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charts/chart1.xml" ContentType="application/vnd.openxmlformats-officedocument.drawingml.chart+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2.xml" ContentType="application/vnd.openxmlformats-officedocument.presentationml.notesSlide+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16.xml" ContentType="application/vnd.openxmlformats-officedocument.presentationml.notesSlide+xml"/>
  <Override PartName="/ppt/tags/tag152.xml" ContentType="application/vnd.openxmlformats-officedocument.presentationml.tags+xml"/>
  <Override PartName="/ppt/notesSlides/notesSlide1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18.xml" ContentType="application/vnd.openxmlformats-officedocument.presentationml.notesSlide+xml"/>
  <Override PartName="/ppt/tags/tag155.xml" ContentType="application/vnd.openxmlformats-officedocument.presentationml.tags+xml"/>
  <Override PartName="/ppt/notesSlides/notesSlide1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0.xml" ContentType="application/vnd.openxmlformats-officedocument.presentationml.notesSlide+xml"/>
  <Override PartName="/ppt/tags/tag178.xml" ContentType="application/vnd.openxmlformats-officedocument.presentationml.tags+xml"/>
  <Override PartName="/ppt/notesSlides/notesSlide21.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22.xml" ContentType="application/vnd.openxmlformats-officedocument.presentationml.notesSlide+xml"/>
  <Override PartName="/ppt/tags/tag181.xml" ContentType="application/vnd.openxmlformats-officedocument.presentationml.tags+xml"/>
  <Override PartName="/ppt/notesSlides/notesSlide23.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24.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25.xml" ContentType="application/vnd.openxmlformats-officedocument.presentationml.notesSlide+xml"/>
  <Override PartName="/ppt/tags/tag189.xml" ContentType="application/vnd.openxmlformats-officedocument.presentationml.tags+xml"/>
  <Override PartName="/ppt/notesSlides/notesSlide26.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27.xml" ContentType="application/vnd.openxmlformats-officedocument.presentationml.notesSlide+xml"/>
  <Override PartName="/ppt/tags/tag196.xml" ContentType="application/vnd.openxmlformats-officedocument.presentationml.tags+xml"/>
  <Override PartName="/ppt/notesSlides/notesSlide28.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3"/>
  </p:notesMasterIdLst>
  <p:handoutMasterIdLst>
    <p:handoutMasterId r:id="rId84"/>
  </p:handoutMasterIdLst>
  <p:sldIdLst>
    <p:sldId id="2531" r:id="rId5"/>
    <p:sldId id="1655" r:id="rId6"/>
    <p:sldId id="5788" r:id="rId7"/>
    <p:sldId id="6698" r:id="rId8"/>
    <p:sldId id="10291" r:id="rId9"/>
    <p:sldId id="10321" r:id="rId10"/>
    <p:sldId id="10407" r:id="rId11"/>
    <p:sldId id="10458" r:id="rId12"/>
    <p:sldId id="10414" r:id="rId13"/>
    <p:sldId id="10416" r:id="rId14"/>
    <p:sldId id="10437" r:id="rId15"/>
    <p:sldId id="10420" r:id="rId16"/>
    <p:sldId id="10448" r:id="rId17"/>
    <p:sldId id="10483" r:id="rId18"/>
    <p:sldId id="10441" r:id="rId19"/>
    <p:sldId id="10444" r:id="rId20"/>
    <p:sldId id="10459" r:id="rId21"/>
    <p:sldId id="10430" r:id="rId22"/>
    <p:sldId id="10488" r:id="rId23"/>
    <p:sldId id="10484" r:id="rId24"/>
    <p:sldId id="10485" r:id="rId25"/>
    <p:sldId id="10326" r:id="rId26"/>
    <p:sldId id="10481" r:id="rId27"/>
    <p:sldId id="10463" r:id="rId28"/>
    <p:sldId id="3469" r:id="rId29"/>
    <p:sldId id="3451" r:id="rId30"/>
    <p:sldId id="3452" r:id="rId31"/>
    <p:sldId id="6961" r:id="rId32"/>
    <p:sldId id="3325" r:id="rId33"/>
    <p:sldId id="10369" r:id="rId34"/>
    <p:sldId id="10370" r:id="rId35"/>
    <p:sldId id="10400" r:id="rId36"/>
    <p:sldId id="10355" r:id="rId37"/>
    <p:sldId id="10449" r:id="rId38"/>
    <p:sldId id="10450" r:id="rId39"/>
    <p:sldId id="10363" r:id="rId40"/>
    <p:sldId id="10364" r:id="rId41"/>
    <p:sldId id="10362" r:id="rId42"/>
    <p:sldId id="10365" r:id="rId43"/>
    <p:sldId id="10324" r:id="rId44"/>
    <p:sldId id="10482" r:id="rId45"/>
    <p:sldId id="10390" r:id="rId46"/>
    <p:sldId id="10388" r:id="rId47"/>
    <p:sldId id="10387" r:id="rId48"/>
    <p:sldId id="10465" r:id="rId49"/>
    <p:sldId id="10389" r:id="rId50"/>
    <p:sldId id="10401" r:id="rId51"/>
    <p:sldId id="10446" r:id="rId52"/>
    <p:sldId id="10442" r:id="rId53"/>
    <p:sldId id="10328" r:id="rId54"/>
    <p:sldId id="10438" r:id="rId55"/>
    <p:sldId id="10410" r:id="rId56"/>
    <p:sldId id="10491" r:id="rId57"/>
    <p:sldId id="10492" r:id="rId58"/>
    <p:sldId id="10412" r:id="rId59"/>
    <p:sldId id="10361" r:id="rId60"/>
    <p:sldId id="10404" r:id="rId61"/>
    <p:sldId id="10411" r:id="rId62"/>
    <p:sldId id="10393" r:id="rId63"/>
    <p:sldId id="10451" r:id="rId64"/>
    <p:sldId id="10454" r:id="rId65"/>
    <p:sldId id="10381" r:id="rId66"/>
    <p:sldId id="10435" r:id="rId67"/>
    <p:sldId id="10409" r:id="rId68"/>
    <p:sldId id="10452" r:id="rId69"/>
    <p:sldId id="10471" r:id="rId70"/>
    <p:sldId id="10470" r:id="rId71"/>
    <p:sldId id="10477" r:id="rId72"/>
    <p:sldId id="10405" r:id="rId73"/>
    <p:sldId id="10493" r:id="rId74"/>
    <p:sldId id="10494" r:id="rId75"/>
    <p:sldId id="10350" r:id="rId76"/>
    <p:sldId id="6959" r:id="rId77"/>
    <p:sldId id="3299" r:id="rId78"/>
    <p:sldId id="3258" r:id="rId79"/>
    <p:sldId id="3453" r:id="rId80"/>
    <p:sldId id="10478" r:id="rId81"/>
    <p:sldId id="10151" r:id="rId82"/>
  </p:sldIdLst>
  <p:sldSz cx="9906000" cy="6858000" type="A4"/>
  <p:notesSz cx="7104063" cy="10234613"/>
  <p:custDataLst>
    <p:tags r:id="rId85"/>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4CC256-1B44-4366-8EBF-7B67AA53A781}">
          <p14:sldIdLst>
            <p14:sldId id="2531"/>
            <p14:sldId id="1655"/>
            <p14:sldId id="5788"/>
            <p14:sldId id="6698"/>
            <p14:sldId id="10291"/>
          </p14:sldIdLst>
        </p14:section>
        <p14:section name="Exec sum" id="{EA9B5407-90D0-4E41-AFFD-89B75E49647C}">
          <p14:sldIdLst>
            <p14:sldId id="10321"/>
            <p14:sldId id="10407"/>
            <p14:sldId id="10458"/>
            <p14:sldId id="10414"/>
            <p14:sldId id="10416"/>
            <p14:sldId id="10437"/>
            <p14:sldId id="10420"/>
            <p14:sldId id="10448"/>
            <p14:sldId id="10483"/>
            <p14:sldId id="10441"/>
            <p14:sldId id="10444"/>
            <p14:sldId id="10459"/>
            <p14:sldId id="10430"/>
            <p14:sldId id="10488"/>
            <p14:sldId id="10484"/>
            <p14:sldId id="10485"/>
          </p14:sldIdLst>
        </p14:section>
        <p14:section name="Digital projects assessment" id="{71B6539A-9FA6-4910-81AD-3F7F15EDCFC3}">
          <p14:sldIdLst>
            <p14:sldId id="10326"/>
            <p14:sldId id="10481"/>
            <p14:sldId id="10463"/>
            <p14:sldId id="3469"/>
            <p14:sldId id="3451"/>
            <p14:sldId id="3452"/>
            <p14:sldId id="6961"/>
            <p14:sldId id="3325"/>
            <p14:sldId id="10369"/>
            <p14:sldId id="10370"/>
            <p14:sldId id="10400"/>
            <p14:sldId id="10355"/>
            <p14:sldId id="10449"/>
            <p14:sldId id="10450"/>
            <p14:sldId id="10363"/>
            <p14:sldId id="10364"/>
            <p14:sldId id="10362"/>
            <p14:sldId id="10365"/>
            <p14:sldId id="10324"/>
            <p14:sldId id="10482"/>
            <p14:sldId id="10390"/>
            <p14:sldId id="10388"/>
            <p14:sldId id="10387"/>
            <p14:sldId id="10465"/>
            <p14:sldId id="10389"/>
            <p14:sldId id="10401"/>
            <p14:sldId id="10446"/>
            <p14:sldId id="10442"/>
          </p14:sldIdLst>
        </p14:section>
        <p14:section name="Platform business models" id="{D4745AA0-DBAE-409A-A9F3-7A98D2A24343}">
          <p14:sldIdLst>
            <p14:sldId id="10328"/>
            <p14:sldId id="10438"/>
            <p14:sldId id="10410"/>
            <p14:sldId id="10491"/>
            <p14:sldId id="10492"/>
            <p14:sldId id="10412"/>
            <p14:sldId id="10361"/>
            <p14:sldId id="10404"/>
            <p14:sldId id="10411"/>
            <p14:sldId id="10393"/>
            <p14:sldId id="10451"/>
            <p14:sldId id="10454"/>
            <p14:sldId id="10381"/>
            <p14:sldId id="10435"/>
            <p14:sldId id="10409"/>
            <p14:sldId id="10452"/>
            <p14:sldId id="10471"/>
            <p14:sldId id="10470"/>
            <p14:sldId id="10477"/>
            <p14:sldId id="10405"/>
            <p14:sldId id="10493"/>
            <p14:sldId id="10494"/>
          </p14:sldIdLst>
        </p14:section>
        <p14:section name="Appendix" id="{AB62A5AB-D8BE-42FE-B9C5-8F5BF2A3AD51}">
          <p14:sldIdLst>
            <p14:sldId id="10350"/>
            <p14:sldId id="6959"/>
            <p14:sldId id="3299"/>
            <p14:sldId id="3258"/>
            <p14:sldId id="3453"/>
            <p14:sldId id="10478"/>
            <p14:sldId id="10151"/>
          </p14:sldIdLst>
        </p14:section>
      </p14:sectionLst>
    </p:ext>
    <p:ext uri="{EFAFB233-063F-42B5-8137-9DF3F51BA10A}">
      <p15:sldGuideLst xmlns:p15="http://schemas.microsoft.com/office/powerpoint/2012/main">
        <p15:guide id="5" orient="horz" pos="4020" userDrawn="1">
          <p15:clr>
            <a:srgbClr val="A4A3A4"/>
          </p15:clr>
        </p15:guide>
        <p15:guide id="15" pos="3165" userDrawn="1">
          <p15:clr>
            <a:srgbClr val="A4A3A4"/>
          </p15:clr>
        </p15:guide>
        <p15:guide id="20" pos="3664" userDrawn="1">
          <p15:clr>
            <a:srgbClr val="A4A3A4"/>
          </p15:clr>
        </p15:guide>
        <p15:guide id="22" pos="353" userDrawn="1">
          <p15:clr>
            <a:srgbClr val="A4A3A4"/>
          </p15:clr>
        </p15:guide>
        <p15:guide id="27" pos="2757" userDrawn="1">
          <p15:clr>
            <a:srgbClr val="A4A3A4"/>
          </p15:clr>
        </p15:guide>
        <p15:guide id="33" pos="3528" userDrawn="1">
          <p15:clr>
            <a:srgbClr val="A4A3A4"/>
          </p15:clr>
        </p15:guide>
        <p15:guide id="34" pos="5915" userDrawn="1">
          <p15:clr>
            <a:srgbClr val="A4A3A4"/>
          </p15:clr>
        </p15:guide>
        <p15:guide id="35" orient="horz" pos="3940" userDrawn="1">
          <p15:clr>
            <a:srgbClr val="A4A3A4"/>
          </p15:clr>
        </p15:guide>
        <p15:guide id="36" orient="horz" pos="3980"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k Hagege" initials="FH" lastIdx="14" clrIdx="0">
    <p:extLst>
      <p:ext uri="{19B8F6BF-5375-455C-9EA6-DF929625EA0E}">
        <p15:presenceInfo xmlns:p15="http://schemas.microsoft.com/office/powerpoint/2012/main" userId="S-1-5-21-1801674531-1336601894-682003330-3190" providerId="AD"/>
      </p:ext>
    </p:extLst>
  </p:cmAuthor>
  <p:cmAuthor id="2" name="Blandine CleyetMerle" initials="BC" lastIdx="1" clrIdx="1">
    <p:extLst>
      <p:ext uri="{19B8F6BF-5375-455C-9EA6-DF929625EA0E}">
        <p15:presenceInfo xmlns:p15="http://schemas.microsoft.com/office/powerpoint/2012/main" userId="S-1-5-21-1801674531-1336601894-682003330-13137" providerId="AD"/>
      </p:ext>
    </p:extLst>
  </p:cmAuthor>
  <p:cmAuthor id="3" name="Arnaud Vigier" initials="AV" lastIdx="1" clrIdx="2">
    <p:extLst>
      <p:ext uri="{19B8F6BF-5375-455C-9EA6-DF929625EA0E}">
        <p15:presenceInfo xmlns:p15="http://schemas.microsoft.com/office/powerpoint/2012/main" userId="S-1-5-21-1801674531-1336601894-682003330-14279" providerId="AD"/>
      </p:ext>
    </p:extLst>
  </p:cmAuthor>
  <p:cmAuthor id="4" name="Nawaz Ahmad" initials="NA" lastIdx="2" clrIdx="3">
    <p:extLst>
      <p:ext uri="{19B8F6BF-5375-455C-9EA6-DF929625EA0E}">
        <p15:presenceInfo xmlns:p15="http://schemas.microsoft.com/office/powerpoint/2012/main" userId="S-1-5-21-602162358-1897051121-1417001333-4374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9DB0"/>
    <a:srgbClr val="1F497D"/>
    <a:srgbClr val="F2F2F2"/>
    <a:srgbClr val="B3A2C7"/>
    <a:srgbClr val="C6D9F1"/>
    <a:srgbClr val="87779B"/>
    <a:srgbClr val="FFFFFF"/>
    <a:srgbClr val="DBEEF4"/>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9B4E7-999A-4AA9-A8BD-50B92BA5BD3E}" v="82" dt="2021-11-17T10:16:47.57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1734" y="150"/>
      </p:cViewPr>
      <p:guideLst>
        <p:guide orient="horz" pos="4020"/>
        <p:guide pos="3165"/>
        <p:guide pos="3664"/>
        <p:guide pos="353"/>
        <p:guide pos="2757"/>
        <p:guide pos="3528"/>
        <p:guide pos="5915"/>
        <p:guide orient="horz" pos="3940"/>
        <p:guide orient="horz" pos="3980"/>
      </p:guideLst>
    </p:cSldViewPr>
  </p:slideViewPr>
  <p:notesTextViewPr>
    <p:cViewPr>
      <p:scale>
        <a:sx n="1" d="1"/>
        <a:sy n="1" d="1"/>
      </p:scale>
      <p:origin x="0" y="0"/>
    </p:cViewPr>
  </p:notesTextViewPr>
  <p:notesViewPr>
    <p:cSldViewPr snapToGrid="0">
      <p:cViewPr>
        <p:scale>
          <a:sx n="1" d="2"/>
          <a:sy n="1" d="2"/>
        </p:scale>
        <p:origin x="0" y="0"/>
      </p:cViewPr>
      <p:guideLst>
        <p:guide orient="horz" pos="3225"/>
        <p:guide pos="223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de Van de WIELE" userId="7317e673-04dd-415c-a4d7-718682339b40" providerId="ADAL" clId="{9E257869-49DB-4FE7-906C-9281DB19320E}"/>
    <pc:docChg chg="custSel modSld">
      <pc:chgData name="Aude Van de WIELE" userId="7317e673-04dd-415c-a4d7-718682339b40" providerId="ADAL" clId="{9E257869-49DB-4FE7-906C-9281DB19320E}" dt="2021-05-25T16:59:20.187" v="77" actId="207"/>
      <pc:docMkLst>
        <pc:docMk/>
      </pc:docMkLst>
      <pc:sldChg chg="addSp delSp modSp mod">
        <pc:chgData name="Aude Van de WIELE" userId="7317e673-04dd-415c-a4d7-718682339b40" providerId="ADAL" clId="{9E257869-49DB-4FE7-906C-9281DB19320E}" dt="2021-05-25T16:53:34.517" v="76" actId="478"/>
        <pc:sldMkLst>
          <pc:docMk/>
          <pc:sldMk cId="1833404173" sldId="2531"/>
        </pc:sldMkLst>
        <pc:spChg chg="del mod">
          <ac:chgData name="Aude Van de WIELE" userId="7317e673-04dd-415c-a4d7-718682339b40" providerId="ADAL" clId="{9E257869-49DB-4FE7-906C-9281DB19320E}" dt="2021-05-25T16:53:33.240" v="75" actId="478"/>
          <ac:spMkLst>
            <pc:docMk/>
            <pc:sldMk cId="1833404173" sldId="2531"/>
            <ac:spMk id="3" creationId="{5A298B37-CEE8-4A6B-A535-516B4E1DBC89}"/>
          </ac:spMkLst>
        </pc:spChg>
        <pc:spChg chg="add mod">
          <ac:chgData name="Aude Van de WIELE" userId="7317e673-04dd-415c-a4d7-718682339b40" providerId="ADAL" clId="{9E257869-49DB-4FE7-906C-9281DB19320E}" dt="2021-05-25T15:32:34.141" v="67" actId="1076"/>
          <ac:spMkLst>
            <pc:docMk/>
            <pc:sldMk cId="1833404173" sldId="2531"/>
            <ac:spMk id="52" creationId="{36F86B5A-B9D6-4986-AA8D-5F1BA392526B}"/>
          </ac:spMkLst>
        </pc:spChg>
        <pc:spChg chg="del mod">
          <ac:chgData name="Aude Van de WIELE" userId="7317e673-04dd-415c-a4d7-718682339b40" providerId="ADAL" clId="{9E257869-49DB-4FE7-906C-9281DB19320E}" dt="2021-05-25T16:53:33.240" v="75" actId="478"/>
          <ac:spMkLst>
            <pc:docMk/>
            <pc:sldMk cId="1833404173" sldId="2531"/>
            <ac:spMk id="58" creationId="{0147DA22-0F0F-404A-84C1-B039C381264A}"/>
          </ac:spMkLst>
        </pc:spChg>
        <pc:spChg chg="del mod">
          <ac:chgData name="Aude Van de WIELE" userId="7317e673-04dd-415c-a4d7-718682339b40" providerId="ADAL" clId="{9E257869-49DB-4FE7-906C-9281DB19320E}" dt="2021-05-25T16:53:33.240" v="75" actId="478"/>
          <ac:spMkLst>
            <pc:docMk/>
            <pc:sldMk cId="1833404173" sldId="2531"/>
            <ac:spMk id="59" creationId="{0BCAB353-EF6C-4F66-AEB2-5076353D589F}"/>
          </ac:spMkLst>
        </pc:spChg>
        <pc:spChg chg="del mod">
          <ac:chgData name="Aude Van de WIELE" userId="7317e673-04dd-415c-a4d7-718682339b40" providerId="ADAL" clId="{9E257869-49DB-4FE7-906C-9281DB19320E}" dt="2021-05-25T16:53:33.240" v="75" actId="478"/>
          <ac:spMkLst>
            <pc:docMk/>
            <pc:sldMk cId="1833404173" sldId="2531"/>
            <ac:spMk id="60" creationId="{39F3CF3D-BE03-498B-B2BB-7B25506F7E05}"/>
          </ac:spMkLst>
        </pc:spChg>
        <pc:picChg chg="del">
          <ac:chgData name="Aude Van de WIELE" userId="7317e673-04dd-415c-a4d7-718682339b40" providerId="ADAL" clId="{9E257869-49DB-4FE7-906C-9281DB19320E}" dt="2021-05-25T16:53:34.517" v="76" actId="478"/>
          <ac:picMkLst>
            <pc:docMk/>
            <pc:sldMk cId="1833404173" sldId="2531"/>
            <ac:picMk id="53" creationId="{F425CEDF-BA1D-41AF-BABD-1C98C4F47658}"/>
          </ac:picMkLst>
        </pc:picChg>
        <pc:picChg chg="del">
          <ac:chgData name="Aude Van de WIELE" userId="7317e673-04dd-415c-a4d7-718682339b40" providerId="ADAL" clId="{9E257869-49DB-4FE7-906C-9281DB19320E}" dt="2021-05-25T16:53:34.517" v="76" actId="478"/>
          <ac:picMkLst>
            <pc:docMk/>
            <pc:sldMk cId="1833404173" sldId="2531"/>
            <ac:picMk id="54" creationId="{478C24CA-1B03-437B-876E-6B5FB1390790}"/>
          </ac:picMkLst>
        </pc:picChg>
        <pc:picChg chg="del">
          <ac:chgData name="Aude Van de WIELE" userId="7317e673-04dd-415c-a4d7-718682339b40" providerId="ADAL" clId="{9E257869-49DB-4FE7-906C-9281DB19320E}" dt="2021-05-25T16:53:34.517" v="76" actId="478"/>
          <ac:picMkLst>
            <pc:docMk/>
            <pc:sldMk cId="1833404173" sldId="2531"/>
            <ac:picMk id="56" creationId="{69322E45-8298-4B32-BDCD-DF842344B4C5}"/>
          </ac:picMkLst>
        </pc:picChg>
        <pc:picChg chg="del">
          <ac:chgData name="Aude Van de WIELE" userId="7317e673-04dd-415c-a4d7-718682339b40" providerId="ADAL" clId="{9E257869-49DB-4FE7-906C-9281DB19320E}" dt="2021-05-25T16:53:34.517" v="76" actId="478"/>
          <ac:picMkLst>
            <pc:docMk/>
            <pc:sldMk cId="1833404173" sldId="2531"/>
            <ac:picMk id="57" creationId="{ED8BCE83-F114-4E97-BF29-DC06AA86A4FA}"/>
          </ac:picMkLst>
        </pc:picChg>
      </pc:sldChg>
      <pc:sldChg chg="delSp mod">
        <pc:chgData name="Aude Van de WIELE" userId="7317e673-04dd-415c-a4d7-718682339b40" providerId="ADAL" clId="{9E257869-49DB-4FE7-906C-9281DB19320E}" dt="2021-05-25T16:53:25.696" v="74" actId="478"/>
        <pc:sldMkLst>
          <pc:docMk/>
          <pc:sldMk cId="3536028850" sldId="10321"/>
        </pc:sldMkLst>
        <pc:spChg chg="del">
          <ac:chgData name="Aude Van de WIELE" userId="7317e673-04dd-415c-a4d7-718682339b40" providerId="ADAL" clId="{9E257869-49DB-4FE7-906C-9281DB19320E}" dt="2021-05-25T16:53:25.696" v="74" actId="478"/>
          <ac:spMkLst>
            <pc:docMk/>
            <pc:sldMk cId="3536028850" sldId="10321"/>
            <ac:spMk id="7" creationId="{9DCBC619-97D3-4FF1-B9FE-CBEF775B63E5}"/>
          </ac:spMkLst>
        </pc:spChg>
      </pc:sldChg>
      <pc:sldChg chg="modSp mod">
        <pc:chgData name="Aude Van de WIELE" userId="7317e673-04dd-415c-a4d7-718682339b40" providerId="ADAL" clId="{9E257869-49DB-4FE7-906C-9281DB19320E}" dt="2021-05-25T15:53:24.990" v="73" actId="20577"/>
        <pc:sldMkLst>
          <pc:docMk/>
          <pc:sldMk cId="1088427134" sldId="10355"/>
        </pc:sldMkLst>
        <pc:spChg chg="mod">
          <ac:chgData name="Aude Van de WIELE" userId="7317e673-04dd-415c-a4d7-718682339b40" providerId="ADAL" clId="{9E257869-49DB-4FE7-906C-9281DB19320E}" dt="2021-05-25T15:53:24.990" v="73" actId="20577"/>
          <ac:spMkLst>
            <pc:docMk/>
            <pc:sldMk cId="1088427134" sldId="10355"/>
            <ac:spMk id="432" creationId="{03857C1B-D6C5-45FC-9704-4AD21AA68E0E}"/>
          </ac:spMkLst>
        </pc:spChg>
      </pc:sldChg>
      <pc:sldChg chg="modSp mod">
        <pc:chgData name="Aude Van de WIELE" userId="7317e673-04dd-415c-a4d7-718682339b40" providerId="ADAL" clId="{9E257869-49DB-4FE7-906C-9281DB19320E}" dt="2021-05-25T15:34:12.976" v="68" actId="207"/>
        <pc:sldMkLst>
          <pc:docMk/>
          <pc:sldMk cId="3463901835" sldId="10414"/>
        </pc:sldMkLst>
        <pc:picChg chg="mod">
          <ac:chgData name="Aude Van de WIELE" userId="7317e673-04dd-415c-a4d7-718682339b40" providerId="ADAL" clId="{9E257869-49DB-4FE7-906C-9281DB19320E}" dt="2021-05-25T15:34:12.976" v="68" actId="207"/>
          <ac:picMkLst>
            <pc:docMk/>
            <pc:sldMk cId="3463901835" sldId="10414"/>
            <ac:picMk id="159" creationId="{9308B296-0D91-4EA3-9D21-88F24882D5D9}"/>
          </ac:picMkLst>
        </pc:picChg>
      </pc:sldChg>
      <pc:sldChg chg="modSp mod">
        <pc:chgData name="Aude Van de WIELE" userId="7317e673-04dd-415c-a4d7-718682339b40" providerId="ADAL" clId="{9E257869-49DB-4FE7-906C-9281DB19320E}" dt="2021-05-25T16:59:20.187" v="77" actId="207"/>
        <pc:sldMkLst>
          <pc:docMk/>
          <pc:sldMk cId="2117336307" sldId="10458"/>
        </pc:sldMkLst>
        <pc:picChg chg="mod">
          <ac:chgData name="Aude Van de WIELE" userId="7317e673-04dd-415c-a4d7-718682339b40" providerId="ADAL" clId="{9E257869-49DB-4FE7-906C-9281DB19320E}" dt="2021-05-25T16:59:20.187" v="77" actId="207"/>
          <ac:picMkLst>
            <pc:docMk/>
            <pc:sldMk cId="2117336307" sldId="10458"/>
            <ac:picMk id="151" creationId="{0061FC71-EDE4-447B-B3B9-A59F23D4A69F}"/>
          </ac:picMkLst>
        </pc:picChg>
      </pc:sldChg>
      <pc:sldChg chg="addSp modSp mod">
        <pc:chgData name="Aude Van de WIELE" userId="7317e673-04dd-415c-a4d7-718682339b40" providerId="ADAL" clId="{9E257869-49DB-4FE7-906C-9281DB19320E}" dt="2021-05-25T15:52:57.847" v="72" actId="1076"/>
        <pc:sldMkLst>
          <pc:docMk/>
          <pc:sldMk cId="1314566602" sldId="10481"/>
        </pc:sldMkLst>
        <pc:spChg chg="mod">
          <ac:chgData name="Aude Van de WIELE" userId="7317e673-04dd-415c-a4d7-718682339b40" providerId="ADAL" clId="{9E257869-49DB-4FE7-906C-9281DB19320E}" dt="2021-05-25T15:52:53.047" v="70" actId="1076"/>
          <ac:spMkLst>
            <pc:docMk/>
            <pc:sldMk cId="1314566602" sldId="10481"/>
            <ac:spMk id="49" creationId="{D81D2065-13CD-4420-A58C-E72AE87D1A42}"/>
          </ac:spMkLst>
        </pc:spChg>
        <pc:spChg chg="mod">
          <ac:chgData name="Aude Van de WIELE" userId="7317e673-04dd-415c-a4d7-718682339b40" providerId="ADAL" clId="{9E257869-49DB-4FE7-906C-9281DB19320E}" dt="2021-05-25T15:52:53.047" v="70" actId="1076"/>
          <ac:spMkLst>
            <pc:docMk/>
            <pc:sldMk cId="1314566602" sldId="10481"/>
            <ac:spMk id="50" creationId="{ACAAB4F1-8D2B-4B8D-A0C1-3794501DF384}"/>
          </ac:spMkLst>
        </pc:spChg>
        <pc:spChg chg="mod">
          <ac:chgData name="Aude Van de WIELE" userId="7317e673-04dd-415c-a4d7-718682339b40" providerId="ADAL" clId="{9E257869-49DB-4FE7-906C-9281DB19320E}" dt="2021-05-25T15:52:53.047" v="70" actId="1076"/>
          <ac:spMkLst>
            <pc:docMk/>
            <pc:sldMk cId="1314566602" sldId="10481"/>
            <ac:spMk id="51" creationId="{CCA5A507-9498-412A-8734-37E9A0CAFBC2}"/>
          </ac:spMkLst>
        </pc:spChg>
        <pc:spChg chg="mod">
          <ac:chgData name="Aude Van de WIELE" userId="7317e673-04dd-415c-a4d7-718682339b40" providerId="ADAL" clId="{9E257869-49DB-4FE7-906C-9281DB19320E}" dt="2021-05-25T15:52:53.047" v="70" actId="1076"/>
          <ac:spMkLst>
            <pc:docMk/>
            <pc:sldMk cId="1314566602" sldId="10481"/>
            <ac:spMk id="52" creationId="{9926A3AA-BF17-44D4-8DE7-9339CF1BE6FD}"/>
          </ac:spMkLst>
        </pc:spChg>
        <pc:spChg chg="add mod">
          <ac:chgData name="Aude Van de WIELE" userId="7317e673-04dd-415c-a4d7-718682339b40" providerId="ADAL" clId="{9E257869-49DB-4FE7-906C-9281DB19320E}" dt="2021-05-25T15:52:57.847" v="72" actId="1076"/>
          <ac:spMkLst>
            <pc:docMk/>
            <pc:sldMk cId="1314566602" sldId="10481"/>
            <ac:spMk id="119" creationId="{CBFCDFDB-00AC-49BB-8448-FF423AED7EE1}"/>
          </ac:spMkLst>
        </pc:spChg>
        <pc:spChg chg="add mod">
          <ac:chgData name="Aude Van de WIELE" userId="7317e673-04dd-415c-a4d7-718682339b40" providerId="ADAL" clId="{9E257869-49DB-4FE7-906C-9281DB19320E}" dt="2021-05-25T15:52:57.847" v="72" actId="1076"/>
          <ac:spMkLst>
            <pc:docMk/>
            <pc:sldMk cId="1314566602" sldId="10481"/>
            <ac:spMk id="120" creationId="{8E6EB55A-5FE3-42EB-9A3F-0F72A572DC5F}"/>
          </ac:spMkLst>
        </pc:spChg>
        <pc:spChg chg="add mod">
          <ac:chgData name="Aude Van de WIELE" userId="7317e673-04dd-415c-a4d7-718682339b40" providerId="ADAL" clId="{9E257869-49DB-4FE7-906C-9281DB19320E}" dt="2021-05-25T15:52:57.847" v="72" actId="1076"/>
          <ac:spMkLst>
            <pc:docMk/>
            <pc:sldMk cId="1314566602" sldId="10481"/>
            <ac:spMk id="121" creationId="{E41D2DFC-2F25-42E3-B44F-CD2CD24F4D38}"/>
          </ac:spMkLst>
        </pc:spChg>
        <pc:picChg chg="add mod">
          <ac:chgData name="Aude Van de WIELE" userId="7317e673-04dd-415c-a4d7-718682339b40" providerId="ADAL" clId="{9E257869-49DB-4FE7-906C-9281DB19320E}" dt="2021-05-25T15:52:57.847" v="72" actId="1076"/>
          <ac:picMkLst>
            <pc:docMk/>
            <pc:sldMk cId="1314566602" sldId="10481"/>
            <ac:picMk id="116" creationId="{3A34FC2A-BEEE-476C-9AD4-685D79D0517F}"/>
          </ac:picMkLst>
        </pc:picChg>
        <pc:picChg chg="add mod">
          <ac:chgData name="Aude Van de WIELE" userId="7317e673-04dd-415c-a4d7-718682339b40" providerId="ADAL" clId="{9E257869-49DB-4FE7-906C-9281DB19320E}" dt="2021-05-25T15:52:57.847" v="72" actId="1076"/>
          <ac:picMkLst>
            <pc:docMk/>
            <pc:sldMk cId="1314566602" sldId="10481"/>
            <ac:picMk id="117" creationId="{74BEB0B4-5BF4-49B5-ACB0-73C3428C78B3}"/>
          </ac:picMkLst>
        </pc:picChg>
        <pc:picChg chg="add mod">
          <ac:chgData name="Aude Van de WIELE" userId="7317e673-04dd-415c-a4d7-718682339b40" providerId="ADAL" clId="{9E257869-49DB-4FE7-906C-9281DB19320E}" dt="2021-05-25T15:52:57.847" v="72" actId="1076"/>
          <ac:picMkLst>
            <pc:docMk/>
            <pc:sldMk cId="1314566602" sldId="10481"/>
            <ac:picMk id="118" creationId="{F6F8ED8B-FCC2-4F49-96A7-EFF9E2407BFD}"/>
          </ac:picMkLst>
        </pc:picChg>
        <pc:picChg chg="mod">
          <ac:chgData name="Aude Van de WIELE" userId="7317e673-04dd-415c-a4d7-718682339b40" providerId="ADAL" clId="{9E257869-49DB-4FE7-906C-9281DB19320E}" dt="2021-05-25T15:52:26.526" v="69" actId="207"/>
          <ac:picMkLst>
            <pc:docMk/>
            <pc:sldMk cId="1314566602" sldId="10481"/>
            <ac:picMk id="360" creationId="{8FD1A577-EB31-4515-B865-96CBD59A48E1}"/>
          </ac:picMkLst>
        </pc:picChg>
      </pc:sldChg>
    </pc:docChg>
  </pc:docChgLst>
  <pc:docChgLst>
    <pc:chgData name="Ugo MANTEL" userId="2d5b7065-31bb-4181-a7f8-a73bf0c30211" providerId="ADAL" clId="{62CBAAE7-950F-4705-8474-4CA3F4D63D61}"/>
    <pc:docChg chg="undo custSel addSld delSld modSld modSection modNotesMaster modHandout">
      <pc:chgData name="Ugo MANTEL" userId="2d5b7065-31bb-4181-a7f8-a73bf0c30211" providerId="ADAL" clId="{62CBAAE7-950F-4705-8474-4CA3F4D63D61}" dt="2021-05-25T17:49:31.358" v="362" actId="313"/>
      <pc:docMkLst>
        <pc:docMk/>
      </pc:docMkLst>
      <pc:sldChg chg="modSp mod">
        <pc:chgData name="Ugo MANTEL" userId="2d5b7065-31bb-4181-a7f8-a73bf0c30211" providerId="ADAL" clId="{62CBAAE7-950F-4705-8474-4CA3F4D63D61}" dt="2021-05-25T17:31:34.382" v="240"/>
        <pc:sldMkLst>
          <pc:docMk/>
          <pc:sldMk cId="3428758149" sldId="10411"/>
        </pc:sldMkLst>
        <pc:spChg chg="mod">
          <ac:chgData name="Ugo MANTEL" userId="2d5b7065-31bb-4181-a7f8-a73bf0c30211" providerId="ADAL" clId="{62CBAAE7-950F-4705-8474-4CA3F4D63D61}" dt="2021-05-25T17:31:34.382" v="240"/>
          <ac:spMkLst>
            <pc:docMk/>
            <pc:sldMk cId="3428758149" sldId="10411"/>
            <ac:spMk id="182" creationId="{A076D8FE-B37B-4946-B8B8-0EDB06F5AC05}"/>
          </ac:spMkLst>
        </pc:spChg>
      </pc:sldChg>
      <pc:sldChg chg="delSp mod">
        <pc:chgData name="Ugo MANTEL" userId="2d5b7065-31bb-4181-a7f8-a73bf0c30211" providerId="ADAL" clId="{62CBAAE7-950F-4705-8474-4CA3F4D63D61}" dt="2021-05-25T15:35:15.106" v="1" actId="478"/>
        <pc:sldMkLst>
          <pc:docMk/>
          <pc:sldMk cId="3436081094" sldId="10430"/>
        </pc:sldMkLst>
        <pc:spChg chg="del">
          <ac:chgData name="Ugo MANTEL" userId="2d5b7065-31bb-4181-a7f8-a73bf0c30211" providerId="ADAL" clId="{62CBAAE7-950F-4705-8474-4CA3F4D63D61}" dt="2021-05-25T15:35:15.106" v="1" actId="478"/>
          <ac:spMkLst>
            <pc:docMk/>
            <pc:sldMk cId="3436081094" sldId="10430"/>
            <ac:spMk id="80" creationId="{D1A3758C-C7AE-4A43-B86B-B40616756D1F}"/>
          </ac:spMkLst>
        </pc:spChg>
      </pc:sldChg>
      <pc:sldChg chg="delSp mod">
        <pc:chgData name="Ugo MANTEL" userId="2d5b7065-31bb-4181-a7f8-a73bf0c30211" providerId="ADAL" clId="{62CBAAE7-950F-4705-8474-4CA3F4D63D61}" dt="2021-05-25T15:53:56.048" v="2" actId="478"/>
        <pc:sldMkLst>
          <pc:docMk/>
          <pc:sldMk cId="3781687056" sldId="10437"/>
        </pc:sldMkLst>
        <pc:spChg chg="del">
          <ac:chgData name="Ugo MANTEL" userId="2d5b7065-31bb-4181-a7f8-a73bf0c30211" providerId="ADAL" clId="{62CBAAE7-950F-4705-8474-4CA3F4D63D61}" dt="2021-05-25T15:53:56.048" v="2" actId="478"/>
          <ac:spMkLst>
            <pc:docMk/>
            <pc:sldMk cId="3781687056" sldId="10437"/>
            <ac:spMk id="3" creationId="{F5CA8CC9-6A13-4BDE-9953-50691A73BA81}"/>
          </ac:spMkLst>
        </pc:spChg>
        <pc:spChg chg="del">
          <ac:chgData name="Ugo MANTEL" userId="2d5b7065-31bb-4181-a7f8-a73bf0c30211" providerId="ADAL" clId="{62CBAAE7-950F-4705-8474-4CA3F4D63D61}" dt="2021-05-25T15:53:56.048" v="2" actId="478"/>
          <ac:spMkLst>
            <pc:docMk/>
            <pc:sldMk cId="3781687056" sldId="10437"/>
            <ac:spMk id="211" creationId="{E80B6C42-3CAD-4FA1-9728-E3089DD967C0}"/>
          </ac:spMkLst>
        </pc:spChg>
        <pc:spChg chg="del">
          <ac:chgData name="Ugo MANTEL" userId="2d5b7065-31bb-4181-a7f8-a73bf0c30211" providerId="ADAL" clId="{62CBAAE7-950F-4705-8474-4CA3F4D63D61}" dt="2021-05-25T15:53:56.048" v="2" actId="478"/>
          <ac:spMkLst>
            <pc:docMk/>
            <pc:sldMk cId="3781687056" sldId="10437"/>
            <ac:spMk id="212" creationId="{37F99B79-C2EB-4E9B-8867-29C88DDE31D2}"/>
          </ac:spMkLst>
        </pc:spChg>
        <pc:spChg chg="del">
          <ac:chgData name="Ugo MANTEL" userId="2d5b7065-31bb-4181-a7f8-a73bf0c30211" providerId="ADAL" clId="{62CBAAE7-950F-4705-8474-4CA3F4D63D61}" dt="2021-05-25T15:53:56.048" v="2" actId="478"/>
          <ac:spMkLst>
            <pc:docMk/>
            <pc:sldMk cId="3781687056" sldId="10437"/>
            <ac:spMk id="215" creationId="{B62FC16B-4040-4AF6-B5CC-BF978E5158FB}"/>
          </ac:spMkLst>
        </pc:spChg>
        <pc:spChg chg="del">
          <ac:chgData name="Ugo MANTEL" userId="2d5b7065-31bb-4181-a7f8-a73bf0c30211" providerId="ADAL" clId="{62CBAAE7-950F-4705-8474-4CA3F4D63D61}" dt="2021-05-25T15:53:56.048" v="2" actId="478"/>
          <ac:spMkLst>
            <pc:docMk/>
            <pc:sldMk cId="3781687056" sldId="10437"/>
            <ac:spMk id="216" creationId="{9C9C8A51-74C6-4591-B716-ABF7D96667F0}"/>
          </ac:spMkLst>
        </pc:spChg>
      </pc:sldChg>
      <pc:sldChg chg="modSp mod">
        <pc:chgData name="Ugo MANTEL" userId="2d5b7065-31bb-4181-a7f8-a73bf0c30211" providerId="ADAL" clId="{62CBAAE7-950F-4705-8474-4CA3F4D63D61}" dt="2021-05-25T17:49:31.358" v="362" actId="313"/>
        <pc:sldMkLst>
          <pc:docMk/>
          <pc:sldMk cId="3186676131" sldId="10444"/>
        </pc:sldMkLst>
        <pc:spChg chg="mod">
          <ac:chgData name="Ugo MANTEL" userId="2d5b7065-31bb-4181-a7f8-a73bf0c30211" providerId="ADAL" clId="{62CBAAE7-950F-4705-8474-4CA3F4D63D61}" dt="2021-05-25T17:10:38.863" v="173" actId="20577"/>
          <ac:spMkLst>
            <pc:docMk/>
            <pc:sldMk cId="3186676131" sldId="10444"/>
            <ac:spMk id="102" creationId="{F73D6114-13EA-4394-9588-C5437D84D81B}"/>
          </ac:spMkLst>
        </pc:spChg>
        <pc:spChg chg="mod">
          <ac:chgData name="Ugo MANTEL" userId="2d5b7065-31bb-4181-a7f8-a73bf0c30211" providerId="ADAL" clId="{62CBAAE7-950F-4705-8474-4CA3F4D63D61}" dt="2021-05-25T17:10:41.993" v="175" actId="20577"/>
          <ac:spMkLst>
            <pc:docMk/>
            <pc:sldMk cId="3186676131" sldId="10444"/>
            <ac:spMk id="144" creationId="{8F3BDE8F-DB0C-4D11-B86C-50FF55DED7FE}"/>
          </ac:spMkLst>
        </pc:spChg>
        <pc:spChg chg="mod">
          <ac:chgData name="Ugo MANTEL" userId="2d5b7065-31bb-4181-a7f8-a73bf0c30211" providerId="ADAL" clId="{62CBAAE7-950F-4705-8474-4CA3F4D63D61}" dt="2021-05-25T17:49:31.358" v="362" actId="313"/>
          <ac:spMkLst>
            <pc:docMk/>
            <pc:sldMk cId="3186676131" sldId="10444"/>
            <ac:spMk id="189" creationId="{F82F8CF7-943B-4ED8-8EE5-44353AB332F5}"/>
          </ac:spMkLst>
        </pc:spChg>
      </pc:sldChg>
      <pc:sldChg chg="delSp mod">
        <pc:chgData name="Ugo MANTEL" userId="2d5b7065-31bb-4181-a7f8-a73bf0c30211" providerId="ADAL" clId="{62CBAAE7-950F-4705-8474-4CA3F4D63D61}" dt="2021-05-25T15:35:10.637" v="0" actId="478"/>
        <pc:sldMkLst>
          <pc:docMk/>
          <pc:sldMk cId="2622219198" sldId="10459"/>
        </pc:sldMkLst>
        <pc:spChg chg="del">
          <ac:chgData name="Ugo MANTEL" userId="2d5b7065-31bb-4181-a7f8-a73bf0c30211" providerId="ADAL" clId="{62CBAAE7-950F-4705-8474-4CA3F4D63D61}" dt="2021-05-25T15:35:10.637" v="0" actId="478"/>
          <ac:spMkLst>
            <pc:docMk/>
            <pc:sldMk cId="2622219198" sldId="10459"/>
            <ac:spMk id="158" creationId="{D2314A85-35E9-461E-890A-0B6688101EA8}"/>
          </ac:spMkLst>
        </pc:spChg>
        <pc:spChg chg="del">
          <ac:chgData name="Ugo MANTEL" userId="2d5b7065-31bb-4181-a7f8-a73bf0c30211" providerId="ADAL" clId="{62CBAAE7-950F-4705-8474-4CA3F4D63D61}" dt="2021-05-25T15:35:10.637" v="0" actId="478"/>
          <ac:spMkLst>
            <pc:docMk/>
            <pc:sldMk cId="2622219198" sldId="10459"/>
            <ac:spMk id="162" creationId="{A5B49362-B700-474F-869D-13632EDB5039}"/>
          </ac:spMkLst>
        </pc:spChg>
      </pc:sldChg>
      <pc:sldChg chg="addSp delSp modSp mod">
        <pc:chgData name="Ugo MANTEL" userId="2d5b7065-31bb-4181-a7f8-a73bf0c30211" providerId="ADAL" clId="{62CBAAE7-950F-4705-8474-4CA3F4D63D61}" dt="2021-05-25T17:36:13.182" v="359" actId="207"/>
        <pc:sldMkLst>
          <pc:docMk/>
          <pc:sldMk cId="759424876" sldId="10484"/>
        </pc:sldMkLst>
        <pc:spChg chg="mod">
          <ac:chgData name="Ugo MANTEL" userId="2d5b7065-31bb-4181-a7f8-a73bf0c30211" providerId="ADAL" clId="{62CBAAE7-950F-4705-8474-4CA3F4D63D61}" dt="2021-05-25T16:01:23.931" v="67" actId="948"/>
          <ac:spMkLst>
            <pc:docMk/>
            <pc:sldMk cId="759424876" sldId="10484"/>
            <ac:spMk id="2" creationId="{BA3E4240-1B8B-4AAA-9DCA-9FE236464846}"/>
          </ac:spMkLst>
        </pc:spChg>
        <pc:spChg chg="add del mod modVis">
          <ac:chgData name="Ugo MANTEL" userId="2d5b7065-31bb-4181-a7f8-a73bf0c30211" providerId="ADAL" clId="{62CBAAE7-950F-4705-8474-4CA3F4D63D61}" dt="2021-05-25T16:01:23.167" v="63"/>
          <ac:spMkLst>
            <pc:docMk/>
            <pc:sldMk cId="759424876" sldId="10484"/>
            <ac:spMk id="3" creationId="{85375946-1C44-40B4-87A4-C93357FD0601}"/>
          </ac:spMkLst>
        </pc:spChg>
        <pc:spChg chg="add del mod modVis">
          <ac:chgData name="Ugo MANTEL" userId="2d5b7065-31bb-4181-a7f8-a73bf0c30211" providerId="ADAL" clId="{62CBAAE7-950F-4705-8474-4CA3F4D63D61}" dt="2021-05-25T16:01:23.985" v="122"/>
          <ac:spMkLst>
            <pc:docMk/>
            <pc:sldMk cId="759424876" sldId="10484"/>
            <ac:spMk id="4" creationId="{9BB1EDEF-81BD-447E-A9D4-BDF8E3FD428C}"/>
          </ac:spMkLst>
        </pc:spChg>
        <pc:spChg chg="mod">
          <ac:chgData name="Ugo MANTEL" userId="2d5b7065-31bb-4181-a7f8-a73bf0c30211" providerId="ADAL" clId="{62CBAAE7-950F-4705-8474-4CA3F4D63D61}" dt="2021-05-25T16:23:16.538" v="127" actId="20577"/>
          <ac:spMkLst>
            <pc:docMk/>
            <pc:sldMk cId="759424876" sldId="10484"/>
            <ac:spMk id="67" creationId="{1C4E990E-8E89-45A0-AC76-02D2BCF8FE7D}"/>
          </ac:spMkLst>
        </pc:spChg>
        <pc:spChg chg="mod">
          <ac:chgData name="Ugo MANTEL" userId="2d5b7065-31bb-4181-a7f8-a73bf0c30211" providerId="ADAL" clId="{62CBAAE7-950F-4705-8474-4CA3F4D63D61}" dt="2021-05-25T16:23:58.114" v="159" actId="207"/>
          <ac:spMkLst>
            <pc:docMk/>
            <pc:sldMk cId="759424876" sldId="10484"/>
            <ac:spMk id="69" creationId="{5A30C23A-C7FE-49B2-BC9B-2CAFEF1C8565}"/>
          </ac:spMkLst>
        </pc:spChg>
        <pc:spChg chg="mod">
          <ac:chgData name="Ugo MANTEL" userId="2d5b7065-31bb-4181-a7f8-a73bf0c30211" providerId="ADAL" clId="{62CBAAE7-950F-4705-8474-4CA3F4D63D61}" dt="2021-05-25T17:27:27.213" v="219" actId="1038"/>
          <ac:spMkLst>
            <pc:docMk/>
            <pc:sldMk cId="759424876" sldId="10484"/>
            <ac:spMk id="71" creationId="{408C3DB5-9643-4EF2-9297-39A77BB428AD}"/>
          </ac:spMkLst>
        </pc:spChg>
        <pc:spChg chg="mod">
          <ac:chgData name="Ugo MANTEL" userId="2d5b7065-31bb-4181-a7f8-a73bf0c30211" providerId="ADAL" clId="{62CBAAE7-950F-4705-8474-4CA3F4D63D61}" dt="2021-05-25T17:27:32.358" v="227" actId="1038"/>
          <ac:spMkLst>
            <pc:docMk/>
            <pc:sldMk cId="759424876" sldId="10484"/>
            <ac:spMk id="72" creationId="{1D3E07ED-D2DB-469B-9645-C9D9E0B95707}"/>
          </ac:spMkLst>
        </pc:spChg>
        <pc:spChg chg="mod">
          <ac:chgData name="Ugo MANTEL" userId="2d5b7065-31bb-4181-a7f8-a73bf0c30211" providerId="ADAL" clId="{62CBAAE7-950F-4705-8474-4CA3F4D63D61}" dt="2021-05-25T17:27:19.669" v="207" actId="1038"/>
          <ac:spMkLst>
            <pc:docMk/>
            <pc:sldMk cId="759424876" sldId="10484"/>
            <ac:spMk id="75" creationId="{CED0F2A6-0167-4C4F-9776-558AE372B72B}"/>
          </ac:spMkLst>
        </pc:spChg>
        <pc:spChg chg="mod">
          <ac:chgData name="Ugo MANTEL" userId="2d5b7065-31bb-4181-a7f8-a73bf0c30211" providerId="ADAL" clId="{62CBAAE7-950F-4705-8474-4CA3F4D63D61}" dt="2021-05-25T17:27:19.669" v="207" actId="1038"/>
          <ac:spMkLst>
            <pc:docMk/>
            <pc:sldMk cId="759424876" sldId="10484"/>
            <ac:spMk id="76" creationId="{1978AEEE-CBFA-41EF-A1A8-6072A81C2A28}"/>
          </ac:spMkLst>
        </pc:spChg>
        <pc:spChg chg="mod">
          <ac:chgData name="Ugo MANTEL" userId="2d5b7065-31bb-4181-a7f8-a73bf0c30211" providerId="ADAL" clId="{62CBAAE7-950F-4705-8474-4CA3F4D63D61}" dt="2021-05-25T17:27:19.669" v="207" actId="1038"/>
          <ac:spMkLst>
            <pc:docMk/>
            <pc:sldMk cId="759424876" sldId="10484"/>
            <ac:spMk id="77" creationId="{C99B4B44-5D8D-49F9-B01E-B2C8600E519F}"/>
          </ac:spMkLst>
        </pc:spChg>
        <pc:spChg chg="mod">
          <ac:chgData name="Ugo MANTEL" userId="2d5b7065-31bb-4181-a7f8-a73bf0c30211" providerId="ADAL" clId="{62CBAAE7-950F-4705-8474-4CA3F4D63D61}" dt="2021-05-25T17:36:13.182" v="359" actId="207"/>
          <ac:spMkLst>
            <pc:docMk/>
            <pc:sldMk cId="759424876" sldId="10484"/>
            <ac:spMk id="80" creationId="{E399A358-1215-4FA3-8339-9689B70175BF}"/>
          </ac:spMkLst>
        </pc:spChg>
        <pc:graphicFrameChg chg="mod">
          <ac:chgData name="Ugo MANTEL" userId="2d5b7065-31bb-4181-a7f8-a73bf0c30211" providerId="ADAL" clId="{62CBAAE7-950F-4705-8474-4CA3F4D63D61}" dt="2021-05-25T16:01:23.986" v="124"/>
          <ac:graphicFrameMkLst>
            <pc:docMk/>
            <pc:sldMk cId="759424876" sldId="10484"/>
            <ac:graphicFrameMk id="18" creationId="{597710FC-936F-4224-8A0A-F67D6B18BBF7}"/>
          </ac:graphicFrameMkLst>
        </pc:graphicFrameChg>
      </pc:sldChg>
      <pc:sldChg chg="addSp delSp modSp mod">
        <pc:chgData name="Ugo MANTEL" userId="2d5b7065-31bb-4181-a7f8-a73bf0c30211" providerId="ADAL" clId="{62CBAAE7-950F-4705-8474-4CA3F4D63D61}" dt="2021-05-25T17:27:42.865" v="229"/>
        <pc:sldMkLst>
          <pc:docMk/>
          <pc:sldMk cId="85178067" sldId="10485"/>
        </pc:sldMkLst>
        <pc:spChg chg="add mod">
          <ac:chgData name="Ugo MANTEL" userId="2d5b7065-31bb-4181-a7f8-a73bf0c30211" providerId="ADAL" clId="{62CBAAE7-950F-4705-8474-4CA3F4D63D61}" dt="2021-05-25T17:27:42.865" v="229"/>
          <ac:spMkLst>
            <pc:docMk/>
            <pc:sldMk cId="85178067" sldId="10485"/>
            <ac:spMk id="87" creationId="{7420B2C3-84CC-43A5-92F2-4C65FE95FB46}"/>
          </ac:spMkLst>
        </pc:spChg>
        <pc:spChg chg="add mod">
          <ac:chgData name="Ugo MANTEL" userId="2d5b7065-31bb-4181-a7f8-a73bf0c30211" providerId="ADAL" clId="{62CBAAE7-950F-4705-8474-4CA3F4D63D61}" dt="2021-05-25T17:27:42.865" v="229"/>
          <ac:spMkLst>
            <pc:docMk/>
            <pc:sldMk cId="85178067" sldId="10485"/>
            <ac:spMk id="90" creationId="{15300EF9-AB2B-4BAD-B244-E0D2D5F19DD2}"/>
          </ac:spMkLst>
        </pc:spChg>
        <pc:spChg chg="add mod">
          <ac:chgData name="Ugo MANTEL" userId="2d5b7065-31bb-4181-a7f8-a73bf0c30211" providerId="ADAL" clId="{62CBAAE7-950F-4705-8474-4CA3F4D63D61}" dt="2021-05-25T17:27:42.865" v="229"/>
          <ac:spMkLst>
            <pc:docMk/>
            <pc:sldMk cId="85178067" sldId="10485"/>
            <ac:spMk id="91" creationId="{F1A7152B-C4F1-49AF-889F-D97933BB34D1}"/>
          </ac:spMkLst>
        </pc:spChg>
        <pc:spChg chg="add mod">
          <ac:chgData name="Ugo MANTEL" userId="2d5b7065-31bb-4181-a7f8-a73bf0c30211" providerId="ADAL" clId="{62CBAAE7-950F-4705-8474-4CA3F4D63D61}" dt="2021-05-25T17:27:42.865" v="229"/>
          <ac:spMkLst>
            <pc:docMk/>
            <pc:sldMk cId="85178067" sldId="10485"/>
            <ac:spMk id="93" creationId="{30151BA9-F6E9-4A97-B826-A4C921103616}"/>
          </ac:spMkLst>
        </pc:spChg>
        <pc:spChg chg="add mod">
          <ac:chgData name="Ugo MANTEL" userId="2d5b7065-31bb-4181-a7f8-a73bf0c30211" providerId="ADAL" clId="{62CBAAE7-950F-4705-8474-4CA3F4D63D61}" dt="2021-05-25T17:27:42.865" v="229"/>
          <ac:spMkLst>
            <pc:docMk/>
            <pc:sldMk cId="85178067" sldId="10485"/>
            <ac:spMk id="94" creationId="{94F55C1B-4600-4393-8ADC-53570D5AE0E1}"/>
          </ac:spMkLst>
        </pc:spChg>
        <pc:spChg chg="mod">
          <ac:chgData name="Ugo MANTEL" userId="2d5b7065-31bb-4181-a7f8-a73bf0c30211" providerId="ADAL" clId="{62CBAAE7-950F-4705-8474-4CA3F4D63D61}" dt="2021-05-25T16:50:35.678" v="166" actId="404"/>
          <ac:spMkLst>
            <pc:docMk/>
            <pc:sldMk cId="85178067" sldId="10485"/>
            <ac:spMk id="155" creationId="{BFF0C264-EA7C-40EF-9800-6EBCBBD38827}"/>
          </ac:spMkLst>
        </pc:spChg>
        <pc:spChg chg="del">
          <ac:chgData name="Ugo MANTEL" userId="2d5b7065-31bb-4181-a7f8-a73bf0c30211" providerId="ADAL" clId="{62CBAAE7-950F-4705-8474-4CA3F4D63D61}" dt="2021-05-25T17:27:42.385" v="228" actId="478"/>
          <ac:spMkLst>
            <pc:docMk/>
            <pc:sldMk cId="85178067" sldId="10485"/>
            <ac:spMk id="186" creationId="{4F70A64C-D54F-4D4F-947B-E1D9F2C3FAD5}"/>
          </ac:spMkLst>
        </pc:spChg>
        <pc:spChg chg="del">
          <ac:chgData name="Ugo MANTEL" userId="2d5b7065-31bb-4181-a7f8-a73bf0c30211" providerId="ADAL" clId="{62CBAAE7-950F-4705-8474-4CA3F4D63D61}" dt="2021-05-25T17:27:42.385" v="228" actId="478"/>
          <ac:spMkLst>
            <pc:docMk/>
            <pc:sldMk cId="85178067" sldId="10485"/>
            <ac:spMk id="187" creationId="{AA5AE0C7-0A95-425C-A721-482BD3CCD46C}"/>
          </ac:spMkLst>
        </pc:spChg>
        <pc:spChg chg="mod">
          <ac:chgData name="Ugo MANTEL" userId="2d5b7065-31bb-4181-a7f8-a73bf0c30211" providerId="ADAL" clId="{62CBAAE7-950F-4705-8474-4CA3F4D63D61}" dt="2021-05-25T16:24:03.298" v="160"/>
          <ac:spMkLst>
            <pc:docMk/>
            <pc:sldMk cId="85178067" sldId="10485"/>
            <ac:spMk id="188" creationId="{6F0979D6-9108-40BF-AB8E-B1E58DE7E9F0}"/>
          </ac:spMkLst>
        </pc:spChg>
        <pc:spChg chg="del">
          <ac:chgData name="Ugo MANTEL" userId="2d5b7065-31bb-4181-a7f8-a73bf0c30211" providerId="ADAL" clId="{62CBAAE7-950F-4705-8474-4CA3F4D63D61}" dt="2021-05-25T17:27:42.385" v="228" actId="478"/>
          <ac:spMkLst>
            <pc:docMk/>
            <pc:sldMk cId="85178067" sldId="10485"/>
            <ac:spMk id="189" creationId="{FCBD90EE-E6C9-4612-8BDC-9B17D16B9AB9}"/>
          </ac:spMkLst>
        </pc:spChg>
        <pc:spChg chg="del">
          <ac:chgData name="Ugo MANTEL" userId="2d5b7065-31bb-4181-a7f8-a73bf0c30211" providerId="ADAL" clId="{62CBAAE7-950F-4705-8474-4CA3F4D63D61}" dt="2021-05-25T17:27:42.385" v="228" actId="478"/>
          <ac:spMkLst>
            <pc:docMk/>
            <pc:sldMk cId="85178067" sldId="10485"/>
            <ac:spMk id="190" creationId="{1CF0CFB0-0DDB-4C47-839E-B617A8CC8E43}"/>
          </ac:spMkLst>
        </pc:spChg>
        <pc:spChg chg="del">
          <ac:chgData name="Ugo MANTEL" userId="2d5b7065-31bb-4181-a7f8-a73bf0c30211" providerId="ADAL" clId="{62CBAAE7-950F-4705-8474-4CA3F4D63D61}" dt="2021-05-25T17:27:42.385" v="228" actId="478"/>
          <ac:spMkLst>
            <pc:docMk/>
            <pc:sldMk cId="85178067" sldId="10485"/>
            <ac:spMk id="191" creationId="{8F4A4BF7-40A0-4796-B413-4C4C619D5DB7}"/>
          </ac:spMkLst>
        </pc:spChg>
      </pc:sldChg>
      <pc:sldChg chg="del">
        <pc:chgData name="Ugo MANTEL" userId="2d5b7065-31bb-4181-a7f8-a73bf0c30211" providerId="ADAL" clId="{62CBAAE7-950F-4705-8474-4CA3F4D63D61}" dt="2021-05-25T16:35:54.279" v="161" actId="47"/>
        <pc:sldMkLst>
          <pc:docMk/>
          <pc:sldMk cId="109381754" sldId="10493"/>
        </pc:sldMkLst>
      </pc:sldChg>
      <pc:sldChg chg="addSp delSp modSp add mod">
        <pc:chgData name="Ugo MANTEL" userId="2d5b7065-31bb-4181-a7f8-a73bf0c30211" providerId="ADAL" clId="{62CBAAE7-950F-4705-8474-4CA3F4D63D61}" dt="2021-05-25T17:36:41.708" v="360"/>
        <pc:sldMkLst>
          <pc:docMk/>
          <pc:sldMk cId="555140228" sldId="10493"/>
        </pc:sldMkLst>
        <pc:spChg chg="add mod">
          <ac:chgData name="Ugo MANTEL" userId="2d5b7065-31bb-4181-a7f8-a73bf0c30211" providerId="ADAL" clId="{62CBAAE7-950F-4705-8474-4CA3F4D63D61}" dt="2021-05-25T17:27:53.202" v="231"/>
          <ac:spMkLst>
            <pc:docMk/>
            <pc:sldMk cId="555140228" sldId="10493"/>
            <ac:spMk id="43" creationId="{828F6828-F8BE-4A5E-BDB1-E6D305E63871}"/>
          </ac:spMkLst>
        </pc:spChg>
        <pc:spChg chg="add mod">
          <ac:chgData name="Ugo MANTEL" userId="2d5b7065-31bb-4181-a7f8-a73bf0c30211" providerId="ADAL" clId="{62CBAAE7-950F-4705-8474-4CA3F4D63D61}" dt="2021-05-25T17:27:53.202" v="231"/>
          <ac:spMkLst>
            <pc:docMk/>
            <pc:sldMk cId="555140228" sldId="10493"/>
            <ac:spMk id="44" creationId="{19C019BC-EB06-4A96-902F-D38F5105557E}"/>
          </ac:spMkLst>
        </pc:spChg>
        <pc:spChg chg="add mod">
          <ac:chgData name="Ugo MANTEL" userId="2d5b7065-31bb-4181-a7f8-a73bf0c30211" providerId="ADAL" clId="{62CBAAE7-950F-4705-8474-4CA3F4D63D61}" dt="2021-05-25T17:27:53.202" v="231"/>
          <ac:spMkLst>
            <pc:docMk/>
            <pc:sldMk cId="555140228" sldId="10493"/>
            <ac:spMk id="45" creationId="{DF4AFB62-CB9A-496D-85E6-570830B6CA1F}"/>
          </ac:spMkLst>
        </pc:spChg>
        <pc:spChg chg="add mod">
          <ac:chgData name="Ugo MANTEL" userId="2d5b7065-31bb-4181-a7f8-a73bf0c30211" providerId="ADAL" clId="{62CBAAE7-950F-4705-8474-4CA3F4D63D61}" dt="2021-05-25T17:27:53.202" v="231"/>
          <ac:spMkLst>
            <pc:docMk/>
            <pc:sldMk cId="555140228" sldId="10493"/>
            <ac:spMk id="46" creationId="{D3F5CD85-6517-40B9-86FD-B11DACA58EF1}"/>
          </ac:spMkLst>
        </pc:spChg>
        <pc:spChg chg="add mod">
          <ac:chgData name="Ugo MANTEL" userId="2d5b7065-31bb-4181-a7f8-a73bf0c30211" providerId="ADAL" clId="{62CBAAE7-950F-4705-8474-4CA3F4D63D61}" dt="2021-05-25T17:27:53.202" v="231"/>
          <ac:spMkLst>
            <pc:docMk/>
            <pc:sldMk cId="555140228" sldId="10493"/>
            <ac:spMk id="48" creationId="{9794E358-9E47-4B42-9D9D-9F54313F93C3}"/>
          </ac:spMkLst>
        </pc:spChg>
        <pc:spChg chg="del">
          <ac:chgData name="Ugo MANTEL" userId="2d5b7065-31bb-4181-a7f8-a73bf0c30211" providerId="ADAL" clId="{62CBAAE7-950F-4705-8474-4CA3F4D63D61}" dt="2021-05-25T16:51:29.500" v="170" actId="478"/>
          <ac:spMkLst>
            <pc:docMk/>
            <pc:sldMk cId="555140228" sldId="10493"/>
            <ac:spMk id="56" creationId="{AE85852A-DB47-48AD-B7A5-3CBDC3B312F9}"/>
          </ac:spMkLst>
        </pc:spChg>
        <pc:spChg chg="del">
          <ac:chgData name="Ugo MANTEL" userId="2d5b7065-31bb-4181-a7f8-a73bf0c30211" providerId="ADAL" clId="{62CBAAE7-950F-4705-8474-4CA3F4D63D61}" dt="2021-05-25T16:51:29.500" v="170" actId="478"/>
          <ac:spMkLst>
            <pc:docMk/>
            <pc:sldMk cId="555140228" sldId="10493"/>
            <ac:spMk id="59" creationId="{3FF372DA-3A4F-4D30-9647-F68EBA31134B}"/>
          </ac:spMkLst>
        </pc:spChg>
        <pc:spChg chg="del">
          <ac:chgData name="Ugo MANTEL" userId="2d5b7065-31bb-4181-a7f8-a73bf0c30211" providerId="ADAL" clId="{62CBAAE7-950F-4705-8474-4CA3F4D63D61}" dt="2021-05-25T16:51:29.500" v="170" actId="478"/>
          <ac:spMkLst>
            <pc:docMk/>
            <pc:sldMk cId="555140228" sldId="10493"/>
            <ac:spMk id="60" creationId="{8C771C11-3CE4-467E-A789-0F72C6CF98E2}"/>
          </ac:spMkLst>
        </pc:spChg>
        <pc:spChg chg="del">
          <ac:chgData name="Ugo MANTEL" userId="2d5b7065-31bb-4181-a7f8-a73bf0c30211" providerId="ADAL" clId="{62CBAAE7-950F-4705-8474-4CA3F4D63D61}" dt="2021-05-25T17:27:52.846" v="230" actId="478"/>
          <ac:spMkLst>
            <pc:docMk/>
            <pc:sldMk cId="555140228" sldId="10493"/>
            <ac:spMk id="71" creationId="{408C3DB5-9643-4EF2-9297-39A77BB428AD}"/>
          </ac:spMkLst>
        </pc:spChg>
        <pc:spChg chg="del">
          <ac:chgData name="Ugo MANTEL" userId="2d5b7065-31bb-4181-a7f8-a73bf0c30211" providerId="ADAL" clId="{62CBAAE7-950F-4705-8474-4CA3F4D63D61}" dt="2021-05-25T17:27:52.846" v="230" actId="478"/>
          <ac:spMkLst>
            <pc:docMk/>
            <pc:sldMk cId="555140228" sldId="10493"/>
            <ac:spMk id="72" creationId="{1D3E07ED-D2DB-469B-9645-C9D9E0B95707}"/>
          </ac:spMkLst>
        </pc:spChg>
        <pc:spChg chg="del">
          <ac:chgData name="Ugo MANTEL" userId="2d5b7065-31bb-4181-a7f8-a73bf0c30211" providerId="ADAL" clId="{62CBAAE7-950F-4705-8474-4CA3F4D63D61}" dt="2021-05-25T16:51:29.500" v="170" actId="478"/>
          <ac:spMkLst>
            <pc:docMk/>
            <pc:sldMk cId="555140228" sldId="10493"/>
            <ac:spMk id="74" creationId="{1AD49906-0481-409A-9D9E-AA75C6109471}"/>
          </ac:spMkLst>
        </pc:spChg>
        <pc:spChg chg="del">
          <ac:chgData name="Ugo MANTEL" userId="2d5b7065-31bb-4181-a7f8-a73bf0c30211" providerId="ADAL" clId="{62CBAAE7-950F-4705-8474-4CA3F4D63D61}" dt="2021-05-25T17:27:52.846" v="230" actId="478"/>
          <ac:spMkLst>
            <pc:docMk/>
            <pc:sldMk cId="555140228" sldId="10493"/>
            <ac:spMk id="75" creationId="{CED0F2A6-0167-4C4F-9776-558AE372B72B}"/>
          </ac:spMkLst>
        </pc:spChg>
        <pc:spChg chg="del">
          <ac:chgData name="Ugo MANTEL" userId="2d5b7065-31bb-4181-a7f8-a73bf0c30211" providerId="ADAL" clId="{62CBAAE7-950F-4705-8474-4CA3F4D63D61}" dt="2021-05-25T17:27:52.846" v="230" actId="478"/>
          <ac:spMkLst>
            <pc:docMk/>
            <pc:sldMk cId="555140228" sldId="10493"/>
            <ac:spMk id="76" creationId="{1978AEEE-CBFA-41EF-A1A8-6072A81C2A28}"/>
          </ac:spMkLst>
        </pc:spChg>
        <pc:spChg chg="del">
          <ac:chgData name="Ugo MANTEL" userId="2d5b7065-31bb-4181-a7f8-a73bf0c30211" providerId="ADAL" clId="{62CBAAE7-950F-4705-8474-4CA3F4D63D61}" dt="2021-05-25T17:27:52.846" v="230" actId="478"/>
          <ac:spMkLst>
            <pc:docMk/>
            <pc:sldMk cId="555140228" sldId="10493"/>
            <ac:spMk id="77" creationId="{C99B4B44-5D8D-49F9-B01E-B2C8600E519F}"/>
          </ac:spMkLst>
        </pc:spChg>
        <pc:spChg chg="mod">
          <ac:chgData name="Ugo MANTEL" userId="2d5b7065-31bb-4181-a7f8-a73bf0c30211" providerId="ADAL" clId="{62CBAAE7-950F-4705-8474-4CA3F4D63D61}" dt="2021-05-25T17:36:41.708" v="360"/>
          <ac:spMkLst>
            <pc:docMk/>
            <pc:sldMk cId="555140228" sldId="10493"/>
            <ac:spMk id="80" creationId="{E399A358-1215-4FA3-8339-9689B70175BF}"/>
          </ac:spMkLst>
        </pc:spChg>
      </pc:sldChg>
      <pc:sldChg chg="delSp add del mod">
        <pc:chgData name="Ugo MANTEL" userId="2d5b7065-31bb-4181-a7f8-a73bf0c30211" providerId="ADAL" clId="{62CBAAE7-950F-4705-8474-4CA3F4D63D61}" dt="2021-05-25T16:51:22.112" v="167" actId="47"/>
        <pc:sldMkLst>
          <pc:docMk/>
          <pc:sldMk cId="1741847847" sldId="10493"/>
        </pc:sldMkLst>
        <pc:spChg chg="del">
          <ac:chgData name="Ugo MANTEL" userId="2d5b7065-31bb-4181-a7f8-a73bf0c30211" providerId="ADAL" clId="{62CBAAE7-950F-4705-8474-4CA3F4D63D61}" dt="2021-05-25T16:35:58.139" v="163" actId="478"/>
          <ac:spMkLst>
            <pc:docMk/>
            <pc:sldMk cId="1741847847" sldId="10493"/>
            <ac:spMk id="56" creationId="{AE85852A-DB47-48AD-B7A5-3CBDC3B312F9}"/>
          </ac:spMkLst>
        </pc:spChg>
        <pc:spChg chg="del">
          <ac:chgData name="Ugo MANTEL" userId="2d5b7065-31bb-4181-a7f8-a73bf0c30211" providerId="ADAL" clId="{62CBAAE7-950F-4705-8474-4CA3F4D63D61}" dt="2021-05-25T16:35:58.139" v="163" actId="478"/>
          <ac:spMkLst>
            <pc:docMk/>
            <pc:sldMk cId="1741847847" sldId="10493"/>
            <ac:spMk id="59" creationId="{3FF372DA-3A4F-4D30-9647-F68EBA31134B}"/>
          </ac:spMkLst>
        </pc:spChg>
        <pc:spChg chg="del">
          <ac:chgData name="Ugo MANTEL" userId="2d5b7065-31bb-4181-a7f8-a73bf0c30211" providerId="ADAL" clId="{62CBAAE7-950F-4705-8474-4CA3F4D63D61}" dt="2021-05-25T16:35:58.139" v="163" actId="478"/>
          <ac:spMkLst>
            <pc:docMk/>
            <pc:sldMk cId="1741847847" sldId="10493"/>
            <ac:spMk id="60" creationId="{8C771C11-3CE4-467E-A789-0F72C6CF98E2}"/>
          </ac:spMkLst>
        </pc:spChg>
        <pc:spChg chg="del">
          <ac:chgData name="Ugo MANTEL" userId="2d5b7065-31bb-4181-a7f8-a73bf0c30211" providerId="ADAL" clId="{62CBAAE7-950F-4705-8474-4CA3F4D63D61}" dt="2021-05-25T16:35:58.139" v="163" actId="478"/>
          <ac:spMkLst>
            <pc:docMk/>
            <pc:sldMk cId="1741847847" sldId="10493"/>
            <ac:spMk id="74" creationId="{1AD49906-0481-409A-9D9E-AA75C6109471}"/>
          </ac:spMkLst>
        </pc:spChg>
      </pc:sldChg>
      <pc:sldChg chg="addSp delSp modSp add mod">
        <pc:chgData name="Ugo MANTEL" userId="2d5b7065-31bb-4181-a7f8-a73bf0c30211" providerId="ADAL" clId="{62CBAAE7-950F-4705-8474-4CA3F4D63D61}" dt="2021-05-25T17:27:58.280" v="233"/>
        <pc:sldMkLst>
          <pc:docMk/>
          <pc:sldMk cId="611198898" sldId="10494"/>
        </pc:sldMkLst>
        <pc:spChg chg="del">
          <ac:chgData name="Ugo MANTEL" userId="2d5b7065-31bb-4181-a7f8-a73bf0c30211" providerId="ADAL" clId="{62CBAAE7-950F-4705-8474-4CA3F4D63D61}" dt="2021-05-25T16:51:34.386" v="171" actId="478"/>
          <ac:spMkLst>
            <pc:docMk/>
            <pc:sldMk cId="611198898" sldId="10494"/>
            <ac:spMk id="81" creationId="{402ED435-7EA5-48C5-BB45-E998D1C41E83}"/>
          </ac:spMkLst>
        </pc:spChg>
        <pc:spChg chg="add mod">
          <ac:chgData name="Ugo MANTEL" userId="2d5b7065-31bb-4181-a7f8-a73bf0c30211" providerId="ADAL" clId="{62CBAAE7-950F-4705-8474-4CA3F4D63D61}" dt="2021-05-25T17:27:58.280" v="233"/>
          <ac:spMkLst>
            <pc:docMk/>
            <pc:sldMk cId="611198898" sldId="10494"/>
            <ac:spMk id="87" creationId="{044FEEA2-58EB-4395-88D6-A56B647FBB8F}"/>
          </ac:spMkLst>
        </pc:spChg>
        <pc:spChg chg="add mod">
          <ac:chgData name="Ugo MANTEL" userId="2d5b7065-31bb-4181-a7f8-a73bf0c30211" providerId="ADAL" clId="{62CBAAE7-950F-4705-8474-4CA3F4D63D61}" dt="2021-05-25T17:27:58.280" v="233"/>
          <ac:spMkLst>
            <pc:docMk/>
            <pc:sldMk cId="611198898" sldId="10494"/>
            <ac:spMk id="90" creationId="{DDC80495-50B7-4A4A-AECC-B7C6ED16C62C}"/>
          </ac:spMkLst>
        </pc:spChg>
        <pc:spChg chg="add mod">
          <ac:chgData name="Ugo MANTEL" userId="2d5b7065-31bb-4181-a7f8-a73bf0c30211" providerId="ADAL" clId="{62CBAAE7-950F-4705-8474-4CA3F4D63D61}" dt="2021-05-25T17:27:58.280" v="233"/>
          <ac:spMkLst>
            <pc:docMk/>
            <pc:sldMk cId="611198898" sldId="10494"/>
            <ac:spMk id="91" creationId="{19817FC3-D0FF-422B-B187-BC16D02761F7}"/>
          </ac:spMkLst>
        </pc:spChg>
        <pc:spChg chg="add mod">
          <ac:chgData name="Ugo MANTEL" userId="2d5b7065-31bb-4181-a7f8-a73bf0c30211" providerId="ADAL" clId="{62CBAAE7-950F-4705-8474-4CA3F4D63D61}" dt="2021-05-25T17:27:58.280" v="233"/>
          <ac:spMkLst>
            <pc:docMk/>
            <pc:sldMk cId="611198898" sldId="10494"/>
            <ac:spMk id="93" creationId="{D813EF35-0606-47AB-98E5-784320E6AB01}"/>
          </ac:spMkLst>
        </pc:spChg>
        <pc:spChg chg="add mod">
          <ac:chgData name="Ugo MANTEL" userId="2d5b7065-31bb-4181-a7f8-a73bf0c30211" providerId="ADAL" clId="{62CBAAE7-950F-4705-8474-4CA3F4D63D61}" dt="2021-05-25T17:27:58.280" v="233"/>
          <ac:spMkLst>
            <pc:docMk/>
            <pc:sldMk cId="611198898" sldId="10494"/>
            <ac:spMk id="94" creationId="{1349FAAD-3729-4499-81FF-32BC0989854B}"/>
          </ac:spMkLst>
        </pc:spChg>
        <pc:spChg chg="del">
          <ac:chgData name="Ugo MANTEL" userId="2d5b7065-31bb-4181-a7f8-a73bf0c30211" providerId="ADAL" clId="{62CBAAE7-950F-4705-8474-4CA3F4D63D61}" dt="2021-05-25T16:51:34.386" v="171" actId="478"/>
          <ac:spMkLst>
            <pc:docMk/>
            <pc:sldMk cId="611198898" sldId="10494"/>
            <ac:spMk id="95" creationId="{1D12A4B1-C526-4ABC-9EBE-F18A9499546F}"/>
          </ac:spMkLst>
        </pc:spChg>
        <pc:spChg chg="del">
          <ac:chgData name="Ugo MANTEL" userId="2d5b7065-31bb-4181-a7f8-a73bf0c30211" providerId="ADAL" clId="{62CBAAE7-950F-4705-8474-4CA3F4D63D61}" dt="2021-05-25T16:51:34.386" v="171" actId="478"/>
          <ac:spMkLst>
            <pc:docMk/>
            <pc:sldMk cId="611198898" sldId="10494"/>
            <ac:spMk id="96" creationId="{4489A216-621D-46B4-A741-BFDE4F480185}"/>
          </ac:spMkLst>
        </pc:spChg>
        <pc:spChg chg="del">
          <ac:chgData name="Ugo MANTEL" userId="2d5b7065-31bb-4181-a7f8-a73bf0c30211" providerId="ADAL" clId="{62CBAAE7-950F-4705-8474-4CA3F4D63D61}" dt="2021-05-25T16:51:34.386" v="171" actId="478"/>
          <ac:spMkLst>
            <pc:docMk/>
            <pc:sldMk cId="611198898" sldId="10494"/>
            <ac:spMk id="97" creationId="{B5347C34-5BE6-46FD-89AF-BBA2F72C5D9E}"/>
          </ac:spMkLst>
        </pc:spChg>
        <pc:spChg chg="del">
          <ac:chgData name="Ugo MANTEL" userId="2d5b7065-31bb-4181-a7f8-a73bf0c30211" providerId="ADAL" clId="{62CBAAE7-950F-4705-8474-4CA3F4D63D61}" dt="2021-05-25T17:27:57.915" v="232" actId="478"/>
          <ac:spMkLst>
            <pc:docMk/>
            <pc:sldMk cId="611198898" sldId="10494"/>
            <ac:spMk id="186" creationId="{4F70A64C-D54F-4D4F-947B-E1D9F2C3FAD5}"/>
          </ac:spMkLst>
        </pc:spChg>
        <pc:spChg chg="del">
          <ac:chgData name="Ugo MANTEL" userId="2d5b7065-31bb-4181-a7f8-a73bf0c30211" providerId="ADAL" clId="{62CBAAE7-950F-4705-8474-4CA3F4D63D61}" dt="2021-05-25T17:27:57.915" v="232" actId="478"/>
          <ac:spMkLst>
            <pc:docMk/>
            <pc:sldMk cId="611198898" sldId="10494"/>
            <ac:spMk id="187" creationId="{AA5AE0C7-0A95-425C-A721-482BD3CCD46C}"/>
          </ac:spMkLst>
        </pc:spChg>
        <pc:spChg chg="del">
          <ac:chgData name="Ugo MANTEL" userId="2d5b7065-31bb-4181-a7f8-a73bf0c30211" providerId="ADAL" clId="{62CBAAE7-950F-4705-8474-4CA3F4D63D61}" dt="2021-05-25T17:27:57.915" v="232" actId="478"/>
          <ac:spMkLst>
            <pc:docMk/>
            <pc:sldMk cId="611198898" sldId="10494"/>
            <ac:spMk id="189" creationId="{FCBD90EE-E6C9-4612-8BDC-9B17D16B9AB9}"/>
          </ac:spMkLst>
        </pc:spChg>
        <pc:spChg chg="del">
          <ac:chgData name="Ugo MANTEL" userId="2d5b7065-31bb-4181-a7f8-a73bf0c30211" providerId="ADAL" clId="{62CBAAE7-950F-4705-8474-4CA3F4D63D61}" dt="2021-05-25T17:27:57.915" v="232" actId="478"/>
          <ac:spMkLst>
            <pc:docMk/>
            <pc:sldMk cId="611198898" sldId="10494"/>
            <ac:spMk id="190" creationId="{1CF0CFB0-0DDB-4C47-839E-B617A8CC8E43}"/>
          </ac:spMkLst>
        </pc:spChg>
        <pc:spChg chg="del">
          <ac:chgData name="Ugo MANTEL" userId="2d5b7065-31bb-4181-a7f8-a73bf0c30211" providerId="ADAL" clId="{62CBAAE7-950F-4705-8474-4CA3F4D63D61}" dt="2021-05-25T17:27:57.915" v="232" actId="478"/>
          <ac:spMkLst>
            <pc:docMk/>
            <pc:sldMk cId="611198898" sldId="10494"/>
            <ac:spMk id="191" creationId="{8F4A4BF7-40A0-4796-B413-4C4C619D5DB7}"/>
          </ac:spMkLst>
        </pc:spChg>
      </pc:sldChg>
      <pc:sldChg chg="del">
        <pc:chgData name="Ugo MANTEL" userId="2d5b7065-31bb-4181-a7f8-a73bf0c30211" providerId="ADAL" clId="{62CBAAE7-950F-4705-8474-4CA3F4D63D61}" dt="2021-05-25T16:35:54.279" v="161" actId="47"/>
        <pc:sldMkLst>
          <pc:docMk/>
          <pc:sldMk cId="1843836467" sldId="10494"/>
        </pc:sldMkLst>
      </pc:sldChg>
      <pc:sldChg chg="delSp add del mod">
        <pc:chgData name="Ugo MANTEL" userId="2d5b7065-31bb-4181-a7f8-a73bf0c30211" providerId="ADAL" clId="{62CBAAE7-950F-4705-8474-4CA3F4D63D61}" dt="2021-05-25T16:51:22.813" v="168" actId="47"/>
        <pc:sldMkLst>
          <pc:docMk/>
          <pc:sldMk cId="3318785622" sldId="10494"/>
        </pc:sldMkLst>
        <pc:spChg chg="del">
          <ac:chgData name="Ugo MANTEL" userId="2d5b7065-31bb-4181-a7f8-a73bf0c30211" providerId="ADAL" clId="{62CBAAE7-950F-4705-8474-4CA3F4D63D61}" dt="2021-05-25T16:36:01.592" v="164" actId="478"/>
          <ac:spMkLst>
            <pc:docMk/>
            <pc:sldMk cId="3318785622" sldId="10494"/>
            <ac:spMk id="81" creationId="{402ED435-7EA5-48C5-BB45-E998D1C41E83}"/>
          </ac:spMkLst>
        </pc:spChg>
        <pc:spChg chg="del">
          <ac:chgData name="Ugo MANTEL" userId="2d5b7065-31bb-4181-a7f8-a73bf0c30211" providerId="ADAL" clId="{62CBAAE7-950F-4705-8474-4CA3F4D63D61}" dt="2021-05-25T16:36:01.592" v="164" actId="478"/>
          <ac:spMkLst>
            <pc:docMk/>
            <pc:sldMk cId="3318785622" sldId="10494"/>
            <ac:spMk id="95" creationId="{1D12A4B1-C526-4ABC-9EBE-F18A9499546F}"/>
          </ac:spMkLst>
        </pc:spChg>
        <pc:spChg chg="del">
          <ac:chgData name="Ugo MANTEL" userId="2d5b7065-31bb-4181-a7f8-a73bf0c30211" providerId="ADAL" clId="{62CBAAE7-950F-4705-8474-4CA3F4D63D61}" dt="2021-05-25T16:36:01.592" v="164" actId="478"/>
          <ac:spMkLst>
            <pc:docMk/>
            <pc:sldMk cId="3318785622" sldId="10494"/>
            <ac:spMk id="96" creationId="{4489A216-621D-46B4-A741-BFDE4F480185}"/>
          </ac:spMkLst>
        </pc:spChg>
        <pc:spChg chg="del">
          <ac:chgData name="Ugo MANTEL" userId="2d5b7065-31bb-4181-a7f8-a73bf0c30211" providerId="ADAL" clId="{62CBAAE7-950F-4705-8474-4CA3F4D63D61}" dt="2021-05-25T16:36:01.592" v="164" actId="478"/>
          <ac:spMkLst>
            <pc:docMk/>
            <pc:sldMk cId="3318785622" sldId="10494"/>
            <ac:spMk id="97" creationId="{B5347C34-5BE6-46FD-89AF-BBA2F72C5D9E}"/>
          </ac:spMkLst>
        </pc:spChg>
      </pc:sldChg>
    </pc:docChg>
  </pc:docChgLst>
  <pc:docChgLst>
    <pc:chgData name="Sarah GAUVARD" userId="4c03e191-e154-482a-88b2-11de19eac96c" providerId="ADAL" clId="{424B5B43-2A69-433B-8AF3-82CF381C1778}"/>
    <pc:docChg chg="custSel modSld">
      <pc:chgData name="Sarah GAUVARD" userId="4c03e191-e154-482a-88b2-11de19eac96c" providerId="ADAL" clId="{424B5B43-2A69-433B-8AF3-82CF381C1778}" dt="2021-05-25T17:39:11.794" v="524" actId="20577"/>
      <pc:docMkLst>
        <pc:docMk/>
      </pc:docMkLst>
      <pc:sldChg chg="modSp mod">
        <pc:chgData name="Sarah GAUVARD" userId="4c03e191-e154-482a-88b2-11de19eac96c" providerId="ADAL" clId="{424B5B43-2A69-433B-8AF3-82CF381C1778}" dt="2021-05-25T17:03:13.403" v="50" actId="207"/>
        <pc:sldMkLst>
          <pc:docMk/>
          <pc:sldMk cId="3436081094" sldId="10430"/>
        </pc:sldMkLst>
        <pc:spChg chg="mod">
          <ac:chgData name="Sarah GAUVARD" userId="4c03e191-e154-482a-88b2-11de19eac96c" providerId="ADAL" clId="{424B5B43-2A69-433B-8AF3-82CF381C1778}" dt="2021-05-25T17:03:13.403" v="50" actId="207"/>
          <ac:spMkLst>
            <pc:docMk/>
            <pc:sldMk cId="3436081094" sldId="10430"/>
            <ac:spMk id="3" creationId="{99D55450-9CBF-4572-8BF1-B9F5C66D1D7B}"/>
          </ac:spMkLst>
        </pc:spChg>
        <pc:spChg chg="mod">
          <ac:chgData name="Sarah GAUVARD" userId="4c03e191-e154-482a-88b2-11de19eac96c" providerId="ADAL" clId="{424B5B43-2A69-433B-8AF3-82CF381C1778}" dt="2021-05-25T16:55:18.428" v="37" actId="6549"/>
          <ac:spMkLst>
            <pc:docMk/>
            <pc:sldMk cId="3436081094" sldId="10430"/>
            <ac:spMk id="77" creationId="{5527824B-76F4-45D6-8FE2-1C69A0F12F7E}"/>
          </ac:spMkLst>
        </pc:spChg>
      </pc:sldChg>
      <pc:sldChg chg="addSp modSp mod modAnim">
        <pc:chgData name="Sarah GAUVARD" userId="4c03e191-e154-482a-88b2-11de19eac96c" providerId="ADAL" clId="{424B5B43-2A69-433B-8AF3-82CF381C1778}" dt="2021-05-25T17:39:11.794" v="524" actId="20577"/>
        <pc:sldMkLst>
          <pc:docMk/>
          <pc:sldMk cId="3186676131" sldId="10444"/>
        </pc:sldMkLst>
        <pc:spChg chg="mod">
          <ac:chgData name="Sarah GAUVARD" userId="4c03e191-e154-482a-88b2-11de19eac96c" providerId="ADAL" clId="{424B5B43-2A69-433B-8AF3-82CF381C1778}" dt="2021-05-25T17:39:11.794" v="524" actId="20577"/>
          <ac:spMkLst>
            <pc:docMk/>
            <pc:sldMk cId="3186676131" sldId="10444"/>
            <ac:spMk id="100" creationId="{EF6C7B41-C54E-4684-BB9A-36701E115EBF}"/>
          </ac:spMkLst>
        </pc:spChg>
        <pc:spChg chg="mod">
          <ac:chgData name="Sarah GAUVARD" userId="4c03e191-e154-482a-88b2-11de19eac96c" providerId="ADAL" clId="{424B5B43-2A69-433B-8AF3-82CF381C1778}" dt="2021-05-25T17:11:49.480" v="61" actId="14100"/>
          <ac:spMkLst>
            <pc:docMk/>
            <pc:sldMk cId="3186676131" sldId="10444"/>
            <ac:spMk id="102" creationId="{F73D6114-13EA-4394-9588-C5437D84D81B}"/>
          </ac:spMkLst>
        </pc:spChg>
        <pc:spChg chg="mod">
          <ac:chgData name="Sarah GAUVARD" userId="4c03e191-e154-482a-88b2-11de19eac96c" providerId="ADAL" clId="{424B5B43-2A69-433B-8AF3-82CF381C1778}" dt="2021-05-25T17:11:46.164" v="60" actId="1076"/>
          <ac:spMkLst>
            <pc:docMk/>
            <pc:sldMk cId="3186676131" sldId="10444"/>
            <ac:spMk id="126" creationId="{7CB14217-751F-46AB-A2CD-C5652663DAC6}"/>
          </ac:spMkLst>
        </pc:spChg>
        <pc:spChg chg="mod">
          <ac:chgData name="Sarah GAUVARD" userId="4c03e191-e154-482a-88b2-11de19eac96c" providerId="ADAL" clId="{424B5B43-2A69-433B-8AF3-82CF381C1778}" dt="2021-05-25T17:11:46.164" v="60" actId="1076"/>
          <ac:spMkLst>
            <pc:docMk/>
            <pc:sldMk cId="3186676131" sldId="10444"/>
            <ac:spMk id="133" creationId="{78F3D65A-E23E-4406-8D89-C5C325886B48}"/>
          </ac:spMkLst>
        </pc:spChg>
        <pc:spChg chg="mod">
          <ac:chgData name="Sarah GAUVARD" userId="4c03e191-e154-482a-88b2-11de19eac96c" providerId="ADAL" clId="{424B5B43-2A69-433B-8AF3-82CF381C1778}" dt="2021-05-25T16:48:42.125" v="13" actId="164"/>
          <ac:spMkLst>
            <pc:docMk/>
            <pc:sldMk cId="3186676131" sldId="10444"/>
            <ac:spMk id="138" creationId="{279E6DEF-1C4D-4696-B825-7122AC695BE5}"/>
          </ac:spMkLst>
        </pc:spChg>
        <pc:spChg chg="mod">
          <ac:chgData name="Sarah GAUVARD" userId="4c03e191-e154-482a-88b2-11de19eac96c" providerId="ADAL" clId="{424B5B43-2A69-433B-8AF3-82CF381C1778}" dt="2021-05-25T17:11:41.745" v="59" actId="14100"/>
          <ac:spMkLst>
            <pc:docMk/>
            <pc:sldMk cId="3186676131" sldId="10444"/>
            <ac:spMk id="144" creationId="{8F3BDE8F-DB0C-4D11-B86C-50FF55DED7FE}"/>
          </ac:spMkLst>
        </pc:spChg>
        <pc:spChg chg="mod">
          <ac:chgData name="Sarah GAUVARD" userId="4c03e191-e154-482a-88b2-11de19eac96c" providerId="ADAL" clId="{424B5B43-2A69-433B-8AF3-82CF381C1778}" dt="2021-05-25T17:11:36.286" v="58" actId="1076"/>
          <ac:spMkLst>
            <pc:docMk/>
            <pc:sldMk cId="3186676131" sldId="10444"/>
            <ac:spMk id="153" creationId="{CAFC8686-A7C9-4A73-805C-CBE0E745F760}"/>
          </ac:spMkLst>
        </pc:spChg>
        <pc:spChg chg="mod">
          <ac:chgData name="Sarah GAUVARD" userId="4c03e191-e154-482a-88b2-11de19eac96c" providerId="ADAL" clId="{424B5B43-2A69-433B-8AF3-82CF381C1778}" dt="2021-05-25T17:11:36.286" v="58" actId="1076"/>
          <ac:spMkLst>
            <pc:docMk/>
            <pc:sldMk cId="3186676131" sldId="10444"/>
            <ac:spMk id="155" creationId="{54981013-0ED1-4F45-AE61-D3FA54EC2814}"/>
          </ac:spMkLst>
        </pc:spChg>
        <pc:spChg chg="mod">
          <ac:chgData name="Sarah GAUVARD" userId="4c03e191-e154-482a-88b2-11de19eac96c" providerId="ADAL" clId="{424B5B43-2A69-433B-8AF3-82CF381C1778}" dt="2021-05-25T17:11:36.286" v="58" actId="1076"/>
          <ac:spMkLst>
            <pc:docMk/>
            <pc:sldMk cId="3186676131" sldId="10444"/>
            <ac:spMk id="157" creationId="{C5239505-8D48-484E-905B-E2EC5E6F3797}"/>
          </ac:spMkLst>
        </pc:spChg>
        <pc:spChg chg="mod">
          <ac:chgData name="Sarah GAUVARD" userId="4c03e191-e154-482a-88b2-11de19eac96c" providerId="ADAL" clId="{424B5B43-2A69-433B-8AF3-82CF381C1778}" dt="2021-05-25T17:11:36.286" v="58" actId="1076"/>
          <ac:spMkLst>
            <pc:docMk/>
            <pc:sldMk cId="3186676131" sldId="10444"/>
            <ac:spMk id="158" creationId="{50FD244E-74C2-4BDD-9E62-39D4990A5BF6}"/>
          </ac:spMkLst>
        </pc:spChg>
        <pc:spChg chg="mod">
          <ac:chgData name="Sarah GAUVARD" userId="4c03e191-e154-482a-88b2-11de19eac96c" providerId="ADAL" clId="{424B5B43-2A69-433B-8AF3-82CF381C1778}" dt="2021-05-25T16:48:16.894" v="12" actId="20577"/>
          <ac:spMkLst>
            <pc:docMk/>
            <pc:sldMk cId="3186676131" sldId="10444"/>
            <ac:spMk id="189" creationId="{F82F8CF7-943B-4ED8-8EE5-44353AB332F5}"/>
          </ac:spMkLst>
        </pc:spChg>
        <pc:grpChg chg="add mod">
          <ac:chgData name="Sarah GAUVARD" userId="4c03e191-e154-482a-88b2-11de19eac96c" providerId="ADAL" clId="{424B5B43-2A69-433B-8AF3-82CF381C1778}" dt="2021-05-25T17:11:46.164" v="60" actId="1076"/>
          <ac:grpSpMkLst>
            <pc:docMk/>
            <pc:sldMk cId="3186676131" sldId="10444"/>
            <ac:grpSpMk id="11" creationId="{406D177B-F004-492A-891D-E37DBA025960}"/>
          </ac:grpSpMkLst>
        </pc:grpChg>
        <pc:grpChg chg="add mod">
          <ac:chgData name="Sarah GAUVARD" userId="4c03e191-e154-482a-88b2-11de19eac96c" providerId="ADAL" clId="{424B5B43-2A69-433B-8AF3-82CF381C1778}" dt="2021-05-25T16:48:42.125" v="13" actId="164"/>
          <ac:grpSpMkLst>
            <pc:docMk/>
            <pc:sldMk cId="3186676131" sldId="10444"/>
            <ac:grpSpMk id="15" creationId="{E5D43715-D567-4FB6-88F0-BB5D8CDDFCF8}"/>
          </ac:grpSpMkLst>
        </pc:grpChg>
        <pc:grpChg chg="mod">
          <ac:chgData name="Sarah GAUVARD" userId="4c03e191-e154-482a-88b2-11de19eac96c" providerId="ADAL" clId="{424B5B43-2A69-433B-8AF3-82CF381C1778}" dt="2021-05-25T17:11:36.286" v="58" actId="1076"/>
          <ac:grpSpMkLst>
            <pc:docMk/>
            <pc:sldMk cId="3186676131" sldId="10444"/>
            <ac:grpSpMk id="27" creationId="{EA08B364-2359-4F49-AC90-B0624510EFC6}"/>
          </ac:grpSpMkLst>
        </pc:grpChg>
        <pc:grpChg chg="mod">
          <ac:chgData name="Sarah GAUVARD" userId="4c03e191-e154-482a-88b2-11de19eac96c" providerId="ADAL" clId="{424B5B43-2A69-433B-8AF3-82CF381C1778}" dt="2021-05-25T17:11:46.164" v="60" actId="1076"/>
          <ac:grpSpMkLst>
            <pc:docMk/>
            <pc:sldMk cId="3186676131" sldId="10444"/>
            <ac:grpSpMk id="104" creationId="{B882499C-1677-47D8-974F-0CBEDC209417}"/>
          </ac:grpSpMkLst>
        </pc:grpChg>
        <pc:grpChg chg="mod">
          <ac:chgData name="Sarah GAUVARD" userId="4c03e191-e154-482a-88b2-11de19eac96c" providerId="ADAL" clId="{424B5B43-2A69-433B-8AF3-82CF381C1778}" dt="2021-05-25T16:48:42.125" v="13" actId="164"/>
          <ac:grpSpMkLst>
            <pc:docMk/>
            <pc:sldMk cId="3186676131" sldId="10444"/>
            <ac:grpSpMk id="139" creationId="{186E2752-0A1F-495B-9241-266BD52D0AA4}"/>
          </ac:grpSpMkLst>
        </pc:grpChg>
        <pc:grpChg chg="mod">
          <ac:chgData name="Sarah GAUVARD" userId="4c03e191-e154-482a-88b2-11de19eac96c" providerId="ADAL" clId="{424B5B43-2A69-433B-8AF3-82CF381C1778}" dt="2021-05-25T17:11:36.286" v="58" actId="1076"/>
          <ac:grpSpMkLst>
            <pc:docMk/>
            <pc:sldMk cId="3186676131" sldId="10444"/>
            <ac:grpSpMk id="146" creationId="{D761AD5C-EC94-4530-A013-3B15E174E9B3}"/>
          </ac:grpSpMkLst>
        </pc:grpChg>
        <pc:grpChg chg="mod">
          <ac:chgData name="Sarah GAUVARD" userId="4c03e191-e154-482a-88b2-11de19eac96c" providerId="ADAL" clId="{424B5B43-2A69-433B-8AF3-82CF381C1778}" dt="2021-05-25T17:11:36.286" v="58" actId="1076"/>
          <ac:grpSpMkLst>
            <pc:docMk/>
            <pc:sldMk cId="3186676131" sldId="10444"/>
            <ac:grpSpMk id="156" creationId="{C743D667-8191-45E8-ACD5-C0A91EF42D3A}"/>
          </ac:grpSpMkLst>
        </pc:grpChg>
      </pc:sldChg>
      <pc:sldChg chg="modSp">
        <pc:chgData name="Sarah GAUVARD" userId="4c03e191-e154-482a-88b2-11de19eac96c" providerId="ADAL" clId="{424B5B43-2A69-433B-8AF3-82CF381C1778}" dt="2021-05-25T16:53:22.576" v="35" actId="20577"/>
        <pc:sldMkLst>
          <pc:docMk/>
          <pc:sldMk cId="2622219198" sldId="10459"/>
        </pc:sldMkLst>
        <pc:spChg chg="mod">
          <ac:chgData name="Sarah GAUVARD" userId="4c03e191-e154-482a-88b2-11de19eac96c" providerId="ADAL" clId="{424B5B43-2A69-433B-8AF3-82CF381C1778}" dt="2021-05-25T16:53:22.576" v="35" actId="20577"/>
          <ac:spMkLst>
            <pc:docMk/>
            <pc:sldMk cId="2622219198" sldId="10459"/>
            <ac:spMk id="154" creationId="{0CB394EB-880C-43F9-B28B-8399DB112037}"/>
          </ac:spMkLst>
        </pc:spChg>
      </pc:sldChg>
      <pc:sldChg chg="addSp modSp">
        <pc:chgData name="Sarah GAUVARD" userId="4c03e191-e154-482a-88b2-11de19eac96c" providerId="ADAL" clId="{424B5B43-2A69-433B-8AF3-82CF381C1778}" dt="2021-05-25T17:35:44.066" v="471"/>
        <pc:sldMkLst>
          <pc:docMk/>
          <pc:sldMk cId="334705468" sldId="10477"/>
        </pc:sldMkLst>
        <pc:spChg chg="add mod">
          <ac:chgData name="Sarah GAUVARD" userId="4c03e191-e154-482a-88b2-11de19eac96c" providerId="ADAL" clId="{424B5B43-2A69-433B-8AF3-82CF381C1778}" dt="2021-05-25T17:35:44.066" v="471"/>
          <ac:spMkLst>
            <pc:docMk/>
            <pc:sldMk cId="334705468" sldId="10477"/>
            <ac:spMk id="82" creationId="{A3A8FCA9-BE71-4C00-9A47-843A84A8594A}"/>
          </ac:spMkLst>
        </pc:spChg>
        <pc:picChg chg="add mod">
          <ac:chgData name="Sarah GAUVARD" userId="4c03e191-e154-482a-88b2-11de19eac96c" providerId="ADAL" clId="{424B5B43-2A69-433B-8AF3-82CF381C1778}" dt="2021-05-25T17:35:28.966" v="470" actId="1076"/>
          <ac:picMkLst>
            <pc:docMk/>
            <pc:sldMk cId="334705468" sldId="10477"/>
            <ac:picMk id="105475" creationId="{7F82EC41-5E86-46D0-91C6-B167B816D0D1}"/>
          </ac:picMkLst>
        </pc:picChg>
      </pc:sldChg>
      <pc:sldChg chg="addSp delSp modSp mod">
        <pc:chgData name="Sarah GAUVARD" userId="4c03e191-e154-482a-88b2-11de19eac96c" providerId="ADAL" clId="{424B5B43-2A69-433B-8AF3-82CF381C1778}" dt="2021-05-25T17:30:32.740" v="463" actId="20577"/>
        <pc:sldMkLst>
          <pc:docMk/>
          <pc:sldMk cId="304171044" sldId="10488"/>
        </pc:sldMkLst>
        <pc:spChg chg="mod">
          <ac:chgData name="Sarah GAUVARD" userId="4c03e191-e154-482a-88b2-11de19eac96c" providerId="ADAL" clId="{424B5B43-2A69-433B-8AF3-82CF381C1778}" dt="2021-05-25T17:13:43.761" v="240" actId="948"/>
          <ac:spMkLst>
            <pc:docMk/>
            <pc:sldMk cId="304171044" sldId="10488"/>
            <ac:spMk id="2" creationId="{076A8F7F-F895-46CF-AE68-CFD9FFD3C71A}"/>
          </ac:spMkLst>
        </pc:spChg>
        <pc:spChg chg="add del mod modVis">
          <ac:chgData name="Sarah GAUVARD" userId="4c03e191-e154-482a-88b2-11de19eac96c" providerId="ADAL" clId="{424B5B43-2A69-433B-8AF3-82CF381C1778}" dt="2021-05-25T17:13:38.451" v="118"/>
          <ac:spMkLst>
            <pc:docMk/>
            <pc:sldMk cId="304171044" sldId="10488"/>
            <ac:spMk id="3" creationId="{FF840F01-36CE-4BB4-97AB-1F2244C27769}"/>
          </ac:spMkLst>
        </pc:spChg>
        <pc:spChg chg="mod">
          <ac:chgData name="Sarah GAUVARD" userId="4c03e191-e154-482a-88b2-11de19eac96c" providerId="ADAL" clId="{424B5B43-2A69-433B-8AF3-82CF381C1778}" dt="2021-05-25T17:28:26.695" v="407"/>
          <ac:spMkLst>
            <pc:docMk/>
            <pc:sldMk cId="304171044" sldId="10488"/>
            <ac:spMk id="12" creationId="{6E04BA92-898B-4C5B-BC90-D7370A80E238}"/>
          </ac:spMkLst>
        </pc:spChg>
        <pc:spChg chg="add del mod modVis">
          <ac:chgData name="Sarah GAUVARD" userId="4c03e191-e154-482a-88b2-11de19eac96c" providerId="ADAL" clId="{424B5B43-2A69-433B-8AF3-82CF381C1778}" dt="2021-05-25T17:13:40.242" v="177"/>
          <ac:spMkLst>
            <pc:docMk/>
            <pc:sldMk cId="304171044" sldId="10488"/>
            <ac:spMk id="14" creationId="{FDA198E3-BF80-41DD-A013-48FE0DD19904}"/>
          </ac:spMkLst>
        </pc:spChg>
        <pc:spChg chg="add del mod modVis">
          <ac:chgData name="Sarah GAUVARD" userId="4c03e191-e154-482a-88b2-11de19eac96c" providerId="ADAL" clId="{424B5B43-2A69-433B-8AF3-82CF381C1778}" dt="2021-05-25T17:13:42.491" v="236"/>
          <ac:spMkLst>
            <pc:docMk/>
            <pc:sldMk cId="304171044" sldId="10488"/>
            <ac:spMk id="15" creationId="{7A134695-F332-4397-A2BB-3DE2D7C7E198}"/>
          </ac:spMkLst>
        </pc:spChg>
        <pc:spChg chg="add del mod modVis">
          <ac:chgData name="Sarah GAUVARD" userId="4c03e191-e154-482a-88b2-11de19eac96c" providerId="ADAL" clId="{424B5B43-2A69-433B-8AF3-82CF381C1778}" dt="2021-05-25T17:13:43.830" v="295"/>
          <ac:spMkLst>
            <pc:docMk/>
            <pc:sldMk cId="304171044" sldId="10488"/>
            <ac:spMk id="16" creationId="{34332F67-D7AA-4F3F-957C-5AFED95158F5}"/>
          </ac:spMkLst>
        </pc:spChg>
        <pc:spChg chg="mod">
          <ac:chgData name="Sarah GAUVARD" userId="4c03e191-e154-482a-88b2-11de19eac96c" providerId="ADAL" clId="{424B5B43-2A69-433B-8AF3-82CF381C1778}" dt="2021-05-25T17:15:22.958" v="306" actId="20577"/>
          <ac:spMkLst>
            <pc:docMk/>
            <pc:sldMk cId="304171044" sldId="10488"/>
            <ac:spMk id="75" creationId="{BF048926-BF08-4F31-8C26-458582C96095}"/>
          </ac:spMkLst>
        </pc:spChg>
        <pc:spChg chg="mod">
          <ac:chgData name="Sarah GAUVARD" userId="4c03e191-e154-482a-88b2-11de19eac96c" providerId="ADAL" clId="{424B5B43-2A69-433B-8AF3-82CF381C1778}" dt="2021-05-25T17:30:32.740" v="463" actId="20577"/>
          <ac:spMkLst>
            <pc:docMk/>
            <pc:sldMk cId="304171044" sldId="10488"/>
            <ac:spMk id="76" creationId="{52A62CB2-099B-45B3-821C-FD4F0C05C0E7}"/>
          </ac:spMkLst>
        </pc:spChg>
        <pc:graphicFrameChg chg="mod">
          <ac:chgData name="Sarah GAUVARD" userId="4c03e191-e154-482a-88b2-11de19eac96c" providerId="ADAL" clId="{424B5B43-2A69-433B-8AF3-82CF381C1778}" dt="2021-05-25T17:13:43.833" v="297"/>
          <ac:graphicFrameMkLst>
            <pc:docMk/>
            <pc:sldMk cId="304171044" sldId="10488"/>
            <ac:graphicFrameMk id="4" creationId="{FE9A305D-3669-4634-B9B4-C6C2AFA8A793}"/>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oneleven.sharepoint.com/engagements/APAX%20%20RG/4_Analysis/Matrix_Impact_Complexity_Use_Cas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oneleven.sharepoint.com/engagements/APAX%20%20RG/4_Analysis/Matrix_Impact_Complexity_Use_Cas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811432633856716E-2"/>
          <c:y val="6.378130211788241E-2"/>
          <c:w val="0.90737070830561539"/>
          <c:h val="0.85539389348438843"/>
        </c:manualLayout>
      </c:layout>
      <c:scatterChart>
        <c:scatterStyle val="lineMarker"/>
        <c:varyColors val="0"/>
        <c:ser>
          <c:idx val="0"/>
          <c:order val="0"/>
          <c:tx>
            <c:strRef>
              <c:f>'Matrix micro'!$D$1</c:f>
              <c:strCache>
                <c:ptCount val="1"/>
                <c:pt idx="0">
                  <c:v>Moyenne impact</c:v>
                </c:pt>
              </c:strCache>
            </c:strRef>
          </c:tx>
          <c:spPr>
            <a:ln w="19050" cap="rnd">
              <a:noFill/>
              <a:round/>
            </a:ln>
            <a:effectLst/>
          </c:spPr>
          <c:marker>
            <c:symbol val="circle"/>
            <c:size val="5"/>
            <c:spPr>
              <a:solidFill>
                <a:schemeClr val="tx1">
                  <a:lumMod val="65000"/>
                  <a:lumOff val="35000"/>
                </a:schemeClr>
              </a:solidFill>
              <a:ln w="9525">
                <a:solidFill>
                  <a:schemeClr val="accent1"/>
                </a:solidFill>
              </a:ln>
              <a:effectLst/>
            </c:spPr>
          </c:marker>
          <c:dLbls>
            <c:dLbl>
              <c:idx val="0"/>
              <c:layout>
                <c:manualLayout>
                  <c:x val="-2.4185176850619744E-2"/>
                  <c:y val="3.7220826018083922E-2"/>
                </c:manualLayout>
              </c:layout>
              <c:tx>
                <c:rich>
                  <a:bodyPr rot="0" vert="horz"/>
                  <a:lstStyle/>
                  <a:p>
                    <a:pPr>
                      <a:defRPr b="0">
                        <a:solidFill>
                          <a:schemeClr val="accent1"/>
                        </a:solidFill>
                      </a:defRPr>
                    </a:pPr>
                    <a:fld id="{C7E98499-1A9D-44C6-B598-3B110F6209D9}" type="CELLRANGE">
                      <a:rPr lang="en-US" b="0">
                        <a:solidFill>
                          <a:schemeClr val="accent1"/>
                        </a:solidFill>
                      </a:rPr>
                      <a:pPr>
                        <a:defRPr b="0">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409622971670479"/>
                      <c:h val="9.5473383901759287E-2"/>
                    </c:manualLayout>
                  </c15:layout>
                  <c15:dlblFieldTable/>
                  <c15:showDataLabelsRange val="1"/>
                </c:ext>
                <c:ext xmlns:c16="http://schemas.microsoft.com/office/drawing/2014/chart" uri="{C3380CC4-5D6E-409C-BE32-E72D297353CC}">
                  <c16:uniqueId val="{00000000-6378-4143-88B5-4AE575101CF1}"/>
                </c:ext>
              </c:extLst>
            </c:dLbl>
            <c:dLbl>
              <c:idx val="1"/>
              <c:layout>
                <c:manualLayout>
                  <c:x val="-4.218322599024827E-2"/>
                  <c:y val="-5.521790898609074E-2"/>
                </c:manualLayout>
              </c:layout>
              <c:tx>
                <c:rich>
                  <a:bodyPr rot="0" vert="horz"/>
                  <a:lstStyle/>
                  <a:p>
                    <a:pPr>
                      <a:defRPr>
                        <a:solidFill>
                          <a:schemeClr val="accent1"/>
                        </a:solidFill>
                      </a:defRPr>
                    </a:pPr>
                    <a:fld id="{EB2CA75E-CE7B-491F-9E2A-BD4A5105B335}"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1-6378-4143-88B5-4AE575101CF1}"/>
                </c:ext>
              </c:extLst>
            </c:dLbl>
            <c:dLbl>
              <c:idx val="2"/>
              <c:layout>
                <c:manualLayout>
                  <c:x val="-1.709973950629556E-2"/>
                  <c:y val="6.5553283962810988E-2"/>
                </c:manualLayout>
              </c:layout>
              <c:tx>
                <c:rich>
                  <a:bodyPr rot="0" vert="horz"/>
                  <a:lstStyle/>
                  <a:p>
                    <a:pPr>
                      <a:defRPr>
                        <a:solidFill>
                          <a:schemeClr val="accent1"/>
                        </a:solidFill>
                      </a:defRPr>
                    </a:pPr>
                    <a:fld id="{DBA55193-01DE-486D-982F-6CF14B066C92}"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2005717861484623"/>
                      <c:h val="9.8527882347771323E-2"/>
                    </c:manualLayout>
                  </c15:layout>
                  <c15:dlblFieldTable/>
                  <c15:showDataLabelsRange val="1"/>
                </c:ext>
                <c:ext xmlns:c16="http://schemas.microsoft.com/office/drawing/2014/chart" uri="{C3380CC4-5D6E-409C-BE32-E72D297353CC}">
                  <c16:uniqueId val="{00000002-6378-4143-88B5-4AE575101CF1}"/>
                </c:ext>
              </c:extLst>
            </c:dLbl>
            <c:dLbl>
              <c:idx val="3"/>
              <c:layout>
                <c:manualLayout>
                  <c:x val="-7.5255178929335045E-2"/>
                  <c:y val="5.6959599888133053E-2"/>
                </c:manualLayout>
              </c:layout>
              <c:tx>
                <c:rich>
                  <a:bodyPr rot="0" vert="horz"/>
                  <a:lstStyle/>
                  <a:p>
                    <a:pPr>
                      <a:defRPr>
                        <a:solidFill>
                          <a:schemeClr val="accent1"/>
                        </a:solidFill>
                      </a:defRPr>
                    </a:pPr>
                    <a:fld id="{1AC4C52E-BB98-4F67-9B71-D37CC29B980C}"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3-6378-4143-88B5-4AE575101CF1}"/>
                </c:ext>
              </c:extLst>
            </c:dLbl>
            <c:dLbl>
              <c:idx val="4"/>
              <c:layout>
                <c:manualLayout>
                  <c:x val="-1.6631545888444853E-2"/>
                  <c:y val="-0.12531931408928318"/>
                </c:manualLayout>
              </c:layout>
              <c:tx>
                <c:rich>
                  <a:bodyPr rot="0" vert="horz"/>
                  <a:lstStyle/>
                  <a:p>
                    <a:pPr>
                      <a:defRPr>
                        <a:solidFill>
                          <a:schemeClr val="accent1"/>
                        </a:solidFill>
                      </a:defRPr>
                    </a:pPr>
                    <a:fld id="{54D03EDC-57E9-46E2-BAB0-F178B7E56E39}"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8.3429635701388366E-2"/>
                      <c:h val="0.18504868087507351"/>
                    </c:manualLayout>
                  </c15:layout>
                  <c15:dlblFieldTable/>
                  <c15:showDataLabelsRange val="1"/>
                </c:ext>
                <c:ext xmlns:c16="http://schemas.microsoft.com/office/drawing/2014/chart" uri="{C3380CC4-5D6E-409C-BE32-E72D297353CC}">
                  <c16:uniqueId val="{00000004-6378-4143-88B5-4AE575101CF1}"/>
                </c:ext>
              </c:extLst>
            </c:dLbl>
            <c:dLbl>
              <c:idx val="5"/>
              <c:layout>
                <c:manualLayout>
                  <c:x val="-0.1915539372991675"/>
                  <c:y val="4.8596204510308959E-2"/>
                </c:manualLayout>
              </c:layout>
              <c:tx>
                <c:rich>
                  <a:bodyPr rot="0" vert="horz"/>
                  <a:lstStyle/>
                  <a:p>
                    <a:pPr>
                      <a:defRPr>
                        <a:solidFill>
                          <a:schemeClr val="accent4">
                            <a:lumMod val="75000"/>
                          </a:schemeClr>
                        </a:solidFill>
                      </a:defRPr>
                    </a:pPr>
                    <a:fld id="{EE5D13A5-544A-4E32-BBFA-C9B15140343A}"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5-6378-4143-88B5-4AE575101CF1}"/>
                </c:ext>
              </c:extLst>
            </c:dLbl>
            <c:dLbl>
              <c:idx val="6"/>
              <c:layout>
                <c:manualLayout>
                  <c:x val="8.7863799312372128E-3"/>
                  <c:y val="3.2407932485566539E-2"/>
                </c:manualLayout>
              </c:layout>
              <c:tx>
                <c:rich>
                  <a:bodyPr rot="0" vert="horz"/>
                  <a:lstStyle/>
                  <a:p>
                    <a:pPr>
                      <a:defRPr>
                        <a:solidFill>
                          <a:schemeClr val="accent4">
                            <a:lumMod val="75000"/>
                          </a:schemeClr>
                        </a:solidFill>
                      </a:defRPr>
                    </a:pPr>
                    <a:fld id="{C1157C4E-FE73-4A05-A598-DFD76C372D20}"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6-6378-4143-88B5-4AE575101CF1}"/>
                </c:ext>
              </c:extLst>
            </c:dLbl>
            <c:dLbl>
              <c:idx val="7"/>
              <c:layout>
                <c:manualLayout>
                  <c:x val="-8.1048659314435847E-2"/>
                  <c:y val="4.6476396926335269E-2"/>
                </c:manualLayout>
              </c:layout>
              <c:tx>
                <c:rich>
                  <a:bodyPr rot="0" vert="horz"/>
                  <a:lstStyle/>
                  <a:p>
                    <a:pPr>
                      <a:defRPr>
                        <a:solidFill>
                          <a:schemeClr val="accent4">
                            <a:lumMod val="75000"/>
                          </a:schemeClr>
                        </a:solidFill>
                      </a:defRPr>
                    </a:pPr>
                    <a:fld id="{BE395985-C701-4565-81B4-CBCAF7933B09}"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379096533264911"/>
                      <c:h val="8.0281365941035771E-2"/>
                    </c:manualLayout>
                  </c15:layout>
                  <c15:dlblFieldTable/>
                  <c15:showDataLabelsRange val="1"/>
                </c:ext>
                <c:ext xmlns:c16="http://schemas.microsoft.com/office/drawing/2014/chart" uri="{C3380CC4-5D6E-409C-BE32-E72D297353CC}">
                  <c16:uniqueId val="{00000007-6378-4143-88B5-4AE575101CF1}"/>
                </c:ext>
              </c:extLst>
            </c:dLbl>
            <c:dLbl>
              <c:idx val="8"/>
              <c:layout>
                <c:manualLayout>
                  <c:x val="-0.17811184646767492"/>
                  <c:y val="-7.2213282330612305E-2"/>
                </c:manualLayout>
              </c:layout>
              <c:tx>
                <c:rich>
                  <a:bodyPr rot="0" vert="horz"/>
                  <a:lstStyle/>
                  <a:p>
                    <a:pPr>
                      <a:defRPr>
                        <a:solidFill>
                          <a:schemeClr val="accent4">
                            <a:lumMod val="75000"/>
                          </a:schemeClr>
                        </a:solidFill>
                      </a:defRPr>
                    </a:pPr>
                    <a:fld id="{B4986CF5-3A4A-4833-90E3-B9BF7D362F9D}"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901979241592839"/>
                      <c:h val="7.8297893851965464E-2"/>
                    </c:manualLayout>
                  </c15:layout>
                  <c15:dlblFieldTable/>
                  <c15:showDataLabelsRange val="1"/>
                </c:ext>
                <c:ext xmlns:c16="http://schemas.microsoft.com/office/drawing/2014/chart" uri="{C3380CC4-5D6E-409C-BE32-E72D297353CC}">
                  <c16:uniqueId val="{00000008-6378-4143-88B5-4AE575101CF1}"/>
                </c:ext>
              </c:extLst>
            </c:dLbl>
            <c:dLbl>
              <c:idx val="9"/>
              <c:layout>
                <c:manualLayout>
                  <c:x val="-4.9552314657002321E-2"/>
                  <c:y val="6.3196849438042366E-2"/>
                </c:manualLayout>
              </c:layout>
              <c:tx>
                <c:rich>
                  <a:bodyPr rot="0" vert="horz"/>
                  <a:lstStyle/>
                  <a:p>
                    <a:pPr>
                      <a:defRPr>
                        <a:solidFill>
                          <a:schemeClr val="accent3">
                            <a:lumMod val="75000"/>
                          </a:schemeClr>
                        </a:solidFill>
                      </a:defRPr>
                    </a:pPr>
                    <a:fld id="{EF39D045-9E68-4815-857D-83C1B870C3CA}"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2679545548642469"/>
                      <c:h val="0.10178077992135069"/>
                    </c:manualLayout>
                  </c15:layout>
                  <c15:dlblFieldTable/>
                  <c15:showDataLabelsRange val="1"/>
                </c:ext>
                <c:ext xmlns:c16="http://schemas.microsoft.com/office/drawing/2014/chart" uri="{C3380CC4-5D6E-409C-BE32-E72D297353CC}">
                  <c16:uniqueId val="{00000009-6378-4143-88B5-4AE575101CF1}"/>
                </c:ext>
              </c:extLst>
            </c:dLbl>
            <c:dLbl>
              <c:idx val="10"/>
              <c:layout>
                <c:manualLayout>
                  <c:x val="-0.18292898494980084"/>
                  <c:y val="9.6556793189964907E-2"/>
                </c:manualLayout>
              </c:layout>
              <c:tx>
                <c:rich>
                  <a:bodyPr rot="0" vert="horz"/>
                  <a:lstStyle/>
                  <a:p>
                    <a:pPr>
                      <a:defRPr>
                        <a:solidFill>
                          <a:schemeClr val="accent3">
                            <a:lumMod val="75000"/>
                          </a:schemeClr>
                        </a:solidFill>
                      </a:defRPr>
                    </a:pPr>
                    <a:fld id="{30815B41-478A-42BE-9AED-A1364E0B0EEC}"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8290560208412127"/>
                      <c:h val="0.10160873964598839"/>
                    </c:manualLayout>
                  </c15:layout>
                  <c15:dlblFieldTable/>
                  <c15:showDataLabelsRange val="1"/>
                </c:ext>
                <c:ext xmlns:c16="http://schemas.microsoft.com/office/drawing/2014/chart" uri="{C3380CC4-5D6E-409C-BE32-E72D297353CC}">
                  <c16:uniqueId val="{0000000A-6378-4143-88B5-4AE575101CF1}"/>
                </c:ext>
              </c:extLst>
            </c:dLbl>
            <c:dLbl>
              <c:idx val="11"/>
              <c:layout>
                <c:manualLayout>
                  <c:x val="-0.11245227696553901"/>
                  <c:y val="6.6868459434631447E-2"/>
                </c:manualLayout>
              </c:layout>
              <c:tx>
                <c:rich>
                  <a:bodyPr rot="0" vert="horz"/>
                  <a:lstStyle/>
                  <a:p>
                    <a:pPr>
                      <a:defRPr>
                        <a:solidFill>
                          <a:schemeClr val="accent3">
                            <a:lumMod val="75000"/>
                          </a:schemeClr>
                        </a:solidFill>
                      </a:defRPr>
                    </a:pPr>
                    <a:fld id="{3B4F6E05-1965-40E9-A66B-EAE293DBBA8D}"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B-6378-4143-88B5-4AE575101CF1}"/>
                </c:ext>
              </c:extLst>
            </c:dLbl>
            <c:dLbl>
              <c:idx val="12"/>
              <c:layout>
                <c:manualLayout>
                  <c:x val="-0.10992585486362534"/>
                  <c:y val="-8.1296677220156405E-2"/>
                </c:manualLayout>
              </c:layout>
              <c:tx>
                <c:rich>
                  <a:bodyPr rot="0" vert="horz"/>
                  <a:lstStyle/>
                  <a:p>
                    <a:pPr>
                      <a:defRPr>
                        <a:solidFill>
                          <a:schemeClr val="accent3">
                            <a:lumMod val="75000"/>
                          </a:schemeClr>
                        </a:solidFill>
                      </a:defRPr>
                    </a:pPr>
                    <a:fld id="{44713CF4-B55A-4A3C-A409-F21AB2813D5E}"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6426574691201371"/>
                      <c:h val="8.0857866883735141E-2"/>
                    </c:manualLayout>
                  </c15:layout>
                  <c15:dlblFieldTable/>
                  <c15:showDataLabelsRange val="1"/>
                </c:ext>
                <c:ext xmlns:c16="http://schemas.microsoft.com/office/drawing/2014/chart" uri="{C3380CC4-5D6E-409C-BE32-E72D297353CC}">
                  <c16:uniqueId val="{0000000C-6378-4143-88B5-4AE575101CF1}"/>
                </c:ext>
              </c:extLst>
            </c:dLbl>
            <c:spPr>
              <a:noFill/>
              <a:ln>
                <a:noFill/>
              </a:ln>
              <a:effectLst/>
            </c:spPr>
            <c:txPr>
              <a:bodyPr rot="0" vert="horz"/>
              <a:lstStyle/>
              <a:p>
                <a:pPr>
                  <a:defRPr/>
                </a:pPr>
                <a:endParaRPr lang="fr-FR"/>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'Matrix micro'!$C$2:$C$14</c:f>
              <c:numCache>
                <c:formatCode>0.0</c:formatCode>
                <c:ptCount val="13"/>
                <c:pt idx="0">
                  <c:v>5</c:v>
                </c:pt>
                <c:pt idx="1">
                  <c:v>4</c:v>
                </c:pt>
                <c:pt idx="2">
                  <c:v>3.5</c:v>
                </c:pt>
                <c:pt idx="3">
                  <c:v>5</c:v>
                </c:pt>
                <c:pt idx="4">
                  <c:v>5</c:v>
                </c:pt>
                <c:pt idx="5">
                  <c:v>3</c:v>
                </c:pt>
                <c:pt idx="6">
                  <c:v>3.5</c:v>
                </c:pt>
                <c:pt idx="7">
                  <c:v>3.5</c:v>
                </c:pt>
                <c:pt idx="8">
                  <c:v>3</c:v>
                </c:pt>
                <c:pt idx="9">
                  <c:v>4</c:v>
                </c:pt>
                <c:pt idx="10">
                  <c:v>3</c:v>
                </c:pt>
                <c:pt idx="11">
                  <c:v>2</c:v>
                </c:pt>
                <c:pt idx="12">
                  <c:v>3.5</c:v>
                </c:pt>
              </c:numCache>
            </c:numRef>
          </c:xVal>
          <c:yVal>
            <c:numRef>
              <c:f>'Matrix micro'!$D$2:$D$14</c:f>
              <c:numCache>
                <c:formatCode>0.0</c:formatCode>
                <c:ptCount val="13"/>
                <c:pt idx="0">
                  <c:v>3</c:v>
                </c:pt>
                <c:pt idx="1">
                  <c:v>4</c:v>
                </c:pt>
                <c:pt idx="2">
                  <c:v>4</c:v>
                </c:pt>
                <c:pt idx="3">
                  <c:v>3.5</c:v>
                </c:pt>
                <c:pt idx="4">
                  <c:v>3.5</c:v>
                </c:pt>
                <c:pt idx="5">
                  <c:v>3.5</c:v>
                </c:pt>
                <c:pt idx="6">
                  <c:v>5</c:v>
                </c:pt>
                <c:pt idx="7">
                  <c:v>4.5</c:v>
                </c:pt>
                <c:pt idx="8">
                  <c:v>4.5</c:v>
                </c:pt>
                <c:pt idx="9">
                  <c:v>4</c:v>
                </c:pt>
                <c:pt idx="10">
                  <c:v>4.5</c:v>
                </c:pt>
                <c:pt idx="11">
                  <c:v>4</c:v>
                </c:pt>
                <c:pt idx="12">
                  <c:v>2</c:v>
                </c:pt>
              </c:numCache>
            </c:numRef>
          </c:yVal>
          <c:smooth val="0"/>
          <c:extLst>
            <c:ext xmlns:c15="http://schemas.microsoft.com/office/drawing/2012/chart" uri="{02D57815-91ED-43cb-92C2-25804820EDAC}">
              <c15:datalabelsRange>
                <c15:f>'Matrix micro'!$B$2:$B$14</c15:f>
                <c15:dlblRangeCache>
                  <c:ptCount val="13"/>
                  <c:pt idx="0">
                    <c:v>Claim reporting and first draft of the quotation</c:v>
                  </c:pt>
                  <c:pt idx="1">
                    <c:v>Easy and quick validation step and follow-up by insurance company</c:v>
                  </c:pt>
                  <c:pt idx="2">
                    <c:v>Electronic signature for all stakeholders</c:v>
                  </c:pt>
                  <c:pt idx="3">
                    <c:v>Reporting advancement and final documents received and stored with GED</c:v>
                  </c:pt>
                  <c:pt idx="4">
                    <c:v>Finalization and clients’ feedback on the service quality</c:v>
                  </c:pt>
                  <c:pt idx="5">
                    <c:v>Advanced evaluation of the claim</c:v>
                  </c:pt>
                  <c:pt idx="6">
                    <c:v>Optimization of claim analysis process, draft of quotation and price setting</c:v>
                  </c:pt>
                  <c:pt idx="7">
                    <c:v>Optimization of resource planning </c:v>
                  </c:pt>
                  <c:pt idx="8">
                    <c:v>Monitoring of staff efficiency &amp; tools during intervention</c:v>
                  </c:pt>
                  <c:pt idx="9">
                    <c:v>Declaration of the claim and assistance in case of need</c:v>
                  </c:pt>
                  <c:pt idx="10">
                    <c:v>Seamless reporting advancement and follow-up through online portal</c:v>
                  </c:pt>
                  <c:pt idx="11">
                    <c:v>Enhancement of selfcare journey for clients’ issues </c:v>
                  </c:pt>
                  <c:pt idx="12">
                    <c:v>New cross-sell opportunities with existing clients</c:v>
                  </c:pt>
                </c15:dlblRangeCache>
              </c15:datalabelsRange>
            </c:ext>
            <c:ext xmlns:c16="http://schemas.microsoft.com/office/drawing/2014/chart" uri="{C3380CC4-5D6E-409C-BE32-E72D297353CC}">
              <c16:uniqueId val="{0000000D-6378-4143-88B5-4AE575101CF1}"/>
            </c:ext>
          </c:extLst>
        </c:ser>
        <c:dLbls>
          <c:dLblPos val="t"/>
          <c:showLegendKey val="0"/>
          <c:showVal val="1"/>
          <c:showCatName val="0"/>
          <c:showSerName val="0"/>
          <c:showPercent val="0"/>
          <c:showBubbleSize val="0"/>
        </c:dLbls>
        <c:axId val="339092880"/>
        <c:axId val="339094192"/>
      </c:scatterChart>
      <c:valAx>
        <c:axId val="339092880"/>
        <c:scaling>
          <c:orientation val="minMax"/>
          <c:max val="5"/>
          <c:min val="1.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Complexity</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4192"/>
        <c:crosses val="autoZero"/>
        <c:crossBetween val="midCat"/>
        <c:majorUnit val="1"/>
      </c:valAx>
      <c:valAx>
        <c:axId val="339094192"/>
        <c:scaling>
          <c:orientation val="minMax"/>
          <c:max val="5"/>
          <c:min val="1.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Pontential impact</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2880"/>
        <c:crosses val="autoZero"/>
        <c:crossBetween val="midCat"/>
        <c:majorUnit val="1"/>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sz="9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'Matrix micro'!$D$1</c:f>
              <c:strCache>
                <c:ptCount val="1"/>
                <c:pt idx="0">
                  <c:v>Impact</c:v>
                </c:pt>
              </c:strCache>
            </c:strRef>
          </c:tx>
          <c:spPr>
            <a:ln w="19050" cap="rnd">
              <a:noFill/>
              <a:round/>
            </a:ln>
            <a:effectLst/>
          </c:spPr>
          <c:marker>
            <c:symbol val="circle"/>
            <c:size val="5"/>
            <c:spPr>
              <a:solidFill>
                <a:schemeClr val="tx1">
                  <a:lumMod val="65000"/>
                  <a:lumOff val="35000"/>
                </a:schemeClr>
              </a:solidFill>
              <a:ln w="9525">
                <a:solidFill>
                  <a:schemeClr val="accent1"/>
                </a:solidFill>
              </a:ln>
              <a:effectLst/>
            </c:spPr>
          </c:marker>
          <c:dLbls>
            <c:dLbl>
              <c:idx val="0"/>
              <c:layout>
                <c:manualLayout>
                  <c:x val="-2.4185176850619744E-2"/>
                  <c:y val="5.3166050664637962E-2"/>
                </c:manualLayout>
              </c:layout>
              <c:tx>
                <c:rich>
                  <a:bodyPr rot="0" vert="horz"/>
                  <a:lstStyle/>
                  <a:p>
                    <a:pPr>
                      <a:defRPr b="0">
                        <a:solidFill>
                          <a:schemeClr val="accent1"/>
                        </a:solidFill>
                      </a:defRPr>
                    </a:pPr>
                    <a:fld id="{6CAFBCEB-DCD7-413B-93BF-D0941469036B}" type="CELLRANGE">
                      <a:rPr lang="en-US" b="0">
                        <a:solidFill>
                          <a:schemeClr val="accent1"/>
                        </a:solidFill>
                      </a:rPr>
                      <a:pPr>
                        <a:defRPr b="0">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409622971670479"/>
                      <c:h val="9.5473383901759287E-2"/>
                    </c:manualLayout>
                  </c15:layout>
                  <c15:dlblFieldTable/>
                  <c15:showDataLabelsRange val="1"/>
                </c:ext>
                <c:ext xmlns:c16="http://schemas.microsoft.com/office/drawing/2014/chart" uri="{C3380CC4-5D6E-409C-BE32-E72D297353CC}">
                  <c16:uniqueId val="{00000000-6378-4143-88B5-4AE575101CF1}"/>
                </c:ext>
              </c:extLst>
            </c:dLbl>
            <c:dLbl>
              <c:idx val="1"/>
              <c:layout>
                <c:manualLayout>
                  <c:x val="-7.6238578517190389E-2"/>
                  <c:y val="-5.787541916256745E-2"/>
                </c:manualLayout>
              </c:layout>
              <c:tx>
                <c:rich>
                  <a:bodyPr rot="0" vert="horz"/>
                  <a:lstStyle/>
                  <a:p>
                    <a:pPr>
                      <a:defRPr>
                        <a:solidFill>
                          <a:schemeClr val="accent1"/>
                        </a:solidFill>
                      </a:defRPr>
                    </a:pPr>
                    <a:fld id="{0FCE78A5-5028-4965-A050-D29595F0AF67}"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1-6378-4143-88B5-4AE575101CF1}"/>
                </c:ext>
              </c:extLst>
            </c:dLbl>
            <c:dLbl>
              <c:idx val="2"/>
              <c:layout>
                <c:manualLayout>
                  <c:x val="-0.10904911848462612"/>
                  <c:y val="2.9676377534496933E-2"/>
                </c:manualLayout>
              </c:layout>
              <c:tx>
                <c:rich>
                  <a:bodyPr rot="0" vert="horz"/>
                  <a:lstStyle/>
                  <a:p>
                    <a:pPr>
                      <a:defRPr>
                        <a:solidFill>
                          <a:schemeClr val="accent1"/>
                        </a:solidFill>
                      </a:defRPr>
                    </a:pPr>
                    <a:fld id="{AB057278-5F37-49E8-B81D-6A2183BE926A}"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9.1450749969731529E-2"/>
                      <c:h val="7.4609844687393789E-2"/>
                    </c:manualLayout>
                  </c15:layout>
                  <c15:dlblFieldTable/>
                  <c15:showDataLabelsRange val="1"/>
                </c:ext>
                <c:ext xmlns:c16="http://schemas.microsoft.com/office/drawing/2014/chart" uri="{C3380CC4-5D6E-409C-BE32-E72D297353CC}">
                  <c16:uniqueId val="{00000002-6378-4143-88B5-4AE575101CF1}"/>
                </c:ext>
              </c:extLst>
            </c:dLbl>
            <c:dLbl>
              <c:idx val="3"/>
              <c:layout>
                <c:manualLayout>
                  <c:x val="-7.5255178929335045E-2"/>
                  <c:y val="5.6959599888133053E-2"/>
                </c:manualLayout>
              </c:layout>
              <c:tx>
                <c:rich>
                  <a:bodyPr rot="0" vert="horz"/>
                  <a:lstStyle/>
                  <a:p>
                    <a:pPr>
                      <a:defRPr>
                        <a:solidFill>
                          <a:schemeClr val="accent1"/>
                        </a:solidFill>
                      </a:defRPr>
                    </a:pPr>
                    <a:fld id="{D3ABCFBC-591B-4262-BFA7-972949348F57}"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3-6378-4143-88B5-4AE575101CF1}"/>
                </c:ext>
              </c:extLst>
            </c:dLbl>
            <c:dLbl>
              <c:idx val="4"/>
              <c:layout>
                <c:manualLayout>
                  <c:x val="-1.6631545888444853E-2"/>
                  <c:y val="-0.12531931408928318"/>
                </c:manualLayout>
              </c:layout>
              <c:tx>
                <c:rich>
                  <a:bodyPr rot="0" vert="horz"/>
                  <a:lstStyle/>
                  <a:p>
                    <a:pPr>
                      <a:defRPr>
                        <a:solidFill>
                          <a:schemeClr val="accent1"/>
                        </a:solidFill>
                      </a:defRPr>
                    </a:pPr>
                    <a:fld id="{DF2AB4B2-FC0A-4B6A-AD98-AAAD7A0521F0}"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8.3429635701388366E-2"/>
                      <c:h val="0.18504868087507351"/>
                    </c:manualLayout>
                  </c15:layout>
                  <c15:dlblFieldTable/>
                  <c15:showDataLabelsRange val="1"/>
                </c:ext>
                <c:ext xmlns:c16="http://schemas.microsoft.com/office/drawing/2014/chart" uri="{C3380CC4-5D6E-409C-BE32-E72D297353CC}">
                  <c16:uniqueId val="{00000004-6378-4143-88B5-4AE575101CF1}"/>
                </c:ext>
              </c:extLst>
            </c:dLbl>
            <c:dLbl>
              <c:idx val="5"/>
              <c:layout>
                <c:manualLayout>
                  <c:x val="-8.121472377708927E-2"/>
                  <c:y val="5.9226523108678077E-2"/>
                </c:manualLayout>
              </c:layout>
              <c:tx>
                <c:rich>
                  <a:bodyPr rot="0" vert="horz"/>
                  <a:lstStyle/>
                  <a:p>
                    <a:pPr>
                      <a:defRPr>
                        <a:solidFill>
                          <a:schemeClr val="accent4">
                            <a:lumMod val="75000"/>
                          </a:schemeClr>
                        </a:solidFill>
                      </a:defRPr>
                    </a:pPr>
                    <a:fld id="{B824ED06-3AA2-4621-A1F2-245FAB766111}"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5-6378-4143-88B5-4AE575101CF1}"/>
                </c:ext>
              </c:extLst>
            </c:dLbl>
            <c:dLbl>
              <c:idx val="6"/>
              <c:layout>
                <c:manualLayout>
                  <c:x val="1.014859274835124E-2"/>
                  <c:y val="1.3805009062690336E-2"/>
                </c:manualLayout>
              </c:layout>
              <c:tx>
                <c:rich>
                  <a:bodyPr rot="0" vert="horz"/>
                  <a:lstStyle/>
                  <a:p>
                    <a:pPr>
                      <a:defRPr>
                        <a:solidFill>
                          <a:schemeClr val="accent4">
                            <a:lumMod val="75000"/>
                          </a:schemeClr>
                        </a:solidFill>
                      </a:defRPr>
                    </a:pPr>
                    <a:fld id="{174DC184-91F8-412A-9599-F8004AF3B525}"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6-6378-4143-88B5-4AE575101CF1}"/>
                </c:ext>
              </c:extLst>
            </c:dLbl>
            <c:dLbl>
              <c:idx val="7"/>
              <c:layout>
                <c:manualLayout>
                  <c:x val="-1.2938018458734497E-2"/>
                  <c:y val="-5.7168229297888146E-2"/>
                </c:manualLayout>
              </c:layout>
              <c:tx>
                <c:rich>
                  <a:bodyPr rot="0" vert="horz"/>
                  <a:lstStyle/>
                  <a:p>
                    <a:pPr>
                      <a:defRPr>
                        <a:solidFill>
                          <a:schemeClr val="accent4">
                            <a:lumMod val="75000"/>
                          </a:schemeClr>
                        </a:solidFill>
                      </a:defRPr>
                    </a:pPr>
                    <a:fld id="{E8B7C98A-4224-43E7-936F-624A0FDE28EF}"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44441152728083"/>
                      <c:h val="9.0911666695204146E-2"/>
                    </c:manualLayout>
                  </c15:layout>
                  <c15:dlblFieldTable/>
                  <c15:showDataLabelsRange val="1"/>
                </c:ext>
                <c:ext xmlns:c16="http://schemas.microsoft.com/office/drawing/2014/chart" uri="{C3380CC4-5D6E-409C-BE32-E72D297353CC}">
                  <c16:uniqueId val="{00000007-6378-4143-88B5-4AE575101CF1}"/>
                </c:ext>
              </c:extLst>
            </c:dLbl>
            <c:dLbl>
              <c:idx val="8"/>
              <c:layout>
                <c:manualLayout>
                  <c:x val="-7.8670310818350964E-2"/>
                  <c:y val="5.003416344804585E-2"/>
                </c:manualLayout>
              </c:layout>
              <c:tx>
                <c:rich>
                  <a:bodyPr rot="0" vert="horz"/>
                  <a:lstStyle/>
                  <a:p>
                    <a:pPr>
                      <a:defRPr>
                        <a:solidFill>
                          <a:schemeClr val="accent4">
                            <a:lumMod val="75000"/>
                          </a:schemeClr>
                        </a:solidFill>
                      </a:defRPr>
                    </a:pPr>
                    <a:fld id="{B4986CF5-3A4A-4833-90E3-B9BF7D362F9D}"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901979241592839"/>
                      <c:h val="7.8297893851965464E-2"/>
                    </c:manualLayout>
                  </c15:layout>
                  <c15:dlblFieldTable/>
                  <c15:showDataLabelsRange val="1"/>
                </c:ext>
                <c:ext xmlns:c16="http://schemas.microsoft.com/office/drawing/2014/chart" uri="{C3380CC4-5D6E-409C-BE32-E72D297353CC}">
                  <c16:uniqueId val="{00000008-6378-4143-88B5-4AE575101CF1}"/>
                </c:ext>
              </c:extLst>
            </c:dLbl>
            <c:dLbl>
              <c:idx val="9"/>
              <c:layout>
                <c:manualLayout>
                  <c:x val="-0.10812746579290557"/>
                  <c:y val="5.7881768378345057E-2"/>
                </c:manualLayout>
              </c:layout>
              <c:tx>
                <c:rich>
                  <a:bodyPr rot="0" vert="horz"/>
                  <a:lstStyle/>
                  <a:p>
                    <a:pPr>
                      <a:defRPr>
                        <a:solidFill>
                          <a:schemeClr val="accent3">
                            <a:lumMod val="75000"/>
                          </a:schemeClr>
                        </a:solidFill>
                      </a:defRPr>
                    </a:pPr>
                    <a:fld id="{126984D5-954F-4B43-B209-79021C0F3596}"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2679545548642469"/>
                      <c:h val="0.10178077992135069"/>
                    </c:manualLayout>
                  </c15:layout>
                  <c15:dlblFieldTable/>
                  <c15:showDataLabelsRange val="1"/>
                </c:ext>
                <c:ext xmlns:c16="http://schemas.microsoft.com/office/drawing/2014/chart" uri="{C3380CC4-5D6E-409C-BE32-E72D297353CC}">
                  <c16:uniqueId val="{00000009-6378-4143-88B5-4AE575101CF1}"/>
                </c:ext>
              </c:extLst>
            </c:dLbl>
            <c:dLbl>
              <c:idx val="10"/>
              <c:layout>
                <c:manualLayout>
                  <c:x val="-0.14206260043638005"/>
                  <c:y val="7.5296463716216719E-2"/>
                </c:manualLayout>
              </c:layout>
              <c:tx>
                <c:rich>
                  <a:bodyPr rot="0" vert="horz"/>
                  <a:lstStyle/>
                  <a:p>
                    <a:pPr>
                      <a:defRPr>
                        <a:solidFill>
                          <a:schemeClr val="accent3">
                            <a:lumMod val="75000"/>
                          </a:schemeClr>
                        </a:solidFill>
                      </a:defRPr>
                    </a:pPr>
                    <a:fld id="{380913AA-FE47-46EC-8728-998648F47024}"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8290560208412127"/>
                      <c:h val="0.10160873964598839"/>
                    </c:manualLayout>
                  </c15:layout>
                  <c15:dlblFieldTable/>
                  <c15:showDataLabelsRange val="1"/>
                </c:ext>
                <c:ext xmlns:c16="http://schemas.microsoft.com/office/drawing/2014/chart" uri="{C3380CC4-5D6E-409C-BE32-E72D297353CC}">
                  <c16:uniqueId val="{0000000A-6378-4143-88B5-4AE575101CF1}"/>
                </c:ext>
              </c:extLst>
            </c:dLbl>
            <c:dLbl>
              <c:idx val="11"/>
              <c:layout>
                <c:manualLayout>
                  <c:x val="-0.12607438083291231"/>
                  <c:y val="3.7635327151695055E-2"/>
                </c:manualLayout>
              </c:layout>
              <c:tx>
                <c:rich>
                  <a:bodyPr rot="0" vert="horz"/>
                  <a:lstStyle/>
                  <a:p>
                    <a:pPr>
                      <a:defRPr>
                        <a:solidFill>
                          <a:schemeClr val="accent3">
                            <a:lumMod val="75000"/>
                          </a:schemeClr>
                        </a:solidFill>
                      </a:defRPr>
                    </a:pPr>
                    <a:fld id="{1BD8785F-1122-42B8-97ED-78E56EA76194}"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B-6378-4143-88B5-4AE575101CF1}"/>
                </c:ext>
              </c:extLst>
            </c:dLbl>
            <c:dLbl>
              <c:idx val="12"/>
              <c:layout>
                <c:manualLayout>
                  <c:x val="-0.11196917408929648"/>
                  <c:y val="-4.4090824219683203E-2"/>
                </c:manualLayout>
              </c:layout>
              <c:tx>
                <c:rich>
                  <a:bodyPr rot="0" vert="horz"/>
                  <a:lstStyle/>
                  <a:p>
                    <a:pPr>
                      <a:defRPr>
                        <a:solidFill>
                          <a:schemeClr val="accent3">
                            <a:lumMod val="75000"/>
                          </a:schemeClr>
                        </a:solidFill>
                      </a:defRPr>
                    </a:pPr>
                    <a:fld id="{7AE70D2B-5529-46A2-ACA0-8FCB6526360A}"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6562795972912773"/>
                      <c:h val="4.3652162285347143E-2"/>
                    </c:manualLayout>
                  </c15:layout>
                  <c15:dlblFieldTable/>
                  <c15:showDataLabelsRange val="1"/>
                </c:ext>
                <c:ext xmlns:c16="http://schemas.microsoft.com/office/drawing/2014/chart" uri="{C3380CC4-5D6E-409C-BE32-E72D297353CC}">
                  <c16:uniqueId val="{0000000C-6378-4143-88B5-4AE575101CF1}"/>
                </c:ext>
              </c:extLst>
            </c:dLbl>
            <c:spPr>
              <a:noFill/>
              <a:ln>
                <a:noFill/>
              </a:ln>
              <a:effectLst/>
            </c:spPr>
            <c:txPr>
              <a:bodyPr rot="0" vert="horz"/>
              <a:lstStyle/>
              <a:p>
                <a:pPr>
                  <a:defRPr/>
                </a:pPr>
                <a:endParaRPr lang="fr-FR"/>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'Matrix micro'!$C$2:$C$14</c:f>
              <c:numCache>
                <c:formatCode>0.0</c:formatCode>
                <c:ptCount val="13"/>
                <c:pt idx="0">
                  <c:v>5</c:v>
                </c:pt>
                <c:pt idx="1">
                  <c:v>4</c:v>
                </c:pt>
                <c:pt idx="2">
                  <c:v>3.5</c:v>
                </c:pt>
                <c:pt idx="3">
                  <c:v>5</c:v>
                </c:pt>
                <c:pt idx="4">
                  <c:v>5</c:v>
                </c:pt>
                <c:pt idx="5">
                  <c:v>3</c:v>
                </c:pt>
                <c:pt idx="6">
                  <c:v>2</c:v>
                </c:pt>
                <c:pt idx="7">
                  <c:v>3.5</c:v>
                </c:pt>
                <c:pt idx="8">
                  <c:v>2</c:v>
                </c:pt>
                <c:pt idx="9">
                  <c:v>4</c:v>
                </c:pt>
                <c:pt idx="10">
                  <c:v>3</c:v>
                </c:pt>
                <c:pt idx="11">
                  <c:v>2</c:v>
                </c:pt>
                <c:pt idx="12">
                  <c:v>3.5</c:v>
                </c:pt>
              </c:numCache>
            </c:numRef>
          </c:xVal>
          <c:yVal>
            <c:numRef>
              <c:f>'Matrix micro'!$D$2:$D$14</c:f>
              <c:numCache>
                <c:formatCode>0.0</c:formatCode>
                <c:ptCount val="13"/>
                <c:pt idx="0">
                  <c:v>3</c:v>
                </c:pt>
                <c:pt idx="1">
                  <c:v>4</c:v>
                </c:pt>
                <c:pt idx="2">
                  <c:v>4</c:v>
                </c:pt>
                <c:pt idx="3">
                  <c:v>3.5</c:v>
                </c:pt>
                <c:pt idx="4">
                  <c:v>3.5</c:v>
                </c:pt>
                <c:pt idx="5">
                  <c:v>3.5</c:v>
                </c:pt>
                <c:pt idx="6">
                  <c:v>5</c:v>
                </c:pt>
                <c:pt idx="7">
                  <c:v>4.5</c:v>
                </c:pt>
                <c:pt idx="8">
                  <c:v>4.5</c:v>
                </c:pt>
                <c:pt idx="9">
                  <c:v>4</c:v>
                </c:pt>
                <c:pt idx="10">
                  <c:v>4.5</c:v>
                </c:pt>
                <c:pt idx="11">
                  <c:v>4</c:v>
                </c:pt>
                <c:pt idx="12">
                  <c:v>2</c:v>
                </c:pt>
              </c:numCache>
            </c:numRef>
          </c:yVal>
          <c:smooth val="0"/>
          <c:extLst>
            <c:ext xmlns:c15="http://schemas.microsoft.com/office/drawing/2012/chart" uri="{02D57815-91ED-43cb-92C2-25804820EDAC}">
              <c15:datalabelsRange>
                <c15:f>'Matrix micro'!$B$2:$B$14</c15:f>
                <c15:dlblRangeCache>
                  <c:ptCount val="13"/>
                  <c:pt idx="0">
                    <c:v>Claim reporting and first draft of the quotation</c:v>
                  </c:pt>
                  <c:pt idx="1">
                    <c:v>Validation step and follow-up by insurance company</c:v>
                  </c:pt>
                  <c:pt idx="2">
                    <c:v>Electronic signature for all stakeholders</c:v>
                  </c:pt>
                  <c:pt idx="3">
                    <c:v>Reporting advancement and final documents received and stored with GED</c:v>
                  </c:pt>
                  <c:pt idx="4">
                    <c:v>Finalization and clients’ feedback on the service quality</c:v>
                  </c:pt>
                  <c:pt idx="5">
                    <c:v>Advanced evaluation of the claim</c:v>
                  </c:pt>
                  <c:pt idx="6">
                    <c:v>Claim analysis and draft of quotation with price optimization</c:v>
                  </c:pt>
                  <c:pt idx="7">
                    <c:v>Workforce &amp; planning</c:v>
                  </c:pt>
                  <c:pt idx="8">
                    <c:v>Monitoring &amp; tools during intervention</c:v>
                  </c:pt>
                  <c:pt idx="9">
                    <c:v>Declaration of the claim and assistance in case of need</c:v>
                  </c:pt>
                  <c:pt idx="10">
                    <c:v>Reporting advancement and follow-up through online portal</c:v>
                  </c:pt>
                  <c:pt idx="11">
                    <c:v>Enhancement of selfcare journey for clients’ issues </c:v>
                  </c:pt>
                  <c:pt idx="12">
                    <c:v>New cross-sell opportunities with existing clients</c:v>
                  </c:pt>
                </c15:dlblRangeCache>
              </c15:datalabelsRange>
            </c:ext>
            <c:ext xmlns:c16="http://schemas.microsoft.com/office/drawing/2014/chart" uri="{C3380CC4-5D6E-409C-BE32-E72D297353CC}">
              <c16:uniqueId val="{0000000D-6378-4143-88B5-4AE575101CF1}"/>
            </c:ext>
          </c:extLst>
        </c:ser>
        <c:dLbls>
          <c:dLblPos val="t"/>
          <c:showLegendKey val="0"/>
          <c:showVal val="1"/>
          <c:showCatName val="0"/>
          <c:showSerName val="0"/>
          <c:showPercent val="0"/>
          <c:showBubbleSize val="0"/>
        </c:dLbls>
        <c:axId val="339092880"/>
        <c:axId val="339094192"/>
      </c:scatterChart>
      <c:valAx>
        <c:axId val="339092880"/>
        <c:scaling>
          <c:orientation val="minMax"/>
          <c:max val="5"/>
          <c:min val="1.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Complexity</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4192"/>
        <c:crosses val="autoZero"/>
        <c:crossBetween val="midCat"/>
        <c:majorUnit val="1"/>
      </c:valAx>
      <c:valAx>
        <c:axId val="339094192"/>
        <c:scaling>
          <c:orientation val="minMax"/>
          <c:max val="5"/>
          <c:min val="1.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Pontential impact</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2880"/>
        <c:crosses val="autoZero"/>
        <c:crossBetween val="midCat"/>
        <c:majorUnit val="1"/>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sz="900"/>
      </a:pPr>
      <a:endParaRPr lang="fr-F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5" y="12"/>
            <a:ext cx="3078427" cy="511729"/>
          </a:xfrm>
          <a:prstGeom prst="rect">
            <a:avLst/>
          </a:prstGeom>
        </p:spPr>
        <p:txBody>
          <a:bodyPr vert="horz" lIns="95041" tIns="47519" rIns="95041" bIns="47519" rtlCol="0"/>
          <a:lstStyle>
            <a:lvl1pPr algn="l">
              <a:defRPr sz="1200"/>
            </a:lvl1pPr>
          </a:lstStyle>
          <a:p>
            <a:endParaRPr lang="fr-FR"/>
          </a:p>
        </p:txBody>
      </p:sp>
      <p:sp>
        <p:nvSpPr>
          <p:cNvPr id="3" name="Espace réservé de la date 2"/>
          <p:cNvSpPr>
            <a:spLocks noGrp="1"/>
          </p:cNvSpPr>
          <p:nvPr>
            <p:ph type="dt" sz="quarter" idx="1"/>
          </p:nvPr>
        </p:nvSpPr>
        <p:spPr>
          <a:xfrm>
            <a:off x="4024017" y="12"/>
            <a:ext cx="3078427" cy="511729"/>
          </a:xfrm>
          <a:prstGeom prst="rect">
            <a:avLst/>
          </a:prstGeom>
        </p:spPr>
        <p:txBody>
          <a:bodyPr vert="horz" lIns="95041" tIns="47519" rIns="95041" bIns="47519" rtlCol="0"/>
          <a:lstStyle>
            <a:lvl1pPr algn="r">
              <a:defRPr sz="1200"/>
            </a:lvl1pPr>
          </a:lstStyle>
          <a:p>
            <a:fld id="{4B3B0C9A-CE48-44F6-A15F-2C76B33764C1}" type="datetimeFigureOut">
              <a:rPr lang="fr-FR" smtClean="0"/>
              <a:pPr/>
              <a:t>17/11/2021</a:t>
            </a:fld>
            <a:endParaRPr lang="fr-FR"/>
          </a:p>
        </p:txBody>
      </p:sp>
      <p:sp>
        <p:nvSpPr>
          <p:cNvPr id="4" name="Espace réservé du pied de page 3"/>
          <p:cNvSpPr>
            <a:spLocks noGrp="1"/>
          </p:cNvSpPr>
          <p:nvPr>
            <p:ph type="ftr" sz="quarter" idx="2"/>
          </p:nvPr>
        </p:nvSpPr>
        <p:spPr>
          <a:xfrm>
            <a:off x="25" y="9721118"/>
            <a:ext cx="3078427" cy="511729"/>
          </a:xfrm>
          <a:prstGeom prst="rect">
            <a:avLst/>
          </a:prstGeom>
        </p:spPr>
        <p:txBody>
          <a:bodyPr vert="horz" lIns="95041" tIns="47519" rIns="95041" bIns="47519"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4017" y="9721118"/>
            <a:ext cx="3078427" cy="511729"/>
          </a:xfrm>
          <a:prstGeom prst="rect">
            <a:avLst/>
          </a:prstGeom>
        </p:spPr>
        <p:txBody>
          <a:bodyPr vert="horz" lIns="95041" tIns="47519" rIns="95041" bIns="47519" rtlCol="0" anchor="b"/>
          <a:lstStyle>
            <a:lvl1pPr algn="r">
              <a:defRPr sz="1200"/>
            </a:lvl1pPr>
          </a:lstStyle>
          <a:p>
            <a:fld id="{FDA54296-63EC-4CE7-97C6-0B8A852BBA12}" type="slidenum">
              <a:rPr lang="fr-FR" smtClean="0"/>
              <a:pPr/>
              <a:t>‹#›</a:t>
            </a:fld>
            <a:endParaRPr lang="fr-FR"/>
          </a:p>
        </p:txBody>
      </p:sp>
    </p:spTree>
    <p:extLst>
      <p:ext uri="{BB962C8B-B14F-4D97-AF65-F5344CB8AC3E}">
        <p14:creationId xmlns:p14="http://schemas.microsoft.com/office/powerpoint/2010/main" val="2945790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5" y="12"/>
            <a:ext cx="3078427" cy="511729"/>
          </a:xfrm>
          <a:prstGeom prst="rect">
            <a:avLst/>
          </a:prstGeom>
        </p:spPr>
        <p:txBody>
          <a:bodyPr vert="horz" lIns="95041" tIns="47519" rIns="95041" bIns="47519" rtlCol="0"/>
          <a:lstStyle>
            <a:lvl1pPr algn="l" eaLnBrk="1">
              <a:defRPr sz="1200"/>
            </a:lvl1pPr>
          </a:lstStyle>
          <a:p>
            <a:endParaRPr lang="en-GB"/>
          </a:p>
        </p:txBody>
      </p:sp>
      <p:sp>
        <p:nvSpPr>
          <p:cNvPr id="3" name="Espace réservé de la date 2"/>
          <p:cNvSpPr>
            <a:spLocks noGrp="1"/>
          </p:cNvSpPr>
          <p:nvPr>
            <p:ph type="dt" idx="1"/>
          </p:nvPr>
        </p:nvSpPr>
        <p:spPr>
          <a:xfrm>
            <a:off x="4024017" y="12"/>
            <a:ext cx="3078427" cy="511729"/>
          </a:xfrm>
          <a:prstGeom prst="rect">
            <a:avLst/>
          </a:prstGeom>
        </p:spPr>
        <p:txBody>
          <a:bodyPr vert="horz" lIns="95041" tIns="47519" rIns="95041" bIns="47519" rtlCol="0"/>
          <a:lstStyle>
            <a:lvl1pPr algn="r">
              <a:defRPr sz="1200"/>
            </a:lvl1pPr>
          </a:lstStyle>
          <a:p>
            <a:fld id="{E36E58C6-1998-4FD4-BEF9-DCC3837155B9}" type="datetimeFigureOut">
              <a:rPr lang="en-GB" smtClean="0"/>
              <a:pPr/>
              <a:t>17/11/2021</a:t>
            </a:fld>
            <a:endParaRPr lang="en-GB"/>
          </a:p>
        </p:txBody>
      </p:sp>
      <p:sp>
        <p:nvSpPr>
          <p:cNvPr id="4" name="Espace réservé de l'image des diapositives 3"/>
          <p:cNvSpPr>
            <a:spLocks noGrp="1" noRot="1" noChangeAspect="1"/>
          </p:cNvSpPr>
          <p:nvPr>
            <p:ph type="sldImg" idx="2"/>
          </p:nvPr>
        </p:nvSpPr>
        <p:spPr>
          <a:xfrm>
            <a:off x="779463" y="766763"/>
            <a:ext cx="5545137" cy="3838575"/>
          </a:xfrm>
          <a:prstGeom prst="rect">
            <a:avLst/>
          </a:prstGeom>
          <a:noFill/>
          <a:ln w="12700">
            <a:solidFill>
              <a:prstClr val="black"/>
            </a:solidFill>
          </a:ln>
        </p:spPr>
        <p:txBody>
          <a:bodyPr vert="horz" lIns="95041" tIns="47519" rIns="95041" bIns="47519" rtlCol="0" anchor="ctr"/>
          <a:lstStyle/>
          <a:p>
            <a:endParaRPr lang="fr-FR"/>
          </a:p>
        </p:txBody>
      </p:sp>
      <p:sp>
        <p:nvSpPr>
          <p:cNvPr id="5" name="Espace réservé des commentaires 4"/>
          <p:cNvSpPr>
            <a:spLocks noGrp="1"/>
          </p:cNvSpPr>
          <p:nvPr>
            <p:ph type="body" sz="quarter" idx="3"/>
          </p:nvPr>
        </p:nvSpPr>
        <p:spPr>
          <a:xfrm>
            <a:off x="710407" y="4861456"/>
            <a:ext cx="5683250" cy="4605575"/>
          </a:xfrm>
          <a:prstGeom prst="rect">
            <a:avLst/>
          </a:prstGeom>
        </p:spPr>
        <p:txBody>
          <a:bodyPr vert="horz" lIns="95041" tIns="47519" rIns="95041" bIns="47519"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p>
        </p:txBody>
      </p:sp>
      <p:sp>
        <p:nvSpPr>
          <p:cNvPr id="6" name="Espace réservé du pied de page 5"/>
          <p:cNvSpPr>
            <a:spLocks noGrp="1"/>
          </p:cNvSpPr>
          <p:nvPr>
            <p:ph type="ftr" sz="quarter" idx="4"/>
          </p:nvPr>
        </p:nvSpPr>
        <p:spPr>
          <a:xfrm>
            <a:off x="25" y="9721118"/>
            <a:ext cx="3078427" cy="511729"/>
          </a:xfrm>
          <a:prstGeom prst="rect">
            <a:avLst/>
          </a:prstGeom>
        </p:spPr>
        <p:txBody>
          <a:bodyPr vert="horz" lIns="95041" tIns="47519" rIns="95041" bIns="47519" rtlCol="0" anchor="b"/>
          <a:lstStyle>
            <a:lvl1pPr algn="l" eaLnBrk="1">
              <a:defRPr sz="1200"/>
            </a:lvl1pPr>
          </a:lstStyle>
          <a:p>
            <a:endParaRPr lang="en-GB"/>
          </a:p>
        </p:txBody>
      </p:sp>
      <p:sp>
        <p:nvSpPr>
          <p:cNvPr id="7" name="Espace réservé du numéro de diapositive 6"/>
          <p:cNvSpPr>
            <a:spLocks noGrp="1"/>
          </p:cNvSpPr>
          <p:nvPr>
            <p:ph type="sldNum" sz="quarter" idx="5"/>
          </p:nvPr>
        </p:nvSpPr>
        <p:spPr>
          <a:xfrm>
            <a:off x="4024017" y="9721118"/>
            <a:ext cx="3078427" cy="511729"/>
          </a:xfrm>
          <a:prstGeom prst="rect">
            <a:avLst/>
          </a:prstGeom>
        </p:spPr>
        <p:txBody>
          <a:bodyPr vert="horz" lIns="95041" tIns="47519" rIns="95041" bIns="47519" rtlCol="0" anchor="b"/>
          <a:lstStyle>
            <a:lvl1pPr algn="r">
              <a:defRPr sz="1200"/>
            </a:lvl1pPr>
          </a:lstStyle>
          <a:p>
            <a:fld id="{6818DACB-E39B-46DA-8F93-7DC7974D70A2}" type="slidenum">
              <a:rPr lang="en-GB" smtClean="0"/>
              <a:pPr/>
              <a:t>‹#›</a:t>
            </a:fld>
            <a:endParaRPr lang="en-GB"/>
          </a:p>
        </p:txBody>
      </p:sp>
    </p:spTree>
    <p:extLst>
      <p:ext uri="{BB962C8B-B14F-4D97-AF65-F5344CB8AC3E}">
        <p14:creationId xmlns:p14="http://schemas.microsoft.com/office/powerpoint/2010/main" val="31445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realdolmen.com/fr/blog/une-plateforme-de-coop%C3%A9ration-une-n%C3%A9cessit%C3%A9-pour-le-secteur-des-assuranc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eop-assistance.com/innovations/digiclaims/#flashinfo"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aad-phenix.com/qui-sommes-nous/" TargetMode="External"/><Relationship Id="rId5" Type="http://schemas.openxmlformats.org/officeDocument/2006/relationships/hyperlink" Target="https://www.talentia-software.com/wp-content/uploads/2020/08/SS_Stelliant_FR_02032020.pdf#:~:text=Cr%C3%A9%C3%A9%20en%201987%2C%20le%20Groupe%20Stelliant%20est%20le,entreprises%20et%20assureurs%20dans%20la%20gestion%20du%20risque." TargetMode="External"/><Relationship Id="rId4" Type="http://schemas.openxmlformats.org/officeDocument/2006/relationships/hyperlink" Target="https://www.texa.fr/linnov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a:t>
            </a:fld>
            <a:endParaRPr lang="en-GB"/>
          </a:p>
        </p:txBody>
      </p:sp>
    </p:spTree>
    <p:extLst>
      <p:ext uri="{BB962C8B-B14F-4D97-AF65-F5344CB8AC3E}">
        <p14:creationId xmlns:p14="http://schemas.microsoft.com/office/powerpoint/2010/main" val="46241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20</a:t>
            </a:fld>
            <a:endParaRPr lang="en-GB"/>
          </a:p>
        </p:txBody>
      </p:sp>
    </p:spTree>
    <p:extLst>
      <p:ext uri="{BB962C8B-B14F-4D97-AF65-F5344CB8AC3E}">
        <p14:creationId xmlns:p14="http://schemas.microsoft.com/office/powerpoint/2010/main" val="409374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21</a:t>
            </a:fld>
            <a:endParaRPr lang="en-GB"/>
          </a:p>
        </p:txBody>
      </p:sp>
    </p:spTree>
    <p:extLst>
      <p:ext uri="{BB962C8B-B14F-4D97-AF65-F5344CB8AC3E}">
        <p14:creationId xmlns:p14="http://schemas.microsoft.com/office/powerpoint/2010/main" val="2233413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23</a:t>
            </a:fld>
            <a:endParaRPr lang="en-GB"/>
          </a:p>
        </p:txBody>
      </p:sp>
    </p:spTree>
    <p:extLst>
      <p:ext uri="{BB962C8B-B14F-4D97-AF65-F5344CB8AC3E}">
        <p14:creationId xmlns:p14="http://schemas.microsoft.com/office/powerpoint/2010/main" val="2057908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Vision structurée de tous les devis, ensemble des claims en cours, first draft…</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24</a:t>
            </a:fld>
            <a:endParaRPr lang="en-GB"/>
          </a:p>
        </p:txBody>
      </p:sp>
    </p:spTree>
    <p:extLst>
      <p:ext uri="{BB962C8B-B14F-4D97-AF65-F5344CB8AC3E}">
        <p14:creationId xmlns:p14="http://schemas.microsoft.com/office/powerpoint/2010/main" val="63221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76">
              <a:defRPr/>
            </a:pPr>
            <a:r>
              <a:rPr lang="fr-FR"/>
              <a:t>https://www.kizeo-forms.com/fr/fonctionnalites-webservice/</a:t>
            </a:r>
          </a:p>
        </p:txBody>
      </p:sp>
      <p:sp>
        <p:nvSpPr>
          <p:cNvPr id="4" name="Slide Number Placeholder 3"/>
          <p:cNvSpPr>
            <a:spLocks noGrp="1"/>
          </p:cNvSpPr>
          <p:nvPr>
            <p:ph type="sldNum" sz="quarter" idx="5"/>
          </p:nvPr>
        </p:nvSpPr>
        <p:spPr/>
        <p:txBody>
          <a:bodyPr/>
          <a:lstStyle/>
          <a:p>
            <a:fld id="{6818DACB-E39B-46DA-8F93-7DC7974D70A2}" type="slidenum">
              <a:rPr lang="en-GB" smtClean="0"/>
              <a:pPr/>
              <a:t>39</a:t>
            </a:fld>
            <a:endParaRPr lang="en-GB"/>
          </a:p>
        </p:txBody>
      </p:sp>
    </p:spTree>
    <p:extLst>
      <p:ext uri="{BB962C8B-B14F-4D97-AF65-F5344CB8AC3E}">
        <p14:creationId xmlns:p14="http://schemas.microsoft.com/office/powerpoint/2010/main" val="392544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ERP: Une plateforme de coopération, une nécessité pour le secteur des assurances ? | </a:t>
            </a:r>
            <a:r>
              <a:rPr lang="fr-FR" err="1">
                <a:hlinkClick r:id="rId3"/>
              </a:rPr>
              <a:t>Realdolmen</a:t>
            </a:r>
            <a:endParaRPr lang="fr-FR"/>
          </a:p>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40</a:t>
            </a:fld>
            <a:endParaRPr lang="en-GB"/>
          </a:p>
        </p:txBody>
      </p:sp>
    </p:spTree>
    <p:extLst>
      <p:ext uri="{BB962C8B-B14F-4D97-AF65-F5344CB8AC3E}">
        <p14:creationId xmlns:p14="http://schemas.microsoft.com/office/powerpoint/2010/main" val="236466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hlinkClick r:id="rId3"/>
              </a:rPr>
              <a:t>Digiclaims - </a:t>
            </a:r>
            <a:r>
              <a:rPr lang="en-US" err="1">
                <a:hlinkClick r:id="rId3"/>
              </a:rPr>
              <a:t>Geop</a:t>
            </a:r>
            <a:r>
              <a:rPr lang="en-US">
                <a:hlinkClick r:id="rId3"/>
              </a:rPr>
              <a:t> Assistance (geop-assistance.com)</a:t>
            </a:r>
            <a:endParaRPr lang="en-US"/>
          </a:p>
          <a:p>
            <a:r>
              <a:rPr lang="en-US" err="1">
                <a:hlinkClick r:id="rId4"/>
              </a:rPr>
              <a:t>L'innovation</a:t>
            </a:r>
            <a:r>
              <a:rPr lang="en-US">
                <a:hlinkClick r:id="rId4"/>
              </a:rPr>
              <a:t> - Texa Expertises</a:t>
            </a:r>
            <a:endParaRPr lang="en-US"/>
          </a:p>
          <a:p>
            <a:r>
              <a:rPr lang="en-US">
                <a:hlinkClick r:id="rId5"/>
              </a:rPr>
              <a:t>SS_Stelliant_FR_02032020.pdf (</a:t>
            </a:r>
            <a:r>
              <a:rPr lang="en-US" err="1">
                <a:hlinkClick r:id="rId5"/>
              </a:rPr>
              <a:t>talentia</a:t>
            </a:r>
            <a:r>
              <a:rPr lang="en-US">
                <a:hlinkClick r:id="rId5"/>
              </a:rPr>
              <a:t>-s</a:t>
            </a:r>
          </a:p>
          <a:p>
            <a:r>
              <a:rPr lang="en-US">
                <a:hlinkClick r:id="rId6"/>
              </a:rPr>
              <a:t>Qui </a:t>
            </a:r>
            <a:r>
              <a:rPr lang="en-US" err="1">
                <a:hlinkClick r:id="rId6"/>
              </a:rPr>
              <a:t>sommes</a:t>
            </a:r>
            <a:r>
              <a:rPr lang="en-US">
                <a:hlinkClick r:id="rId6"/>
              </a:rPr>
              <a:t>-nous ? - AAD Phenix (aad-phenix.com)</a:t>
            </a:r>
            <a:r>
              <a:rPr lang="en-US">
                <a:hlinkClick r:id="rId5"/>
              </a:rPr>
              <a:t>oftware.com)</a:t>
            </a:r>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42</a:t>
            </a:fld>
            <a:endParaRPr lang="en-GB"/>
          </a:p>
        </p:txBody>
      </p:sp>
    </p:spTree>
    <p:extLst>
      <p:ext uri="{BB962C8B-B14F-4D97-AF65-F5344CB8AC3E}">
        <p14:creationId xmlns:p14="http://schemas.microsoft.com/office/powerpoint/2010/main" val="278267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555555"/>
                </a:solidFill>
                <a:effectLst/>
                <a:latin typeface="Open Sans" panose="020B0606030504020204" pitchFamily="34" charset="0"/>
              </a:rPr>
              <a:t>https://www.larevuedudigital.com/lassistant-vocal-nouveau-canal-client-lere-des-pionniers-avec-la-societe-dassistance-homeserve/ Pour l’heure, les dispositifs du type des enceintes connectées sont encore peu répandus en France. Une étude menée par </a:t>
            </a:r>
            <a:r>
              <a:rPr lang="fr-FR" b="0" i="0" err="1">
                <a:solidFill>
                  <a:srgbClr val="555555"/>
                </a:solidFill>
                <a:effectLst/>
                <a:latin typeface="Open Sans" panose="020B0606030504020204" pitchFamily="34" charset="0"/>
              </a:rPr>
              <a:t>HomeServe</a:t>
            </a:r>
            <a:r>
              <a:rPr lang="fr-FR" b="0" i="0">
                <a:solidFill>
                  <a:srgbClr val="555555"/>
                </a:solidFill>
                <a:effectLst/>
                <a:latin typeface="Open Sans" panose="020B0606030504020204" pitchFamily="34" charset="0"/>
              </a:rPr>
              <a:t> avec le cabinet CSA montre au début de 2020 que seulement 18% des Français sont équipés de ce type de dispositif. Ce chiffre n’inclut pas les usages des assistants vocaux de Google et d’Amazon qui sont aussi accessibles via le smartphone.</a:t>
            </a:r>
          </a:p>
          <a:p>
            <a:r>
              <a:rPr lang="fr-FR"/>
              <a:t>https://www.capgemini.com/2019/06/making-transformation-human-for-homeserve/</a:t>
            </a:r>
          </a:p>
          <a:p>
            <a:r>
              <a:rPr lang="fr-FR"/>
              <a:t>https://www.webmecanik.com/interview-arnaud-leroux-automationday/</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43</a:t>
            </a:fld>
            <a:endParaRPr lang="en-GB"/>
          </a:p>
        </p:txBody>
      </p:sp>
    </p:spTree>
    <p:extLst>
      <p:ext uri="{BB962C8B-B14F-4D97-AF65-F5344CB8AC3E}">
        <p14:creationId xmlns:p14="http://schemas.microsoft.com/office/powerpoint/2010/main" val="138513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45</a:t>
            </a:fld>
            <a:endParaRPr lang="en-GB"/>
          </a:p>
        </p:txBody>
      </p:sp>
    </p:spTree>
    <p:extLst>
      <p:ext uri="{BB962C8B-B14F-4D97-AF65-F5344CB8AC3E}">
        <p14:creationId xmlns:p14="http://schemas.microsoft.com/office/powerpoint/2010/main" val="186635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46</a:t>
            </a:fld>
            <a:endParaRPr lang="en-GB"/>
          </a:p>
        </p:txBody>
      </p:sp>
    </p:spTree>
    <p:extLst>
      <p:ext uri="{BB962C8B-B14F-4D97-AF65-F5344CB8AC3E}">
        <p14:creationId xmlns:p14="http://schemas.microsoft.com/office/powerpoint/2010/main" val="412595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a:t>
            </a:fld>
            <a:endParaRPr lang="en-GB"/>
          </a:p>
        </p:txBody>
      </p:sp>
    </p:spTree>
    <p:extLst>
      <p:ext uri="{BB962C8B-B14F-4D97-AF65-F5344CB8AC3E}">
        <p14:creationId xmlns:p14="http://schemas.microsoft.com/office/powerpoint/2010/main" val="1219860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51</a:t>
            </a:fld>
            <a:endParaRPr lang="en-GB"/>
          </a:p>
        </p:txBody>
      </p:sp>
    </p:spTree>
    <p:extLst>
      <p:ext uri="{BB962C8B-B14F-4D97-AF65-F5344CB8AC3E}">
        <p14:creationId xmlns:p14="http://schemas.microsoft.com/office/powerpoint/2010/main" val="431052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52</a:t>
            </a:fld>
            <a:endParaRPr lang="en-GB"/>
          </a:p>
        </p:txBody>
      </p:sp>
    </p:spTree>
    <p:extLst>
      <p:ext uri="{BB962C8B-B14F-4D97-AF65-F5344CB8AC3E}">
        <p14:creationId xmlns:p14="http://schemas.microsoft.com/office/powerpoint/2010/main" val="1732111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54</a:t>
            </a:fld>
            <a:endParaRPr lang="en-GB"/>
          </a:p>
        </p:txBody>
      </p:sp>
    </p:spTree>
    <p:extLst>
      <p:ext uri="{BB962C8B-B14F-4D97-AF65-F5344CB8AC3E}">
        <p14:creationId xmlns:p14="http://schemas.microsoft.com/office/powerpoint/2010/main" val="4091573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55</a:t>
            </a:fld>
            <a:endParaRPr lang="en-GB"/>
          </a:p>
        </p:txBody>
      </p:sp>
    </p:spTree>
    <p:extLst>
      <p:ext uri="{BB962C8B-B14F-4D97-AF65-F5344CB8AC3E}">
        <p14:creationId xmlns:p14="http://schemas.microsoft.com/office/powerpoint/2010/main" val="395155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58</a:t>
            </a:fld>
            <a:endParaRPr lang="en-GB"/>
          </a:p>
        </p:txBody>
      </p:sp>
    </p:spTree>
    <p:extLst>
      <p:ext uri="{BB962C8B-B14F-4D97-AF65-F5344CB8AC3E}">
        <p14:creationId xmlns:p14="http://schemas.microsoft.com/office/powerpoint/2010/main" val="135235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63</a:t>
            </a:fld>
            <a:endParaRPr lang="en-GB"/>
          </a:p>
        </p:txBody>
      </p:sp>
    </p:spTree>
    <p:extLst>
      <p:ext uri="{BB962C8B-B14F-4D97-AF65-F5344CB8AC3E}">
        <p14:creationId xmlns:p14="http://schemas.microsoft.com/office/powerpoint/2010/main" val="118714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64</a:t>
            </a:fld>
            <a:endParaRPr lang="en-GB"/>
          </a:p>
        </p:txBody>
      </p:sp>
    </p:spTree>
    <p:extLst>
      <p:ext uri="{BB962C8B-B14F-4D97-AF65-F5344CB8AC3E}">
        <p14:creationId xmlns:p14="http://schemas.microsoft.com/office/powerpoint/2010/main" val="415269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70</a:t>
            </a:fld>
            <a:endParaRPr lang="en-GB"/>
          </a:p>
        </p:txBody>
      </p:sp>
    </p:spTree>
    <p:extLst>
      <p:ext uri="{BB962C8B-B14F-4D97-AF65-F5344CB8AC3E}">
        <p14:creationId xmlns:p14="http://schemas.microsoft.com/office/powerpoint/2010/main" val="2544892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71</a:t>
            </a:fld>
            <a:endParaRPr lang="en-GB"/>
          </a:p>
        </p:txBody>
      </p:sp>
    </p:spTree>
    <p:extLst>
      <p:ext uri="{BB962C8B-B14F-4D97-AF65-F5344CB8AC3E}">
        <p14:creationId xmlns:p14="http://schemas.microsoft.com/office/powerpoint/2010/main" val="2289073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78</a:t>
            </a:fld>
            <a:endParaRPr lang="en-GB"/>
          </a:p>
        </p:txBody>
      </p:sp>
    </p:spTree>
    <p:extLst>
      <p:ext uri="{BB962C8B-B14F-4D97-AF65-F5344CB8AC3E}">
        <p14:creationId xmlns:p14="http://schemas.microsoft.com/office/powerpoint/2010/main" val="353054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a:t>
            </a:fld>
            <a:endParaRPr lang="en-US"/>
          </a:p>
        </p:txBody>
      </p:sp>
    </p:spTree>
    <p:extLst>
      <p:ext uri="{BB962C8B-B14F-4D97-AF65-F5344CB8AC3E}">
        <p14:creationId xmlns:p14="http://schemas.microsoft.com/office/powerpoint/2010/main" val="388594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8</a:t>
            </a:fld>
            <a:endParaRPr lang="en-GB"/>
          </a:p>
        </p:txBody>
      </p:sp>
    </p:spTree>
    <p:extLst>
      <p:ext uri="{BB962C8B-B14F-4D97-AF65-F5344CB8AC3E}">
        <p14:creationId xmlns:p14="http://schemas.microsoft.com/office/powerpoint/2010/main" val="378751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Vision structurée de tous les devis, ensemble des claims en cours, first draft…</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9</a:t>
            </a:fld>
            <a:endParaRPr lang="en-GB"/>
          </a:p>
        </p:txBody>
      </p:sp>
    </p:spTree>
    <p:extLst>
      <p:ext uri="{BB962C8B-B14F-4D97-AF65-F5344CB8AC3E}">
        <p14:creationId xmlns:p14="http://schemas.microsoft.com/office/powerpoint/2010/main" val="90603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Rationnel :</a:t>
            </a:r>
          </a:p>
          <a:p>
            <a:r>
              <a:rPr lang="fr-FR" err="1"/>
              <a:t>GoVisio</a:t>
            </a:r>
            <a:r>
              <a:rPr lang="fr-FR"/>
              <a:t> : solution interne qui a l’air d’adresser le use case</a:t>
            </a:r>
          </a:p>
          <a:p>
            <a:r>
              <a:rPr lang="fr-FR" err="1"/>
              <a:t>Kizeo</a:t>
            </a:r>
            <a:r>
              <a:rPr lang="fr-FR"/>
              <a:t> : rédaction de rapports de recherche de fuite</a:t>
            </a:r>
          </a:p>
          <a:p>
            <a:r>
              <a:rPr lang="fr-FR" err="1"/>
              <a:t>Proad</a:t>
            </a:r>
            <a:r>
              <a:rPr lang="fr-FR"/>
              <a:t> apps : on sait pas ce qu’il y a dedans</a:t>
            </a:r>
          </a:p>
          <a:p>
            <a:r>
              <a:rPr lang="fr-FR" err="1"/>
              <a:t>Mobiloutils</a:t>
            </a:r>
            <a:r>
              <a:rPr lang="fr-FR"/>
              <a:t> : outil nomade de chiffrage, qui a l’air peu user </a:t>
            </a:r>
            <a:r>
              <a:rPr lang="fr-FR" err="1"/>
              <a:t>friendly</a:t>
            </a:r>
            <a:r>
              <a:rPr lang="fr-FR"/>
              <a:t> / très logiciel d’ancien temps</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11</a:t>
            </a:fld>
            <a:endParaRPr lang="en-GB"/>
          </a:p>
        </p:txBody>
      </p:sp>
    </p:spTree>
    <p:extLst>
      <p:ext uri="{BB962C8B-B14F-4D97-AF65-F5344CB8AC3E}">
        <p14:creationId xmlns:p14="http://schemas.microsoft.com/office/powerpoint/2010/main" val="393940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13</a:t>
            </a:fld>
            <a:endParaRPr lang="en-GB"/>
          </a:p>
        </p:txBody>
      </p:sp>
    </p:spTree>
    <p:extLst>
      <p:ext uri="{BB962C8B-B14F-4D97-AF65-F5344CB8AC3E}">
        <p14:creationId xmlns:p14="http://schemas.microsoft.com/office/powerpoint/2010/main" val="23218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15</a:t>
            </a:fld>
            <a:endParaRPr lang="en-GB"/>
          </a:p>
        </p:txBody>
      </p:sp>
    </p:spTree>
    <p:extLst>
      <p:ext uri="{BB962C8B-B14F-4D97-AF65-F5344CB8AC3E}">
        <p14:creationId xmlns:p14="http://schemas.microsoft.com/office/powerpoint/2010/main" val="3663948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16</a:t>
            </a:fld>
            <a:endParaRPr lang="en-GB"/>
          </a:p>
        </p:txBody>
      </p:sp>
    </p:spTree>
    <p:extLst>
      <p:ext uri="{BB962C8B-B14F-4D97-AF65-F5344CB8AC3E}">
        <p14:creationId xmlns:p14="http://schemas.microsoft.com/office/powerpoint/2010/main" val="145059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Diapositive de titre">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1"/>
            </p:custDataLst>
            <p:extLst>
              <p:ext uri="{D42A27DB-BD31-4B8C-83A1-F6EECF244321}">
                <p14:modId xmlns:p14="http://schemas.microsoft.com/office/powerpoint/2010/main" val="291176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2C5D44B-557D-47AE-BF3A-CAD25C15B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5000"/>
              </a:lnSpc>
              <a:spcBef>
                <a:spcPct val="0"/>
              </a:spcBef>
              <a:spcAft>
                <a:spcPct val="0"/>
              </a:spcAft>
            </a:pPr>
            <a:endParaRPr lang="en-GB" sz="3033" b="0" i="0" baseline="0">
              <a:latin typeface="Verdana" panose="020B0604030504040204" pitchFamily="34" charset="0"/>
              <a:ea typeface="Verdana" panose="020B0604030504040204" pitchFamily="34" charset="0"/>
              <a:sym typeface="Verdana" panose="020B0604030504040204" pitchFamily="34" charset="0"/>
            </a:endParaRPr>
          </a:p>
        </p:txBody>
      </p:sp>
      <p:sp>
        <p:nvSpPr>
          <p:cNvPr id="87042" name="Rectangle 2"/>
          <p:cNvSpPr>
            <a:spLocks noGrp="1" noChangeArrowheads="1"/>
          </p:cNvSpPr>
          <p:nvPr>
            <p:ph type="ctrTitle" hasCustomPrompt="1"/>
          </p:nvPr>
        </p:nvSpPr>
        <p:spPr>
          <a:xfrm>
            <a:off x="860995" y="2954793"/>
            <a:ext cx="6397517" cy="765944"/>
          </a:xfrm>
        </p:spPr>
        <p:txBody>
          <a:bodyPr anchor="t"/>
          <a:lstStyle>
            <a:lvl1pPr algn="l" defTabSz="990570" rtl="0" eaLnBrk="1" latinLnBrk="0" hangingPunct="1">
              <a:lnSpc>
                <a:spcPct val="95000"/>
              </a:lnSpc>
              <a:spcBef>
                <a:spcPct val="0"/>
              </a:spcBef>
              <a:buNone/>
              <a:defRPr lang="fr-FR" sz="3033" b="0" kern="1200" cap="all" noProof="0" dirty="0" smtClean="0">
                <a:solidFill>
                  <a:srgbClr val="009DB0"/>
                </a:solidFill>
                <a:latin typeface="Verdana" pitchFamily="34" charset="0"/>
                <a:ea typeface="Verdana" pitchFamily="34" charset="0"/>
                <a:cs typeface="Verdana" pitchFamily="34" charset="0"/>
              </a:defRPr>
            </a:lvl1pPr>
          </a:lstStyle>
          <a:p>
            <a:pPr lvl="0"/>
            <a:r>
              <a:rPr lang="en-GB"/>
              <a:t>Titre de la section</a:t>
            </a:r>
            <a:endParaRPr lang="en-GB" noProof="0"/>
          </a:p>
        </p:txBody>
      </p:sp>
      <p:sp>
        <p:nvSpPr>
          <p:cNvPr id="87043" name="Rectangle 3"/>
          <p:cNvSpPr>
            <a:spLocks noGrp="1" noChangeArrowheads="1"/>
          </p:cNvSpPr>
          <p:nvPr>
            <p:ph type="subTitle" idx="1" hasCustomPrompt="1"/>
          </p:nvPr>
        </p:nvSpPr>
        <p:spPr>
          <a:xfrm>
            <a:off x="858000" y="4262045"/>
            <a:ext cx="6903312" cy="862328"/>
          </a:xfrm>
          <a:prstGeom prst="rect">
            <a:avLst/>
          </a:prstGeom>
        </p:spPr>
        <p:txBody>
          <a:bodyPr/>
          <a:lstStyle>
            <a:lvl1pPr marL="0" indent="0">
              <a:lnSpc>
                <a:spcPct val="100000"/>
              </a:lnSpc>
              <a:buFont typeface="Arial" pitchFamily="34" charset="0"/>
              <a:buNone/>
              <a:defRPr lang="fr-FR" sz="1950" b="1" kern="1200" noProof="0" dirty="0" smtClean="0">
                <a:solidFill>
                  <a:schemeClr val="tx1">
                    <a:tint val="75000"/>
                  </a:schemeClr>
                </a:solidFill>
                <a:latin typeface="Verdana" pitchFamily="34" charset="0"/>
                <a:ea typeface="Verdana" pitchFamily="34" charset="0"/>
                <a:cs typeface="Verdana" pitchFamily="34" charset="0"/>
              </a:defRPr>
            </a:lvl1pPr>
          </a:lstStyle>
          <a:p>
            <a:pPr lvl="0"/>
            <a:r>
              <a:rPr lang="en-GB"/>
              <a:t>Sous-titre de la section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0E261BD5-98F0-43DD-ACD7-7F4E696C6E87}"/>
              </a:ext>
            </a:extLst>
          </p:cNvPr>
          <p:cNvGraphicFramePr>
            <a:graphicFrameLocks noChangeAspect="1"/>
          </p:cNvGraphicFramePr>
          <p:nvPr userDrawn="1">
            <p:custDataLst>
              <p:tags r:id="rId1"/>
            </p:custDataLst>
            <p:extLst>
              <p:ext uri="{D42A27DB-BD31-4B8C-83A1-F6EECF244321}">
                <p14:modId xmlns:p14="http://schemas.microsoft.com/office/powerpoint/2010/main" val="2766478665"/>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t 2" hidden="1">
                        <a:extLst>
                          <a:ext uri="{FF2B5EF4-FFF2-40B4-BE49-F238E27FC236}">
                            <a16:creationId xmlns:a16="http://schemas.microsoft.com/office/drawing/2014/main" id="{0E261BD5-98F0-43DD-ACD7-7F4E696C6E87}"/>
                          </a:ext>
                        </a:extLst>
                      </p:cNvPr>
                      <p:cNvPicPr/>
                      <p:nvPr/>
                    </p:nvPicPr>
                    <p:blipFill>
                      <a:blip r:embed="rId5"/>
                      <a:stretch>
                        <a:fillRect/>
                      </a:stretch>
                    </p:blipFill>
                    <p:spPr>
                      <a:xfrm>
                        <a:off x="1721" y="1589"/>
                        <a:ext cx="1719"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1F11DA2-7A52-4483-B11A-01C5FB66D3E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1600" b="1" i="0" baseline="0">
              <a:latin typeface="Verdana" panose="020B0604030504040204" pitchFamily="34" charset="0"/>
              <a:ea typeface="Verdana" panose="020B0604030504040204" pitchFamily="34" charset="0"/>
              <a:sym typeface="Verdana" panose="020B0604030504040204" pitchFamily="34" charset="0"/>
            </a:endParaRPr>
          </a:p>
        </p:txBody>
      </p:sp>
      <p:sp>
        <p:nvSpPr>
          <p:cNvPr id="9" name="Titre 1"/>
          <p:cNvSpPr>
            <a:spLocks noGrp="1"/>
          </p:cNvSpPr>
          <p:nvPr>
            <p:ph type="ctrTitle"/>
          </p:nvPr>
        </p:nvSpPr>
        <p:spPr>
          <a:xfrm>
            <a:off x="584515" y="116632"/>
            <a:ext cx="8814979" cy="576064"/>
          </a:xfrm>
        </p:spPr>
        <p:txBody>
          <a:bodyPr vert="horz" lIns="0" tIns="45720" rIns="0" bIns="45720" rtlCol="0" anchor="ctr">
            <a:noAutofit/>
          </a:bodyPr>
          <a:lstStyle>
            <a:lvl1pPr>
              <a:defRPr lang="en-US" sz="1600" b="1" spc="-40" dirty="0"/>
            </a:lvl1pPr>
          </a:lstStyle>
          <a:p>
            <a:pPr lvl="0"/>
            <a:r>
              <a:rPr lang="en-GB"/>
              <a:t>Modifiez le style du titre</a:t>
            </a:r>
          </a:p>
        </p:txBody>
      </p:sp>
      <p:sp>
        <p:nvSpPr>
          <p:cNvPr id="5" name="Espace réservé du numéro de diapositive 5"/>
          <p:cNvSpPr>
            <a:spLocks noGrp="1"/>
          </p:cNvSpPr>
          <p:nvPr>
            <p:ph type="sldNum" sz="quarter" idx="4"/>
          </p:nvPr>
        </p:nvSpPr>
        <p:spPr>
          <a:xfrm>
            <a:off x="2605488" y="6309321"/>
            <a:ext cx="2311400" cy="365125"/>
          </a:xfrm>
          <a:prstGeom prst="rect">
            <a:avLst/>
          </a:prstGeom>
        </p:spPr>
        <p:txBody>
          <a:bodyPr vert="horz" lIns="91440" tIns="45720" rIns="91440" bIns="45720" rtlCol="0" anchor="ctr"/>
          <a:lstStyle>
            <a:lvl1pPr algn="r">
              <a:defRPr sz="1517">
                <a:solidFill>
                  <a:srgbClr val="009DB0"/>
                </a:solidFill>
                <a:latin typeface="Verdana" pitchFamily="34" charset="0"/>
                <a:ea typeface="Verdana" pitchFamily="34" charset="0"/>
                <a:cs typeface="Verdana" pitchFamily="34" charset="0"/>
              </a:defRPr>
            </a:lvl1pPr>
          </a:lstStyle>
          <a:p>
            <a:fld id="{113D40E4-1F54-455C-988D-F19D86D048BD}" type="slidenum">
              <a:rPr lang="en-GB" smtClean="0"/>
              <a:pPr/>
              <a:t>‹#›</a:t>
            </a:fld>
            <a:endParaRPr lang="en-GB"/>
          </a:p>
        </p:txBody>
      </p:sp>
      <p:pic>
        <p:nvPicPr>
          <p:cNvPr id="2" name="Imag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cxnSp>
        <p:nvCxnSpPr>
          <p:cNvPr id="4" name="Connecteur droit 3"/>
          <p:cNvCxnSpPr/>
          <p:nvPr userDrawn="1"/>
        </p:nvCxnSpPr>
        <p:spPr>
          <a:xfrm>
            <a:off x="584515" y="692696"/>
            <a:ext cx="8814979" cy="0"/>
          </a:xfrm>
          <a:prstGeom prst="line">
            <a:avLst/>
          </a:prstGeom>
          <a:ln w="38100">
            <a:solidFill>
              <a:srgbClr val="009DB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Sans contenu">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A489F39-59D7-4155-8432-8411A4957C15}"/>
              </a:ext>
            </a:extLst>
          </p:cNvPr>
          <p:cNvSpPr>
            <a:spLocks noGrp="1"/>
          </p:cNvSpPr>
          <p:nvPr>
            <p:ph type="title"/>
          </p:nvPr>
        </p:nvSpPr>
        <p:spPr>
          <a:xfrm>
            <a:off x="304800" y="66680"/>
            <a:ext cx="8757557" cy="593271"/>
          </a:xfrm>
          <a:prstGeom prst="rect">
            <a:avLst/>
          </a:prstGeom>
        </p:spPr>
        <p:txBody>
          <a:bodyPr vert="horz" lIns="91440" tIns="45720" rIns="91440" bIns="45720" rtlCol="0" anchor="t">
            <a:noAutofit/>
          </a:bodyPr>
          <a:lstStyle>
            <a:lvl1pPr>
              <a:defRPr sz="2400"/>
            </a:lvl1pPr>
          </a:lstStyle>
          <a:p>
            <a:r>
              <a:rPr lang="fr-FR"/>
              <a:t>Modifiez le style du titre</a:t>
            </a:r>
            <a:endParaRPr lang="en-US"/>
          </a:p>
        </p:txBody>
      </p:sp>
    </p:spTree>
    <p:extLst>
      <p:ext uri="{BB962C8B-B14F-4D97-AF65-F5344CB8AC3E}">
        <p14:creationId xmlns:p14="http://schemas.microsoft.com/office/powerpoint/2010/main" val="38111655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828822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1845877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ans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8988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p:custDataLst>
              <p:tags r:id="rId8"/>
            </p:custDataLst>
            <p:extLst>
              <p:ext uri="{D42A27DB-BD31-4B8C-83A1-F6EECF244321}">
                <p14:modId xmlns:p14="http://schemas.microsoft.com/office/powerpoint/2010/main" val="2255606581"/>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3" name="Objet 2" hidden="1"/>
                      <p:cNvPicPr/>
                      <p:nvPr/>
                    </p:nvPicPr>
                    <p:blipFill>
                      <a:blip r:embed="rId11"/>
                      <a:stretch>
                        <a:fillRect/>
                      </a:stretch>
                    </p:blipFill>
                    <p:spPr>
                      <a:xfrm>
                        <a:off x="1721" y="1589"/>
                        <a:ext cx="1719"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43C47-5927-4432-9337-962CE37EBE99}"/>
              </a:ext>
            </a:extLst>
          </p:cNvPr>
          <p:cNvSpPr/>
          <p:nvPr userDrawn="1">
            <p:custDataLst>
              <p:tags r:id="rId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a:latin typeface="Verdana" panose="020B0604030504040204" pitchFamily="34" charset="0"/>
              <a:ea typeface="Verdana" panose="020B0604030504040204" pitchFamily="34" charset="0"/>
              <a:sym typeface="Verdana" panose="020B0604030504040204" pitchFamily="34" charset="0"/>
            </a:endParaRPr>
          </a:p>
        </p:txBody>
      </p:sp>
      <p:sp>
        <p:nvSpPr>
          <p:cNvPr id="2" name="Espace réservé du titre 1"/>
          <p:cNvSpPr>
            <a:spLocks noGrp="1"/>
          </p:cNvSpPr>
          <p:nvPr>
            <p:ph type="title"/>
          </p:nvPr>
        </p:nvSpPr>
        <p:spPr>
          <a:xfrm>
            <a:off x="495300" y="274638"/>
            <a:ext cx="7656055" cy="850106"/>
          </a:xfrm>
          <a:prstGeom prst="rect">
            <a:avLst/>
          </a:prstGeom>
        </p:spPr>
        <p:txBody>
          <a:bodyPr vert="horz" lIns="91440" tIns="45720" rIns="91440" bIns="45720" rtlCol="0" anchor="ctr">
            <a:noAutofit/>
          </a:bodyPr>
          <a:lstStyle/>
          <a:p>
            <a:r>
              <a:rPr lang="en-GB"/>
              <a:t>Titre de la présentation</a:t>
            </a:r>
          </a:p>
        </p:txBody>
      </p:sp>
      <p:sp>
        <p:nvSpPr>
          <p:cNvPr id="13" name="AutoShape 10"/>
          <p:cNvSpPr>
            <a:spLocks noChangeAspect="1" noChangeArrowheads="1" noTextEdit="1"/>
          </p:cNvSpPr>
          <p:nvPr/>
        </p:nvSpPr>
        <p:spPr bwMode="auto">
          <a:xfrm>
            <a:off x="-6671072" y="-5788025"/>
            <a:ext cx="51456168" cy="3359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60" tIns="49530" rIns="99060" bIns="49530" numCol="1" anchor="t" anchorCtr="0" compatLnSpc="1">
            <a:prstTxWarp prst="textNoShape">
              <a:avLst/>
            </a:prstTxWarp>
          </a:bodyPr>
          <a:lstStyle/>
          <a:p>
            <a:pPr eaLnBrk="1"/>
            <a:endParaRPr lang="en-GB" sz="1950"/>
          </a:p>
        </p:txBody>
      </p:sp>
      <p:sp>
        <p:nvSpPr>
          <p:cNvPr id="7" name="Espace réservé du numéro de diapositive 5"/>
          <p:cNvSpPr txBox="1">
            <a:spLocks/>
          </p:cNvSpPr>
          <p:nvPr/>
        </p:nvSpPr>
        <p:spPr>
          <a:xfrm>
            <a:off x="2605488" y="6309321"/>
            <a:ext cx="2311400" cy="365125"/>
          </a:xfrm>
          <a:prstGeom prst="rect">
            <a:avLst/>
          </a:prstGeom>
        </p:spPr>
        <p:txBody>
          <a:bodyPr vert="horz" lIns="99060" tIns="49530" rIns="99060" bIns="49530" rtlCol="0" anchor="ctr"/>
          <a:lstStyle>
            <a:lvl1pPr algn="r">
              <a:defRPr sz="1400">
                <a:solidFill>
                  <a:srgbClr val="009DB0"/>
                </a:solidFill>
                <a:latin typeface="Verdana" pitchFamily="34" charset="0"/>
                <a:ea typeface="Verdana" pitchFamily="34" charset="0"/>
                <a:cs typeface="Verdana" pitchFamily="34" charset="0"/>
              </a:defRPr>
            </a:lvl1pPr>
          </a:lstStyle>
          <a:p>
            <a:pPr marL="0" marR="0" lvl="0" indent="0" algn="r" defTabSz="990570" rtl="0" eaLnBrk="1" fontAlgn="auto" latinLnBrk="0" hangingPunct="1">
              <a:lnSpc>
                <a:spcPct val="100000"/>
              </a:lnSpc>
              <a:spcBef>
                <a:spcPts val="0"/>
              </a:spcBef>
              <a:spcAft>
                <a:spcPts val="0"/>
              </a:spcAft>
              <a:buClrTx/>
              <a:buSzTx/>
              <a:buFontTx/>
              <a:buNone/>
              <a:tabLst/>
              <a:defRPr/>
            </a:pPr>
            <a:fld id="{113D40E4-1F54-455C-988D-F19D86D048BD}" type="slidenum">
              <a:rPr kumimoji="0" lang="en-GB" sz="1517" b="0" i="0" u="none" strike="noStrike" kern="1200" cap="none" spc="0" normalizeH="0" baseline="0" noProof="0" smtClean="0">
                <a:ln>
                  <a:noFill/>
                </a:ln>
                <a:solidFill>
                  <a:srgbClr val="009DB0"/>
                </a:solidFill>
                <a:effectLst/>
                <a:uLnTx/>
                <a:uFillTx/>
                <a:latin typeface="Verdana" pitchFamily="34" charset="0"/>
                <a:ea typeface="Verdana" pitchFamily="34" charset="0"/>
                <a:cs typeface="Verdana" pitchFamily="34" charset="0"/>
              </a:rPr>
              <a:pPr marL="0" marR="0" lvl="0" indent="0" algn="r" defTabSz="990570" rtl="0" eaLnBrk="1" fontAlgn="auto" latinLnBrk="0" hangingPunct="1">
                <a:lnSpc>
                  <a:spcPct val="100000"/>
                </a:lnSpc>
                <a:spcBef>
                  <a:spcPts val="0"/>
                </a:spcBef>
                <a:spcAft>
                  <a:spcPts val="0"/>
                </a:spcAft>
                <a:buClrTx/>
                <a:buSzTx/>
                <a:buFontTx/>
                <a:buNone/>
                <a:tabLst/>
                <a:defRPr/>
              </a:pPr>
              <a:t>‹#›</a:t>
            </a:fld>
            <a:endParaRPr kumimoji="0" lang="en-GB" sz="1517" b="0" i="0" u="none" strike="noStrike" kern="1200" cap="none" spc="0" normalizeH="0" baseline="0" noProof="0">
              <a:ln>
                <a:noFill/>
              </a:ln>
              <a:solidFill>
                <a:srgbClr val="009DB0"/>
              </a:solidFill>
              <a:effectLst/>
              <a:uLnTx/>
              <a:uFillTx/>
              <a:latin typeface="Verdana" pitchFamily="34" charset="0"/>
              <a:ea typeface="Verdana" pitchFamily="34" charset="0"/>
              <a:cs typeface="Verdana" pitchFamily="34" charset="0"/>
            </a:endParaRPr>
          </a:p>
        </p:txBody>
      </p:sp>
      <p:pic>
        <p:nvPicPr>
          <p:cNvPr id="8" name="Imag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50" r:id="rId2"/>
    <p:sldLayoutId id="2147483673" r:id="rId3"/>
    <p:sldLayoutId id="2147483674" r:id="rId4"/>
    <p:sldLayoutId id="2147483675" r:id="rId5"/>
    <p:sldLayoutId id="2147483676" r:id="rId6"/>
  </p:sldLayoutIdLst>
  <p:hf sldNum="0" hdr="0" ftr="0" dt="0"/>
  <p:txStyles>
    <p:titleStyle>
      <a:lvl1pPr algn="l" defTabSz="990570" rtl="0" eaLnBrk="1" latinLnBrk="0" hangingPunct="1">
        <a:spcBef>
          <a:spcPct val="0"/>
        </a:spcBef>
        <a:buNone/>
        <a:defRPr sz="2600" kern="1200">
          <a:solidFill>
            <a:schemeClr val="tx1"/>
          </a:solidFill>
          <a:latin typeface="Verdana" pitchFamily="34" charset="0"/>
          <a:ea typeface="Verdana" pitchFamily="34" charset="0"/>
          <a:cs typeface="Verdana" pitchFamily="34" charset="0"/>
        </a:defRPr>
      </a:lvl1pPr>
    </p:titleStyle>
    <p:body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fr-FR"/>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5.sv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chart" Target="../charts/chart1.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oleObject" Target="../embeddings/oleObject13.bin"/><Relationship Id="rId39" Type="http://schemas.openxmlformats.org/officeDocument/2006/relationships/image" Target="../media/image56.svg"/><Relationship Id="rId21" Type="http://schemas.openxmlformats.org/officeDocument/2006/relationships/tags" Target="../tags/tag40.xml"/><Relationship Id="rId34" Type="http://schemas.openxmlformats.org/officeDocument/2006/relationships/image" Target="../media/image51.png"/><Relationship Id="rId42" Type="http://schemas.openxmlformats.org/officeDocument/2006/relationships/image" Target="../media/image59.svg"/><Relationship Id="rId47" Type="http://schemas.openxmlformats.org/officeDocument/2006/relationships/image" Target="../media/image64.svg"/><Relationship Id="rId50" Type="http://schemas.openxmlformats.org/officeDocument/2006/relationships/image" Target="../media/image67.png"/><Relationship Id="rId55" Type="http://schemas.openxmlformats.org/officeDocument/2006/relationships/image" Target="../media/image70.svg"/><Relationship Id="rId7" Type="http://schemas.openxmlformats.org/officeDocument/2006/relationships/tags" Target="../tags/tag26.xml"/><Relationship Id="rId2" Type="http://schemas.openxmlformats.org/officeDocument/2006/relationships/tags" Target="../tags/tag21.xml"/><Relationship Id="rId16" Type="http://schemas.openxmlformats.org/officeDocument/2006/relationships/tags" Target="../tags/tag35.xml"/><Relationship Id="rId29" Type="http://schemas.openxmlformats.org/officeDocument/2006/relationships/chart" Target="../charts/chart2.xml"/><Relationship Id="rId11" Type="http://schemas.openxmlformats.org/officeDocument/2006/relationships/tags" Target="../tags/tag30.xml"/><Relationship Id="rId24" Type="http://schemas.openxmlformats.org/officeDocument/2006/relationships/slideLayout" Target="../slideLayouts/slideLayout2.xml"/><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45.svg"/><Relationship Id="rId5" Type="http://schemas.openxmlformats.org/officeDocument/2006/relationships/tags" Target="../tags/tag24.xml"/><Relationship Id="rId10" Type="http://schemas.openxmlformats.org/officeDocument/2006/relationships/tags" Target="../tags/tag29.xml"/><Relationship Id="rId19" Type="http://schemas.openxmlformats.org/officeDocument/2006/relationships/tags" Target="../tags/tag38.xml"/><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44.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image" Target="../media/image6.emf"/><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tags" Target="../tags/tag27.xml"/><Relationship Id="rId51" Type="http://schemas.openxmlformats.org/officeDocument/2006/relationships/image" Target="../media/image68.svg"/><Relationship Id="rId3" Type="http://schemas.openxmlformats.org/officeDocument/2006/relationships/tags" Target="../tags/tag22.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notesSlide" Target="../notesSlides/notesSlide6.xml"/><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0" Type="http://schemas.openxmlformats.org/officeDocument/2006/relationships/tags" Target="../tags/tag39.xml"/><Relationship Id="rId41" Type="http://schemas.openxmlformats.org/officeDocument/2006/relationships/image" Target="../media/image58.png"/><Relationship Id="rId54" Type="http://schemas.openxmlformats.org/officeDocument/2006/relationships/image" Target="../media/image69.png"/><Relationship Id="rId1" Type="http://schemas.openxmlformats.org/officeDocument/2006/relationships/tags" Target="../tags/tag20.xml"/><Relationship Id="rId6" Type="http://schemas.openxmlformats.org/officeDocument/2006/relationships/tags" Target="../tags/tag25.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image" Target="../media/image46.png"/><Relationship Id="rId36" Type="http://schemas.openxmlformats.org/officeDocument/2006/relationships/image" Target="../media/image53.png"/><Relationship Id="rId49" Type="http://schemas.openxmlformats.org/officeDocument/2006/relationships/image" Target="../media/image66.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oleObject" Target="../embeddings/oleObject14.bin"/><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slideLayout" Target="../slideLayouts/slideLayout2.xml"/><Relationship Id="rId16" Type="http://schemas.openxmlformats.org/officeDocument/2006/relationships/image" Target="../media/image80.png"/><Relationship Id="rId1" Type="http://schemas.openxmlformats.org/officeDocument/2006/relationships/tags" Target="../tags/tag43.xml"/><Relationship Id="rId6" Type="http://schemas.openxmlformats.org/officeDocument/2006/relationships/image" Target="../media/image45.svg"/><Relationship Id="rId11" Type="http://schemas.openxmlformats.org/officeDocument/2006/relationships/image" Target="../media/image75.png"/><Relationship Id="rId5" Type="http://schemas.openxmlformats.org/officeDocument/2006/relationships/image" Target="../media/image44.png"/><Relationship Id="rId15" Type="http://schemas.openxmlformats.org/officeDocument/2006/relationships/image" Target="../media/image79.jpeg"/><Relationship Id="rId10" Type="http://schemas.openxmlformats.org/officeDocument/2006/relationships/image" Target="../media/image74.png"/><Relationship Id="rId4" Type="http://schemas.openxmlformats.org/officeDocument/2006/relationships/image" Target="../media/image23.emf"/><Relationship Id="rId9" Type="http://schemas.openxmlformats.org/officeDocument/2006/relationships/image" Target="../media/image73.jpe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notesSlide" Target="../notesSlides/notesSlide7.xml"/><Relationship Id="rId21" Type="http://schemas.openxmlformats.org/officeDocument/2006/relationships/image" Target="../media/image96.png"/><Relationship Id="rId7" Type="http://schemas.openxmlformats.org/officeDocument/2006/relationships/image" Target="../media/image44.png"/><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slideLayout" Target="../slideLayouts/slideLayout2.xml"/><Relationship Id="rId16" Type="http://schemas.openxmlformats.org/officeDocument/2006/relationships/image" Target="../media/image91.svg"/><Relationship Id="rId20" Type="http://schemas.openxmlformats.org/officeDocument/2006/relationships/image" Target="../media/image95.svg"/><Relationship Id="rId1" Type="http://schemas.openxmlformats.org/officeDocument/2006/relationships/tags" Target="../tags/tag44.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23.emf"/><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svg"/><Relationship Id="rId19" Type="http://schemas.openxmlformats.org/officeDocument/2006/relationships/image" Target="../media/image94.png"/><Relationship Id="rId4" Type="http://schemas.openxmlformats.org/officeDocument/2006/relationships/oleObject" Target="../embeddings/oleObject15.bin"/><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sv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6.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51.png"/><Relationship Id="rId21" Type="http://schemas.openxmlformats.org/officeDocument/2006/relationships/image" Target="../media/image108.png"/><Relationship Id="rId34"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3.png"/><Relationship Id="rId38" Type="http://schemas.openxmlformats.org/officeDocument/2006/relationships/image" Target="../media/image118.pn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1" Type="http://schemas.openxmlformats.org/officeDocument/2006/relationships/tags" Target="../tags/tag46.xml"/><Relationship Id="rId6" Type="http://schemas.openxmlformats.org/officeDocument/2006/relationships/image" Target="../media/image99.png"/><Relationship Id="rId11" Type="http://schemas.openxmlformats.org/officeDocument/2006/relationships/image" Target="../media/image9.svg"/><Relationship Id="rId24" Type="http://schemas.openxmlformats.org/officeDocument/2006/relationships/image" Target="../media/image111.png"/><Relationship Id="rId32" Type="http://schemas.openxmlformats.org/officeDocument/2006/relationships/image" Target="../media/image22.png"/><Relationship Id="rId37" Type="http://schemas.openxmlformats.org/officeDocument/2006/relationships/image" Target="../media/image117.jpe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6.png"/><Relationship Id="rId10" Type="http://schemas.openxmlformats.org/officeDocument/2006/relationships/image" Target="../media/image8.png"/><Relationship Id="rId19" Type="http://schemas.openxmlformats.org/officeDocument/2006/relationships/image" Target="../media/image106.png"/><Relationship Id="rId31" Type="http://schemas.openxmlformats.org/officeDocument/2006/relationships/image" Target="../media/image21.png"/><Relationship Id="rId4" Type="http://schemas.openxmlformats.org/officeDocument/2006/relationships/oleObject" Target="../embeddings/oleObject17.bin"/><Relationship Id="rId9" Type="http://schemas.openxmlformats.org/officeDocument/2006/relationships/image" Target="../media/image102.png"/><Relationship Id="rId14" Type="http://schemas.openxmlformats.org/officeDocument/2006/relationships/image" Target="../media/image12.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5.png"/><Relationship Id="rId8" Type="http://schemas.openxmlformats.org/officeDocument/2006/relationships/image" Target="../media/image101.jpeg"/><Relationship Id="rId3"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7.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20.png"/><Relationship Id="rId34" Type="http://schemas.openxmlformats.org/officeDocument/2006/relationships/image" Target="../media/image118.png"/><Relationship Id="rId7" Type="http://schemas.openxmlformats.org/officeDocument/2006/relationships/image" Target="../media/image9.sv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108.png"/><Relationship Id="rId41" Type="http://schemas.openxmlformats.org/officeDocument/2006/relationships/image" Target="../media/image51.png"/><Relationship Id="rId1" Type="http://schemas.openxmlformats.org/officeDocument/2006/relationships/tags" Target="../tags/tag47.xml"/><Relationship Id="rId6" Type="http://schemas.openxmlformats.org/officeDocument/2006/relationships/image" Target="../media/image8.png"/><Relationship Id="rId11" Type="http://schemas.openxmlformats.org/officeDocument/2006/relationships/image" Target="../media/image13.jpeg"/><Relationship Id="rId24" Type="http://schemas.openxmlformats.org/officeDocument/2006/relationships/image" Target="../media/image111.png"/><Relationship Id="rId32" Type="http://schemas.openxmlformats.org/officeDocument/2006/relationships/image" Target="../media/image116.png"/><Relationship Id="rId37" Type="http://schemas.openxmlformats.org/officeDocument/2006/relationships/image" Target="../media/image106.png"/><Relationship Id="rId40" Type="http://schemas.openxmlformats.org/officeDocument/2006/relationships/image" Target="../media/image114.png"/><Relationship Id="rId5" Type="http://schemas.openxmlformats.org/officeDocument/2006/relationships/image" Target="../media/image7.emf"/><Relationship Id="rId15" Type="http://schemas.openxmlformats.org/officeDocument/2006/relationships/image" Target="../media/image112.png"/><Relationship Id="rId23" Type="http://schemas.openxmlformats.org/officeDocument/2006/relationships/image" Target="../media/image22.png"/><Relationship Id="rId28" Type="http://schemas.openxmlformats.org/officeDocument/2006/relationships/image" Target="../media/image102.png"/><Relationship Id="rId36" Type="http://schemas.openxmlformats.org/officeDocument/2006/relationships/image" Target="../media/image105.png"/><Relationship Id="rId10" Type="http://schemas.openxmlformats.org/officeDocument/2006/relationships/image" Target="../media/image12.jpeg"/><Relationship Id="rId19" Type="http://schemas.openxmlformats.org/officeDocument/2006/relationships/image" Target="../media/image18.png"/><Relationship Id="rId31" Type="http://schemas.openxmlformats.org/officeDocument/2006/relationships/image" Target="../media/image115.png"/><Relationship Id="rId4" Type="http://schemas.openxmlformats.org/officeDocument/2006/relationships/oleObject" Target="../embeddings/oleObject18.bin"/><Relationship Id="rId9" Type="http://schemas.openxmlformats.org/officeDocument/2006/relationships/image" Target="../media/image11.svg"/><Relationship Id="rId14" Type="http://schemas.openxmlformats.org/officeDocument/2006/relationships/image" Target="../media/image110.png"/><Relationship Id="rId22" Type="http://schemas.openxmlformats.org/officeDocument/2006/relationships/image" Target="../media/image21.png"/><Relationship Id="rId27" Type="http://schemas.openxmlformats.org/officeDocument/2006/relationships/image" Target="../media/image101.jpeg"/><Relationship Id="rId30" Type="http://schemas.openxmlformats.org/officeDocument/2006/relationships/image" Target="../media/image109.png"/><Relationship Id="rId35" Type="http://schemas.openxmlformats.org/officeDocument/2006/relationships/image" Target="../media/image104.png"/><Relationship Id="rId8" Type="http://schemas.openxmlformats.org/officeDocument/2006/relationships/image" Target="../media/image10.png"/><Relationship Id="rId3" Type="http://schemas.openxmlformats.org/officeDocument/2006/relationships/notesSlide" Target="../notesSlides/notesSlide9.xml"/><Relationship Id="rId12" Type="http://schemas.openxmlformats.org/officeDocument/2006/relationships/image" Target="../media/image103.png"/><Relationship Id="rId17" Type="http://schemas.openxmlformats.org/officeDocument/2006/relationships/image" Target="../media/image119.svg"/><Relationship Id="rId25" Type="http://schemas.openxmlformats.org/officeDocument/2006/relationships/image" Target="../media/image99.png"/><Relationship Id="rId33" Type="http://schemas.openxmlformats.org/officeDocument/2006/relationships/image" Target="../media/image117.jpeg"/><Relationship Id="rId38" Type="http://schemas.openxmlformats.org/officeDocument/2006/relationships/image" Target="../media/image107.png"/></Relationships>
</file>

<file path=ppt/slides/_rels/slide1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118.png"/><Relationship Id="rId21" Type="http://schemas.openxmlformats.org/officeDocument/2006/relationships/image" Target="../media/image108.png"/><Relationship Id="rId34" Type="http://schemas.openxmlformats.org/officeDocument/2006/relationships/image" Target="../media/image113.png"/><Relationship Id="rId42" Type="http://schemas.openxmlformats.org/officeDocument/2006/relationships/image" Target="../media/image120.png"/><Relationship Id="rId7" Type="http://schemas.openxmlformats.org/officeDocument/2006/relationships/image" Target="../media/image101.jpe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41" Type="http://schemas.openxmlformats.org/officeDocument/2006/relationships/image" Target="../media/image119.svg"/><Relationship Id="rId1" Type="http://schemas.openxmlformats.org/officeDocument/2006/relationships/tags" Target="../tags/tag48.xml"/><Relationship Id="rId6" Type="http://schemas.openxmlformats.org/officeDocument/2006/relationships/image" Target="../media/image100.png"/><Relationship Id="rId11" Type="http://schemas.openxmlformats.org/officeDocument/2006/relationships/image" Target="../media/image10.png"/><Relationship Id="rId24" Type="http://schemas.openxmlformats.org/officeDocument/2006/relationships/image" Target="../media/image111.png"/><Relationship Id="rId32" Type="http://schemas.openxmlformats.org/officeDocument/2006/relationships/image" Target="../media/image21.png"/><Relationship Id="rId37" Type="http://schemas.openxmlformats.org/officeDocument/2006/relationships/image" Target="../media/image116.png"/><Relationship Id="rId40" Type="http://schemas.openxmlformats.org/officeDocument/2006/relationships/image" Target="../media/image51.png"/><Relationship Id="rId5" Type="http://schemas.openxmlformats.org/officeDocument/2006/relationships/image" Target="../media/image99.png"/><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5.png"/><Relationship Id="rId10" Type="http://schemas.openxmlformats.org/officeDocument/2006/relationships/image" Target="../media/image9.svg"/><Relationship Id="rId19" Type="http://schemas.openxmlformats.org/officeDocument/2006/relationships/image" Target="../media/image106.png"/><Relationship Id="rId31" Type="http://schemas.openxmlformats.org/officeDocument/2006/relationships/image" Target="../media/image20.png"/><Relationship Id="rId44" Type="http://schemas.openxmlformats.org/officeDocument/2006/relationships/image" Target="../media/image122.jpeg"/><Relationship Id="rId4" Type="http://schemas.openxmlformats.org/officeDocument/2006/relationships/image" Target="../media/image7.emf"/><Relationship Id="rId9" Type="http://schemas.openxmlformats.org/officeDocument/2006/relationships/image" Target="../media/image8.png"/><Relationship Id="rId14" Type="http://schemas.openxmlformats.org/officeDocument/2006/relationships/image" Target="../media/image13.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4.png"/><Relationship Id="rId43" Type="http://schemas.openxmlformats.org/officeDocument/2006/relationships/image" Target="../media/image121.svg"/><Relationship Id="rId8" Type="http://schemas.openxmlformats.org/officeDocument/2006/relationships/image" Target="../media/image102.png"/><Relationship Id="rId3" Type="http://schemas.openxmlformats.org/officeDocument/2006/relationships/oleObject" Target="../embeddings/oleObject19.bin"/><Relationship Id="rId12" Type="http://schemas.openxmlformats.org/officeDocument/2006/relationships/image" Target="../media/image11.sv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22.png"/><Relationship Id="rId38"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5.png"/><Relationship Id="rId18" Type="http://schemas.openxmlformats.org/officeDocument/2006/relationships/image" Target="../media/image105.png"/><Relationship Id="rId3" Type="http://schemas.openxmlformats.org/officeDocument/2006/relationships/oleObject" Target="../embeddings/oleObject20.bin"/><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9.png"/><Relationship Id="rId17" Type="http://schemas.openxmlformats.org/officeDocument/2006/relationships/image" Target="../media/image104.png"/><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7.png"/><Relationship Id="rId1" Type="http://schemas.openxmlformats.org/officeDocument/2006/relationships/tags" Target="../tags/tag49.xml"/><Relationship Id="rId6" Type="http://schemas.openxmlformats.org/officeDocument/2006/relationships/image" Target="../media/image9.svg"/><Relationship Id="rId11" Type="http://schemas.openxmlformats.org/officeDocument/2006/relationships/image" Target="../media/image108.png"/><Relationship Id="rId5" Type="http://schemas.openxmlformats.org/officeDocument/2006/relationships/image" Target="../media/image8.png"/><Relationship Id="rId15" Type="http://schemas.openxmlformats.org/officeDocument/2006/relationships/image" Target="../media/image117.jpeg"/><Relationship Id="rId10" Type="http://schemas.openxmlformats.org/officeDocument/2006/relationships/image" Target="../media/image102.png"/><Relationship Id="rId19" Type="http://schemas.openxmlformats.org/officeDocument/2006/relationships/image" Target="../media/image106.png"/><Relationship Id="rId4" Type="http://schemas.openxmlformats.org/officeDocument/2006/relationships/image" Target="../media/image23.emf"/><Relationship Id="rId9" Type="http://schemas.openxmlformats.org/officeDocument/2006/relationships/image" Target="../media/image101.jpeg"/><Relationship Id="rId14" Type="http://schemas.openxmlformats.org/officeDocument/2006/relationships/image" Target="../media/image116.png"/><Relationship Id="rId22" Type="http://schemas.openxmlformats.org/officeDocument/2006/relationships/image" Target="../media/image114.png"/></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5.png"/><Relationship Id="rId18" Type="http://schemas.openxmlformats.org/officeDocument/2006/relationships/image" Target="../media/image105.png"/><Relationship Id="rId3" Type="http://schemas.openxmlformats.org/officeDocument/2006/relationships/oleObject" Target="../embeddings/oleObject21.bin"/><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9.png"/><Relationship Id="rId17" Type="http://schemas.openxmlformats.org/officeDocument/2006/relationships/image" Target="../media/image104.png"/><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7.png"/><Relationship Id="rId1" Type="http://schemas.openxmlformats.org/officeDocument/2006/relationships/tags" Target="../tags/tag50.xml"/><Relationship Id="rId6" Type="http://schemas.openxmlformats.org/officeDocument/2006/relationships/image" Target="../media/image9.svg"/><Relationship Id="rId11" Type="http://schemas.openxmlformats.org/officeDocument/2006/relationships/image" Target="../media/image108.png"/><Relationship Id="rId5" Type="http://schemas.openxmlformats.org/officeDocument/2006/relationships/image" Target="../media/image8.png"/><Relationship Id="rId15" Type="http://schemas.openxmlformats.org/officeDocument/2006/relationships/image" Target="../media/image117.jpeg"/><Relationship Id="rId10" Type="http://schemas.openxmlformats.org/officeDocument/2006/relationships/image" Target="../media/image102.png"/><Relationship Id="rId19" Type="http://schemas.openxmlformats.org/officeDocument/2006/relationships/image" Target="../media/image106.png"/><Relationship Id="rId4" Type="http://schemas.openxmlformats.org/officeDocument/2006/relationships/image" Target="../media/image23.emf"/><Relationship Id="rId9" Type="http://schemas.openxmlformats.org/officeDocument/2006/relationships/image" Target="../media/image101.jpeg"/><Relationship Id="rId14" Type="http://schemas.openxmlformats.org/officeDocument/2006/relationships/image" Target="../media/image116.png"/><Relationship Id="rId22" Type="http://schemas.openxmlformats.org/officeDocument/2006/relationships/image" Target="../media/image1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10.xml"/><Relationship Id="rId7" Type="http://schemas.openxmlformats.org/officeDocument/2006/relationships/image" Target="../media/image124.svg"/><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6.emf"/><Relationship Id="rId10" Type="http://schemas.openxmlformats.org/officeDocument/2006/relationships/image" Target="../media/image127.png"/><Relationship Id="rId4" Type="http://schemas.openxmlformats.org/officeDocument/2006/relationships/oleObject" Target="../embeddings/oleObject22.bin"/><Relationship Id="rId9" Type="http://schemas.openxmlformats.org/officeDocument/2006/relationships/image" Target="../media/image126.sv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0.svg"/><Relationship Id="rId3" Type="http://schemas.openxmlformats.org/officeDocument/2006/relationships/notesSlide" Target="../notesSlides/notesSlide11.xml"/><Relationship Id="rId7" Type="http://schemas.openxmlformats.org/officeDocument/2006/relationships/image" Target="../media/image130.sv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6.emf"/><Relationship Id="rId15" Type="http://schemas.openxmlformats.org/officeDocument/2006/relationships/image" Target="../media/image124.svg"/><Relationship Id="rId10" Type="http://schemas.openxmlformats.org/officeDocument/2006/relationships/image" Target="../media/image133.png"/><Relationship Id="rId4" Type="http://schemas.openxmlformats.org/officeDocument/2006/relationships/oleObject" Target="../embeddings/oleObject23.bin"/><Relationship Id="rId9" Type="http://schemas.openxmlformats.org/officeDocument/2006/relationships/image" Target="../media/image132.svg"/><Relationship Id="rId14" Type="http://schemas.openxmlformats.org/officeDocument/2006/relationships/image" Target="../media/image123.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2.png"/><Relationship Id="rId26" Type="http://schemas.openxmlformats.org/officeDocument/2006/relationships/image" Target="../media/image43.svg"/><Relationship Id="rId3" Type="http://schemas.openxmlformats.org/officeDocument/2006/relationships/notesSlide" Target="../notesSlides/notesSlide12.xml"/><Relationship Id="rId21" Type="http://schemas.openxmlformats.org/officeDocument/2006/relationships/image" Target="../media/image39.svg"/><Relationship Id="rId7" Type="http://schemas.openxmlformats.org/officeDocument/2006/relationships/image" Target="../media/image45.svg"/><Relationship Id="rId12" Type="http://schemas.openxmlformats.org/officeDocument/2006/relationships/image" Target="../media/image28.png"/><Relationship Id="rId17" Type="http://schemas.openxmlformats.org/officeDocument/2006/relationships/image" Target="../media/image37.svg"/><Relationship Id="rId25" Type="http://schemas.openxmlformats.org/officeDocument/2006/relationships/image" Target="../media/image42.svg"/><Relationship Id="rId2" Type="http://schemas.openxmlformats.org/officeDocument/2006/relationships/slideLayout" Target="../slideLayouts/slideLayout2.xml"/><Relationship Id="rId16" Type="http://schemas.openxmlformats.org/officeDocument/2006/relationships/image" Target="../media/image36.png"/><Relationship Id="rId20" Type="http://schemas.openxmlformats.org/officeDocument/2006/relationships/image" Target="../media/image38.png"/><Relationship Id="rId29" Type="http://schemas.openxmlformats.org/officeDocument/2006/relationships/image" Target="../media/image137.png"/><Relationship Id="rId1" Type="http://schemas.openxmlformats.org/officeDocument/2006/relationships/tags" Target="../tags/tag54.xml"/><Relationship Id="rId6" Type="http://schemas.openxmlformats.org/officeDocument/2006/relationships/image" Target="../media/image44.png"/><Relationship Id="rId11" Type="http://schemas.openxmlformats.org/officeDocument/2006/relationships/image" Target="../media/image27.svg"/><Relationship Id="rId24" Type="http://schemas.openxmlformats.org/officeDocument/2006/relationships/image" Target="../media/image41.png"/><Relationship Id="rId32" Type="http://schemas.openxmlformats.org/officeDocument/2006/relationships/image" Target="../media/image140.svg"/><Relationship Id="rId5" Type="http://schemas.openxmlformats.org/officeDocument/2006/relationships/image" Target="../media/image6.emf"/><Relationship Id="rId15" Type="http://schemas.openxmlformats.org/officeDocument/2006/relationships/image" Target="../media/image31.svg"/><Relationship Id="rId23" Type="http://schemas.openxmlformats.org/officeDocument/2006/relationships/image" Target="../media/image40.svg"/><Relationship Id="rId28" Type="http://schemas.openxmlformats.org/officeDocument/2006/relationships/image" Target="../media/image136.svg"/><Relationship Id="rId10" Type="http://schemas.openxmlformats.org/officeDocument/2006/relationships/image" Target="../media/image26.png"/><Relationship Id="rId19" Type="http://schemas.openxmlformats.org/officeDocument/2006/relationships/image" Target="../media/image33.svg"/><Relationship Id="rId31" Type="http://schemas.openxmlformats.org/officeDocument/2006/relationships/image" Target="../media/image139.png"/><Relationship Id="rId4" Type="http://schemas.openxmlformats.org/officeDocument/2006/relationships/oleObject" Target="../embeddings/oleObject25.bin"/><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image" Target="../media/image135.png"/><Relationship Id="rId30" Type="http://schemas.openxmlformats.org/officeDocument/2006/relationships/image" Target="../media/image138.svg"/></Relationships>
</file>

<file path=ppt/slides/_rels/slide24.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18" Type="http://schemas.openxmlformats.org/officeDocument/2006/relationships/image" Target="../media/image79.jpeg"/><Relationship Id="rId3" Type="http://schemas.openxmlformats.org/officeDocument/2006/relationships/notesSlide" Target="../notesSlides/notesSlide13.xml"/><Relationship Id="rId21" Type="http://schemas.openxmlformats.org/officeDocument/2006/relationships/image" Target="../media/image151.jpeg"/><Relationship Id="rId7" Type="http://schemas.openxmlformats.org/officeDocument/2006/relationships/image" Target="../media/image142.png"/><Relationship Id="rId12" Type="http://schemas.openxmlformats.org/officeDocument/2006/relationships/image" Target="../media/image146.png"/><Relationship Id="rId17" Type="http://schemas.openxmlformats.org/officeDocument/2006/relationships/image" Target="../media/image148.png"/><Relationship Id="rId2" Type="http://schemas.openxmlformats.org/officeDocument/2006/relationships/slideLayout" Target="../slideLayouts/slideLayout2.xml"/><Relationship Id="rId16" Type="http://schemas.openxmlformats.org/officeDocument/2006/relationships/image" Target="../media/image82.png"/><Relationship Id="rId20" Type="http://schemas.openxmlformats.org/officeDocument/2006/relationships/image" Target="../media/image150.png"/><Relationship Id="rId1" Type="http://schemas.openxmlformats.org/officeDocument/2006/relationships/tags" Target="../tags/tag55.xml"/><Relationship Id="rId6" Type="http://schemas.openxmlformats.org/officeDocument/2006/relationships/image" Target="../media/image141.png"/><Relationship Id="rId11" Type="http://schemas.microsoft.com/office/2007/relationships/hdphoto" Target="../media/hdphoto1.wdp"/><Relationship Id="rId24" Type="http://schemas.openxmlformats.org/officeDocument/2006/relationships/image" Target="../media/image154.png"/><Relationship Id="rId5" Type="http://schemas.openxmlformats.org/officeDocument/2006/relationships/image" Target="../media/image6.emf"/><Relationship Id="rId15" Type="http://schemas.openxmlformats.org/officeDocument/2006/relationships/image" Target="../media/image81.png"/><Relationship Id="rId23" Type="http://schemas.openxmlformats.org/officeDocument/2006/relationships/image" Target="../media/image153.jpeg"/><Relationship Id="rId10" Type="http://schemas.openxmlformats.org/officeDocument/2006/relationships/image" Target="../media/image145.png"/><Relationship Id="rId19" Type="http://schemas.openxmlformats.org/officeDocument/2006/relationships/image" Target="../media/image149.png"/><Relationship Id="rId4" Type="http://schemas.openxmlformats.org/officeDocument/2006/relationships/oleObject" Target="../embeddings/oleObject26.bin"/><Relationship Id="rId9" Type="http://schemas.openxmlformats.org/officeDocument/2006/relationships/image" Target="../media/image144.png"/><Relationship Id="rId14" Type="http://schemas.openxmlformats.org/officeDocument/2006/relationships/image" Target="../media/image78.png"/><Relationship Id="rId22" Type="http://schemas.openxmlformats.org/officeDocument/2006/relationships/image" Target="../media/image152.png"/></Relationships>
</file>

<file path=ppt/slides/_rels/slide2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oleObject" Target="../embeddings/oleObject27.bin"/><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slideLayout" Target="../slideLayouts/slideLayout2.xml"/><Relationship Id="rId16" Type="http://schemas.openxmlformats.org/officeDocument/2006/relationships/image" Target="../media/image166.png"/><Relationship Id="rId1" Type="http://schemas.openxmlformats.org/officeDocument/2006/relationships/tags" Target="../tags/tag56.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7.emf"/><Relationship Id="rId9" Type="http://schemas.openxmlformats.org/officeDocument/2006/relationships/image" Target="../media/image159.png"/><Relationship Id="rId14" Type="http://schemas.openxmlformats.org/officeDocument/2006/relationships/image" Target="../media/image164.svg"/></Relationships>
</file>

<file path=ppt/slides/_rels/slide2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oleObject" Target="../embeddings/oleObject28.bin"/><Relationship Id="rId7" Type="http://schemas.openxmlformats.org/officeDocument/2006/relationships/image" Target="../media/image169.jpe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168.png"/><Relationship Id="rId11" Type="http://schemas.openxmlformats.org/officeDocument/2006/relationships/image" Target="../media/image164.svg"/><Relationship Id="rId5" Type="http://schemas.openxmlformats.org/officeDocument/2006/relationships/image" Target="../media/image167.png"/><Relationship Id="rId10" Type="http://schemas.openxmlformats.org/officeDocument/2006/relationships/image" Target="../media/image163.png"/><Relationship Id="rId4" Type="http://schemas.openxmlformats.org/officeDocument/2006/relationships/image" Target="../media/image7.emf"/><Relationship Id="rId9" Type="http://schemas.openxmlformats.org/officeDocument/2006/relationships/image" Target="../media/image142.png"/></Relationships>
</file>

<file path=ppt/slides/_rels/slide2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oleObject" Target="../embeddings/oleObject29.bin"/><Relationship Id="rId7"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171.png"/><Relationship Id="rId11" Type="http://schemas.openxmlformats.org/officeDocument/2006/relationships/image" Target="../media/image164.svg"/><Relationship Id="rId5" Type="http://schemas.openxmlformats.org/officeDocument/2006/relationships/image" Target="../media/image142.png"/><Relationship Id="rId10" Type="http://schemas.openxmlformats.org/officeDocument/2006/relationships/image" Target="../media/image163.png"/><Relationship Id="rId4" Type="http://schemas.openxmlformats.org/officeDocument/2006/relationships/image" Target="../media/image7.emf"/><Relationship Id="rId9" Type="http://schemas.openxmlformats.org/officeDocument/2006/relationships/image" Target="../media/image174.png"/></Relationships>
</file>

<file path=ppt/slides/_rels/slide28.xml.rels><?xml version="1.0" encoding="UTF-8" standalone="yes"?>
<Relationships xmlns="http://schemas.openxmlformats.org/package/2006/relationships"><Relationship Id="rId8" Type="http://schemas.openxmlformats.org/officeDocument/2006/relationships/image" Target="../media/image178.jpeg"/><Relationship Id="rId13" Type="http://schemas.openxmlformats.org/officeDocument/2006/relationships/image" Target="../media/image164.svg"/><Relationship Id="rId3" Type="http://schemas.openxmlformats.org/officeDocument/2006/relationships/oleObject" Target="../embeddings/oleObject30.bin"/><Relationship Id="rId7" Type="http://schemas.openxmlformats.org/officeDocument/2006/relationships/image" Target="../media/image177.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jpeg"/><Relationship Id="rId4" Type="http://schemas.openxmlformats.org/officeDocument/2006/relationships/image" Target="../media/image7.emf"/><Relationship Id="rId9" Type="http://schemas.openxmlformats.org/officeDocument/2006/relationships/image" Target="../media/image17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oleObject" Target="../embeddings/oleObject31.bin"/><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83.png"/><Relationship Id="rId5" Type="http://schemas.openxmlformats.org/officeDocument/2006/relationships/image" Target="../media/image182.jpeg"/><Relationship Id="rId10" Type="http://schemas.openxmlformats.org/officeDocument/2006/relationships/image" Target="../media/image164.svg"/><Relationship Id="rId4" Type="http://schemas.openxmlformats.org/officeDocument/2006/relationships/image" Target="../media/image7.emf"/><Relationship Id="rId9" Type="http://schemas.openxmlformats.org/officeDocument/2006/relationships/image" Target="../media/image1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64.svg"/><Relationship Id="rId3" Type="http://schemas.openxmlformats.org/officeDocument/2006/relationships/oleObject" Target="../embeddings/oleObject32.bin"/><Relationship Id="rId7" Type="http://schemas.openxmlformats.org/officeDocument/2006/relationships/image" Target="../media/image185.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61.xml"/><Relationship Id="rId6" Type="http://schemas.microsoft.com/office/2007/relationships/hdphoto" Target="../media/hdphoto1.wdp"/><Relationship Id="rId11"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88.jpeg"/><Relationship Id="rId4" Type="http://schemas.openxmlformats.org/officeDocument/2006/relationships/image" Target="../media/image6.emf"/><Relationship Id="rId9"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18" Type="http://schemas.openxmlformats.org/officeDocument/2006/relationships/image" Target="../media/image202.svg"/><Relationship Id="rId26" Type="http://schemas.openxmlformats.org/officeDocument/2006/relationships/image" Target="../media/image210.svg"/><Relationship Id="rId3" Type="http://schemas.openxmlformats.org/officeDocument/2006/relationships/oleObject" Target="../embeddings/oleObject33.bin"/><Relationship Id="rId21" Type="http://schemas.openxmlformats.org/officeDocument/2006/relationships/image" Target="../media/image205.png"/><Relationship Id="rId7" Type="http://schemas.openxmlformats.org/officeDocument/2006/relationships/image" Target="../media/image191.png"/><Relationship Id="rId12" Type="http://schemas.openxmlformats.org/officeDocument/2006/relationships/image" Target="../media/image196.svg"/><Relationship Id="rId17" Type="http://schemas.openxmlformats.org/officeDocument/2006/relationships/image" Target="../media/image201.png"/><Relationship Id="rId25" Type="http://schemas.openxmlformats.org/officeDocument/2006/relationships/image" Target="../media/image209.png"/><Relationship Id="rId2" Type="http://schemas.openxmlformats.org/officeDocument/2006/relationships/slideLayout" Target="../slideLayouts/slideLayout2.xml"/><Relationship Id="rId16" Type="http://schemas.openxmlformats.org/officeDocument/2006/relationships/image" Target="../media/image200.svg"/><Relationship Id="rId20" Type="http://schemas.openxmlformats.org/officeDocument/2006/relationships/image" Target="../media/image204.svg"/><Relationship Id="rId29" Type="http://schemas.openxmlformats.org/officeDocument/2006/relationships/image" Target="../media/image164.svg"/><Relationship Id="rId1" Type="http://schemas.openxmlformats.org/officeDocument/2006/relationships/tags" Target="../tags/tag62.xml"/><Relationship Id="rId6" Type="http://schemas.openxmlformats.org/officeDocument/2006/relationships/image" Target="../media/image190.svg"/><Relationship Id="rId11" Type="http://schemas.openxmlformats.org/officeDocument/2006/relationships/image" Target="../media/image195.png"/><Relationship Id="rId24" Type="http://schemas.openxmlformats.org/officeDocument/2006/relationships/image" Target="../media/image208.sv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163.png"/><Relationship Id="rId10" Type="http://schemas.openxmlformats.org/officeDocument/2006/relationships/image" Target="../media/image194.png"/><Relationship Id="rId19" Type="http://schemas.openxmlformats.org/officeDocument/2006/relationships/image" Target="../media/image203.png"/><Relationship Id="rId4" Type="http://schemas.openxmlformats.org/officeDocument/2006/relationships/image" Target="../media/image7.emf"/><Relationship Id="rId9" Type="http://schemas.openxmlformats.org/officeDocument/2006/relationships/image" Target="../media/image193.png"/><Relationship Id="rId14" Type="http://schemas.openxmlformats.org/officeDocument/2006/relationships/image" Target="../media/image198.svg"/><Relationship Id="rId22" Type="http://schemas.openxmlformats.org/officeDocument/2006/relationships/image" Target="../media/image206.svg"/><Relationship Id="rId27" Type="http://schemas.openxmlformats.org/officeDocument/2006/relationships/image" Target="../media/image21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image" Target="../media/image213.svg"/><Relationship Id="rId3" Type="http://schemas.openxmlformats.org/officeDocument/2006/relationships/tags" Target="../tags/tag66.xml"/><Relationship Id="rId21" Type="http://schemas.openxmlformats.org/officeDocument/2006/relationships/oleObject" Target="../embeddings/oleObject35.bin"/><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image" Target="../media/image65.png"/><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212.svg"/><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image" Target="../media/image63.png"/><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image" Target="../media/image23.emf"/></Relationships>
</file>

<file path=ppt/slides/_rels/slide34.xml.rels><?xml version="1.0" encoding="UTF-8" standalone="yes"?>
<Relationships xmlns="http://schemas.openxmlformats.org/package/2006/relationships"><Relationship Id="rId13" Type="http://schemas.openxmlformats.org/officeDocument/2006/relationships/image" Target="../media/image59.svg"/><Relationship Id="rId18" Type="http://schemas.openxmlformats.org/officeDocument/2006/relationships/image" Target="../media/image213.svg"/><Relationship Id="rId26" Type="http://schemas.openxmlformats.org/officeDocument/2006/relationships/image" Target="../media/image49.svg"/><Relationship Id="rId3" Type="http://schemas.openxmlformats.org/officeDocument/2006/relationships/tags" Target="../tags/tag85.xml"/><Relationship Id="rId21" Type="http://schemas.openxmlformats.org/officeDocument/2006/relationships/image" Target="../media/image216.svg"/><Relationship Id="rId34" Type="http://schemas.openxmlformats.org/officeDocument/2006/relationships/image" Target="../media/image54.png"/><Relationship Id="rId7" Type="http://schemas.openxmlformats.org/officeDocument/2006/relationships/image" Target="../media/image55.png"/><Relationship Id="rId12" Type="http://schemas.openxmlformats.org/officeDocument/2006/relationships/image" Target="../media/image58.png"/><Relationship Id="rId17" Type="http://schemas.openxmlformats.org/officeDocument/2006/relationships/image" Target="../media/image65.png"/><Relationship Id="rId25" Type="http://schemas.openxmlformats.org/officeDocument/2006/relationships/image" Target="../media/image48.png"/><Relationship Id="rId33" Type="http://schemas.openxmlformats.org/officeDocument/2006/relationships/image" Target="../media/image62.png"/><Relationship Id="rId2" Type="http://schemas.openxmlformats.org/officeDocument/2006/relationships/tags" Target="../tags/tag84.xml"/><Relationship Id="rId16" Type="http://schemas.openxmlformats.org/officeDocument/2006/relationships/image" Target="../media/image212.svg"/><Relationship Id="rId20" Type="http://schemas.openxmlformats.org/officeDocument/2006/relationships/image" Target="../media/image215.png"/><Relationship Id="rId29" Type="http://schemas.openxmlformats.org/officeDocument/2006/relationships/image" Target="../media/image67.png"/><Relationship Id="rId1" Type="http://schemas.openxmlformats.org/officeDocument/2006/relationships/tags" Target="../tags/tag83.xml"/><Relationship Id="rId6" Type="http://schemas.openxmlformats.org/officeDocument/2006/relationships/image" Target="../media/image23.emf"/><Relationship Id="rId11" Type="http://schemas.openxmlformats.org/officeDocument/2006/relationships/image" Target="../media/image53.png"/><Relationship Id="rId24" Type="http://schemas.openxmlformats.org/officeDocument/2006/relationships/image" Target="../media/image47.png"/><Relationship Id="rId32" Type="http://schemas.openxmlformats.org/officeDocument/2006/relationships/image" Target="../media/image61.png"/><Relationship Id="rId5" Type="http://schemas.openxmlformats.org/officeDocument/2006/relationships/oleObject" Target="../embeddings/oleObject36.bin"/><Relationship Id="rId15" Type="http://schemas.openxmlformats.org/officeDocument/2006/relationships/image" Target="../media/image63.png"/><Relationship Id="rId23" Type="http://schemas.openxmlformats.org/officeDocument/2006/relationships/image" Target="../media/image218.svg"/><Relationship Id="rId28" Type="http://schemas.openxmlformats.org/officeDocument/2006/relationships/image" Target="../media/image51.png"/><Relationship Id="rId10" Type="http://schemas.openxmlformats.org/officeDocument/2006/relationships/image" Target="../media/image52.png"/><Relationship Id="rId19" Type="http://schemas.openxmlformats.org/officeDocument/2006/relationships/image" Target="../media/image64.svg"/><Relationship Id="rId31"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57.png"/><Relationship Id="rId14" Type="http://schemas.openxmlformats.org/officeDocument/2006/relationships/image" Target="../media/image214.png"/><Relationship Id="rId22" Type="http://schemas.openxmlformats.org/officeDocument/2006/relationships/image" Target="../media/image217.png"/><Relationship Id="rId27" Type="http://schemas.openxmlformats.org/officeDocument/2006/relationships/image" Target="../media/image50.png"/><Relationship Id="rId30" Type="http://schemas.openxmlformats.org/officeDocument/2006/relationships/image" Target="../media/image68.svg"/><Relationship Id="rId8" Type="http://schemas.openxmlformats.org/officeDocument/2006/relationships/image" Target="../media/image56.svg"/></Relationships>
</file>

<file path=ppt/slides/_rels/slide35.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220.sv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219.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23.emf"/><Relationship Id="rId5" Type="http://schemas.openxmlformats.org/officeDocument/2006/relationships/tags" Target="../tags/tag90.xml"/><Relationship Id="rId10" Type="http://schemas.openxmlformats.org/officeDocument/2006/relationships/oleObject" Target="../embeddings/oleObject37.bin"/><Relationship Id="rId4" Type="http://schemas.openxmlformats.org/officeDocument/2006/relationships/tags" Target="../tags/tag89.xml"/><Relationship Id="rId9" Type="http://schemas.openxmlformats.org/officeDocument/2006/relationships/slideLayout" Target="../slideLayouts/slideLayout2.xml"/><Relationship Id="rId14" Type="http://schemas.openxmlformats.org/officeDocument/2006/relationships/image" Target="../media/image221.png"/></Relationships>
</file>

<file path=ppt/slides/_rels/slide36.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7.emf"/><Relationship Id="rId18" Type="http://schemas.openxmlformats.org/officeDocument/2006/relationships/image" Target="../media/image224.png"/><Relationship Id="rId26" Type="http://schemas.openxmlformats.org/officeDocument/2006/relationships/image" Target="../media/image228.png"/><Relationship Id="rId3" Type="http://schemas.openxmlformats.org/officeDocument/2006/relationships/tags" Target="../tags/tag96.xml"/><Relationship Id="rId21" Type="http://schemas.openxmlformats.org/officeDocument/2006/relationships/image" Target="../media/image227.svg"/><Relationship Id="rId7" Type="http://schemas.openxmlformats.org/officeDocument/2006/relationships/tags" Target="../tags/tag100.xml"/><Relationship Id="rId12" Type="http://schemas.openxmlformats.org/officeDocument/2006/relationships/oleObject" Target="../embeddings/oleObject38.bin"/><Relationship Id="rId17" Type="http://schemas.openxmlformats.org/officeDocument/2006/relationships/image" Target="../media/image220.svg"/><Relationship Id="rId25" Type="http://schemas.openxmlformats.org/officeDocument/2006/relationships/image" Target="../media/image213.svg"/><Relationship Id="rId2" Type="http://schemas.openxmlformats.org/officeDocument/2006/relationships/tags" Target="../tags/tag95.xml"/><Relationship Id="rId16" Type="http://schemas.openxmlformats.org/officeDocument/2006/relationships/image" Target="../media/image219.png"/><Relationship Id="rId20" Type="http://schemas.openxmlformats.org/officeDocument/2006/relationships/image" Target="../media/image226.png"/><Relationship Id="rId29" Type="http://schemas.openxmlformats.org/officeDocument/2006/relationships/image" Target="../media/image231.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Layout" Target="../slideLayouts/slideLayout2.xml"/><Relationship Id="rId24" Type="http://schemas.openxmlformats.org/officeDocument/2006/relationships/image" Target="../media/image65.png"/><Relationship Id="rId5" Type="http://schemas.openxmlformats.org/officeDocument/2006/relationships/tags" Target="../tags/tag98.xml"/><Relationship Id="rId15" Type="http://schemas.openxmlformats.org/officeDocument/2006/relationships/image" Target="../media/image223.svg"/><Relationship Id="rId23" Type="http://schemas.openxmlformats.org/officeDocument/2006/relationships/image" Target="../media/image212.svg"/><Relationship Id="rId28" Type="http://schemas.openxmlformats.org/officeDocument/2006/relationships/image" Target="../media/image230.png"/><Relationship Id="rId10" Type="http://schemas.openxmlformats.org/officeDocument/2006/relationships/tags" Target="../tags/tag103.xml"/><Relationship Id="rId19" Type="http://schemas.openxmlformats.org/officeDocument/2006/relationships/image" Target="../media/image225.sv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222.png"/><Relationship Id="rId22" Type="http://schemas.openxmlformats.org/officeDocument/2006/relationships/image" Target="../media/image63.png"/><Relationship Id="rId27" Type="http://schemas.openxmlformats.org/officeDocument/2006/relationships/image" Target="../media/image229.svg"/><Relationship Id="rId30"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222.png"/><Relationship Id="rId18" Type="http://schemas.openxmlformats.org/officeDocument/2006/relationships/image" Target="../media/image225.svg"/><Relationship Id="rId3" Type="http://schemas.openxmlformats.org/officeDocument/2006/relationships/tags" Target="../tags/tag106.xml"/><Relationship Id="rId21" Type="http://schemas.openxmlformats.org/officeDocument/2006/relationships/image" Target="../media/image60.png"/><Relationship Id="rId7" Type="http://schemas.openxmlformats.org/officeDocument/2006/relationships/tags" Target="../tags/tag110.xml"/><Relationship Id="rId12" Type="http://schemas.openxmlformats.org/officeDocument/2006/relationships/image" Target="../media/image7.emf"/><Relationship Id="rId17" Type="http://schemas.openxmlformats.org/officeDocument/2006/relationships/image" Target="../media/image224.png"/><Relationship Id="rId2" Type="http://schemas.openxmlformats.org/officeDocument/2006/relationships/tags" Target="../tags/tag105.xml"/><Relationship Id="rId16" Type="http://schemas.openxmlformats.org/officeDocument/2006/relationships/image" Target="../media/image220.svg"/><Relationship Id="rId20" Type="http://schemas.openxmlformats.org/officeDocument/2006/relationships/image" Target="../media/image227.sv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oleObject" Target="../embeddings/oleObject39.bin"/><Relationship Id="rId5" Type="http://schemas.openxmlformats.org/officeDocument/2006/relationships/tags" Target="../tags/tag108.xml"/><Relationship Id="rId15" Type="http://schemas.openxmlformats.org/officeDocument/2006/relationships/image" Target="../media/image219.png"/><Relationship Id="rId10" Type="http://schemas.openxmlformats.org/officeDocument/2006/relationships/slideLayout" Target="../slideLayouts/slideLayout2.xml"/><Relationship Id="rId19" Type="http://schemas.openxmlformats.org/officeDocument/2006/relationships/image" Target="../media/image226.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223.svg"/><Relationship Id="rId22" Type="http://schemas.openxmlformats.org/officeDocument/2006/relationships/image" Target="../media/image61.png"/></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40.bin"/><Relationship Id="rId18" Type="http://schemas.openxmlformats.org/officeDocument/2006/relationships/image" Target="../media/image220.svg"/><Relationship Id="rId26" Type="http://schemas.openxmlformats.org/officeDocument/2006/relationships/image" Target="../media/image235.svg"/><Relationship Id="rId3" Type="http://schemas.openxmlformats.org/officeDocument/2006/relationships/tags" Target="../tags/tag115.xml"/><Relationship Id="rId21" Type="http://schemas.openxmlformats.org/officeDocument/2006/relationships/image" Target="../media/image226.png"/><Relationship Id="rId7" Type="http://schemas.openxmlformats.org/officeDocument/2006/relationships/tags" Target="../tags/tag119.xml"/><Relationship Id="rId12" Type="http://schemas.openxmlformats.org/officeDocument/2006/relationships/slideLayout" Target="../slideLayouts/slideLayout2.xml"/><Relationship Id="rId17" Type="http://schemas.openxmlformats.org/officeDocument/2006/relationships/image" Target="../media/image219.png"/><Relationship Id="rId25" Type="http://schemas.openxmlformats.org/officeDocument/2006/relationships/image" Target="../media/image234.png"/><Relationship Id="rId33" Type="http://schemas.openxmlformats.org/officeDocument/2006/relationships/image" Target="../media/image57.png"/><Relationship Id="rId2" Type="http://schemas.openxmlformats.org/officeDocument/2006/relationships/tags" Target="../tags/tag114.xml"/><Relationship Id="rId16" Type="http://schemas.openxmlformats.org/officeDocument/2006/relationships/image" Target="../media/image223.svg"/><Relationship Id="rId20" Type="http://schemas.openxmlformats.org/officeDocument/2006/relationships/image" Target="../media/image225.svg"/><Relationship Id="rId29" Type="http://schemas.openxmlformats.org/officeDocument/2006/relationships/image" Target="../media/image65.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233.svg"/><Relationship Id="rId32" Type="http://schemas.openxmlformats.org/officeDocument/2006/relationships/image" Target="../media/image56.svg"/><Relationship Id="rId5" Type="http://schemas.openxmlformats.org/officeDocument/2006/relationships/tags" Target="../tags/tag117.xml"/><Relationship Id="rId15" Type="http://schemas.openxmlformats.org/officeDocument/2006/relationships/image" Target="../media/image222.png"/><Relationship Id="rId23" Type="http://schemas.openxmlformats.org/officeDocument/2006/relationships/image" Target="../media/image232.png"/><Relationship Id="rId28" Type="http://schemas.openxmlformats.org/officeDocument/2006/relationships/image" Target="../media/image212.svg"/><Relationship Id="rId10" Type="http://schemas.openxmlformats.org/officeDocument/2006/relationships/tags" Target="../tags/tag122.xml"/><Relationship Id="rId19" Type="http://schemas.openxmlformats.org/officeDocument/2006/relationships/image" Target="../media/image224.png"/><Relationship Id="rId31" Type="http://schemas.openxmlformats.org/officeDocument/2006/relationships/image" Target="../media/image55.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7.emf"/><Relationship Id="rId22" Type="http://schemas.openxmlformats.org/officeDocument/2006/relationships/image" Target="../media/image227.svg"/><Relationship Id="rId27" Type="http://schemas.openxmlformats.org/officeDocument/2006/relationships/image" Target="../media/image63.png"/><Relationship Id="rId30" Type="http://schemas.openxmlformats.org/officeDocument/2006/relationships/image" Target="../media/image213.svg"/><Relationship Id="rId8" Type="http://schemas.openxmlformats.org/officeDocument/2006/relationships/tags" Target="../tags/tag120.xml"/></Relationships>
</file>

<file path=ppt/slides/_rels/slide39.xml.rels><?xml version="1.0" encoding="UTF-8" standalone="yes"?>
<Relationships xmlns="http://schemas.openxmlformats.org/package/2006/relationships"><Relationship Id="rId13" Type="http://schemas.openxmlformats.org/officeDocument/2006/relationships/tags" Target="../tags/tag136.xml"/><Relationship Id="rId18" Type="http://schemas.openxmlformats.org/officeDocument/2006/relationships/image" Target="../media/image222.png"/><Relationship Id="rId26" Type="http://schemas.openxmlformats.org/officeDocument/2006/relationships/image" Target="../media/image234.png"/><Relationship Id="rId3" Type="http://schemas.openxmlformats.org/officeDocument/2006/relationships/tags" Target="../tags/tag126.xml"/><Relationship Id="rId21" Type="http://schemas.openxmlformats.org/officeDocument/2006/relationships/image" Target="../media/image220.svg"/><Relationship Id="rId34" Type="http://schemas.openxmlformats.org/officeDocument/2006/relationships/image" Target="../media/image238.jpe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7.emf"/><Relationship Id="rId25" Type="http://schemas.openxmlformats.org/officeDocument/2006/relationships/image" Target="../media/image227.svg"/><Relationship Id="rId33" Type="http://schemas.openxmlformats.org/officeDocument/2006/relationships/image" Target="../media/image237.png"/><Relationship Id="rId2" Type="http://schemas.openxmlformats.org/officeDocument/2006/relationships/tags" Target="../tags/tag125.xml"/><Relationship Id="rId16" Type="http://schemas.openxmlformats.org/officeDocument/2006/relationships/oleObject" Target="../embeddings/oleObject41.bin"/><Relationship Id="rId20" Type="http://schemas.openxmlformats.org/officeDocument/2006/relationships/image" Target="../media/image219.png"/><Relationship Id="rId29" Type="http://schemas.openxmlformats.org/officeDocument/2006/relationships/image" Target="../media/image63.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image" Target="../media/image226.png"/><Relationship Id="rId32" Type="http://schemas.openxmlformats.org/officeDocument/2006/relationships/image" Target="../media/image213.svg"/><Relationship Id="rId5" Type="http://schemas.openxmlformats.org/officeDocument/2006/relationships/tags" Target="../tags/tag128.xml"/><Relationship Id="rId15" Type="http://schemas.openxmlformats.org/officeDocument/2006/relationships/notesSlide" Target="../notesSlides/notesSlide14.xml"/><Relationship Id="rId23" Type="http://schemas.openxmlformats.org/officeDocument/2006/relationships/image" Target="../media/image225.svg"/><Relationship Id="rId28" Type="http://schemas.openxmlformats.org/officeDocument/2006/relationships/image" Target="../media/image235.svg"/><Relationship Id="rId10" Type="http://schemas.openxmlformats.org/officeDocument/2006/relationships/tags" Target="../tags/tag133.xml"/><Relationship Id="rId19" Type="http://schemas.openxmlformats.org/officeDocument/2006/relationships/image" Target="../media/image223.svg"/><Relationship Id="rId31" Type="http://schemas.openxmlformats.org/officeDocument/2006/relationships/image" Target="../media/image65.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slideLayout" Target="../slideLayouts/slideLayout2.xml"/><Relationship Id="rId22" Type="http://schemas.openxmlformats.org/officeDocument/2006/relationships/image" Target="../media/image224.png"/><Relationship Id="rId27" Type="http://schemas.openxmlformats.org/officeDocument/2006/relationships/image" Target="../media/image236.svg"/><Relationship Id="rId30" Type="http://schemas.openxmlformats.org/officeDocument/2006/relationships/image" Target="../media/image212.svg"/><Relationship Id="rId8" Type="http://schemas.openxmlformats.org/officeDocument/2006/relationships/tags" Target="../tags/tag1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tags" Target="../tags/tag149.xml"/><Relationship Id="rId18" Type="http://schemas.openxmlformats.org/officeDocument/2006/relationships/image" Target="../media/image222.png"/><Relationship Id="rId26" Type="http://schemas.openxmlformats.org/officeDocument/2006/relationships/image" Target="../media/image234.png"/><Relationship Id="rId3" Type="http://schemas.openxmlformats.org/officeDocument/2006/relationships/tags" Target="../tags/tag139.xml"/><Relationship Id="rId21" Type="http://schemas.openxmlformats.org/officeDocument/2006/relationships/image" Target="../media/image220.svg"/><Relationship Id="rId34" Type="http://schemas.openxmlformats.org/officeDocument/2006/relationships/image" Target="../media/image221.png"/><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image" Target="../media/image7.emf"/><Relationship Id="rId25" Type="http://schemas.openxmlformats.org/officeDocument/2006/relationships/image" Target="../media/image227.svg"/><Relationship Id="rId33" Type="http://schemas.openxmlformats.org/officeDocument/2006/relationships/image" Target="../media/image240.svg"/><Relationship Id="rId2" Type="http://schemas.openxmlformats.org/officeDocument/2006/relationships/tags" Target="../tags/tag138.xml"/><Relationship Id="rId16" Type="http://schemas.openxmlformats.org/officeDocument/2006/relationships/oleObject" Target="../embeddings/oleObject42.bin"/><Relationship Id="rId20" Type="http://schemas.openxmlformats.org/officeDocument/2006/relationships/image" Target="../media/image219.png"/><Relationship Id="rId29" Type="http://schemas.openxmlformats.org/officeDocument/2006/relationships/image" Target="../media/image212.sv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image" Target="../media/image226.png"/><Relationship Id="rId32" Type="http://schemas.openxmlformats.org/officeDocument/2006/relationships/image" Target="../media/image239.png"/><Relationship Id="rId5" Type="http://schemas.openxmlformats.org/officeDocument/2006/relationships/tags" Target="../tags/tag141.xml"/><Relationship Id="rId15" Type="http://schemas.openxmlformats.org/officeDocument/2006/relationships/notesSlide" Target="../notesSlides/notesSlide15.xml"/><Relationship Id="rId23" Type="http://schemas.openxmlformats.org/officeDocument/2006/relationships/image" Target="../media/image225.svg"/><Relationship Id="rId28" Type="http://schemas.openxmlformats.org/officeDocument/2006/relationships/image" Target="../media/image63.png"/><Relationship Id="rId10" Type="http://schemas.openxmlformats.org/officeDocument/2006/relationships/tags" Target="../tags/tag146.xml"/><Relationship Id="rId19" Type="http://schemas.openxmlformats.org/officeDocument/2006/relationships/image" Target="../media/image223.svg"/><Relationship Id="rId31" Type="http://schemas.openxmlformats.org/officeDocument/2006/relationships/image" Target="../media/image213.sv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slideLayout" Target="../slideLayouts/slideLayout2.xml"/><Relationship Id="rId22" Type="http://schemas.openxmlformats.org/officeDocument/2006/relationships/image" Target="../media/image224.png"/><Relationship Id="rId27" Type="http://schemas.openxmlformats.org/officeDocument/2006/relationships/image" Target="../media/image235.svg"/><Relationship Id="rId30" Type="http://schemas.openxmlformats.org/officeDocument/2006/relationships/image" Target="../media/image65.png"/><Relationship Id="rId35" Type="http://schemas.openxmlformats.org/officeDocument/2006/relationships/image" Target="../media/image241.png"/><Relationship Id="rId8" Type="http://schemas.openxmlformats.org/officeDocument/2006/relationships/tags" Target="../tags/tag144.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oleObject" Target="../embeddings/oleObject43.bin"/><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slideLayout" Target="../slideLayouts/slideLayout2.xml"/><Relationship Id="rId16" Type="http://schemas.openxmlformats.org/officeDocument/2006/relationships/image" Target="../media/image82.png"/><Relationship Id="rId1" Type="http://schemas.openxmlformats.org/officeDocument/2006/relationships/tags" Target="../tags/tag150.xml"/><Relationship Id="rId6" Type="http://schemas.openxmlformats.org/officeDocument/2006/relationships/image" Target="../media/image45.svg"/><Relationship Id="rId11" Type="http://schemas.openxmlformats.org/officeDocument/2006/relationships/image" Target="../media/image77.png"/><Relationship Id="rId5" Type="http://schemas.openxmlformats.org/officeDocument/2006/relationships/image" Target="../media/image44.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23.emf"/><Relationship Id="rId9" Type="http://schemas.openxmlformats.org/officeDocument/2006/relationships/image" Target="../media/image75.png"/><Relationship Id="rId1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246.jpeg"/><Relationship Id="rId3" Type="http://schemas.openxmlformats.org/officeDocument/2006/relationships/notesSlide" Target="../notesSlides/notesSlide16.xml"/><Relationship Id="rId7" Type="http://schemas.openxmlformats.org/officeDocument/2006/relationships/image" Target="../media/image243.png"/><Relationship Id="rId12" Type="http://schemas.openxmlformats.org/officeDocument/2006/relationships/image" Target="../media/image45.svg"/><Relationship Id="rId2" Type="http://schemas.openxmlformats.org/officeDocument/2006/relationships/slideLayout" Target="../slideLayouts/slideLayout2.xml"/><Relationship Id="rId1" Type="http://schemas.openxmlformats.org/officeDocument/2006/relationships/tags" Target="../tags/tag151.xml"/><Relationship Id="rId6" Type="http://schemas.openxmlformats.org/officeDocument/2006/relationships/image" Target="../media/image242.png"/><Relationship Id="rId11" Type="http://schemas.openxmlformats.org/officeDocument/2006/relationships/image" Target="../media/image44.png"/><Relationship Id="rId5" Type="http://schemas.openxmlformats.org/officeDocument/2006/relationships/image" Target="../media/image23.emf"/><Relationship Id="rId15" Type="http://schemas.openxmlformats.org/officeDocument/2006/relationships/image" Target="../media/image150.png"/><Relationship Id="rId10" Type="http://schemas.openxmlformats.org/officeDocument/2006/relationships/image" Target="../media/image245.png"/><Relationship Id="rId4" Type="http://schemas.openxmlformats.org/officeDocument/2006/relationships/oleObject" Target="../embeddings/oleObject44.bin"/><Relationship Id="rId9" Type="http://schemas.openxmlformats.org/officeDocument/2006/relationships/image" Target="../media/image244.png"/><Relationship Id="rId14" Type="http://schemas.openxmlformats.org/officeDocument/2006/relationships/image" Target="../media/image149.png"/></Relationships>
</file>

<file path=ppt/slides/_rels/slide4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7.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247.jpeg"/><Relationship Id="rId5" Type="http://schemas.openxmlformats.org/officeDocument/2006/relationships/image" Target="../media/image23.emf"/><Relationship Id="rId10" Type="http://schemas.openxmlformats.org/officeDocument/2006/relationships/image" Target="../media/image249.png"/><Relationship Id="rId4" Type="http://schemas.openxmlformats.org/officeDocument/2006/relationships/oleObject" Target="../embeddings/oleObject45.bin"/><Relationship Id="rId9" Type="http://schemas.openxmlformats.org/officeDocument/2006/relationships/image" Target="../media/image248.png"/></Relationships>
</file>

<file path=ppt/slides/_rels/slide4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46.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251.png"/><Relationship Id="rId5" Type="http://schemas.openxmlformats.org/officeDocument/2006/relationships/image" Target="../media/image250.jpeg"/><Relationship Id="rId4" Type="http://schemas.openxmlformats.org/officeDocument/2006/relationships/image" Target="../media/image23.emf"/><Relationship Id="rId9" Type="http://schemas.openxmlformats.org/officeDocument/2006/relationships/image" Target="../media/image252.png"/></Relationships>
</file>

<file path=ppt/slides/_rels/slide4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notesSlide" Target="../notesSlides/notesSlide18.xml"/><Relationship Id="rId21" Type="http://schemas.openxmlformats.org/officeDocument/2006/relationships/image" Target="../media/image96.png"/><Relationship Id="rId7" Type="http://schemas.openxmlformats.org/officeDocument/2006/relationships/image" Target="../media/image44.png"/><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slideLayout" Target="../slideLayouts/slideLayout2.xml"/><Relationship Id="rId16" Type="http://schemas.openxmlformats.org/officeDocument/2006/relationships/image" Target="../media/image91.svg"/><Relationship Id="rId20" Type="http://schemas.openxmlformats.org/officeDocument/2006/relationships/image" Target="../media/image95.svg"/><Relationship Id="rId1" Type="http://schemas.openxmlformats.org/officeDocument/2006/relationships/tags" Target="../tags/tag154.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23.emf"/><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svg"/><Relationship Id="rId19" Type="http://schemas.openxmlformats.org/officeDocument/2006/relationships/image" Target="../media/image94.png"/><Relationship Id="rId4" Type="http://schemas.openxmlformats.org/officeDocument/2006/relationships/oleObject" Target="../embeddings/oleObject47.bin"/><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svg"/></Relationships>
</file>

<file path=ppt/slides/_rels/slide4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9.xml"/><Relationship Id="rId7" Type="http://schemas.openxmlformats.org/officeDocument/2006/relationships/image" Target="../media/image44.png"/><Relationship Id="rId12" Type="http://schemas.openxmlformats.org/officeDocument/2006/relationships/image" Target="../media/image257.png"/><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253.jpeg"/><Relationship Id="rId11" Type="http://schemas.openxmlformats.org/officeDocument/2006/relationships/image" Target="../media/image256.png"/><Relationship Id="rId5" Type="http://schemas.openxmlformats.org/officeDocument/2006/relationships/image" Target="../media/image23.emf"/><Relationship Id="rId10" Type="http://schemas.openxmlformats.org/officeDocument/2006/relationships/image" Target="../media/image255.jpeg"/><Relationship Id="rId4" Type="http://schemas.openxmlformats.org/officeDocument/2006/relationships/oleObject" Target="../embeddings/oleObject48.bin"/><Relationship Id="rId9" Type="http://schemas.openxmlformats.org/officeDocument/2006/relationships/image" Target="../media/image254.jpe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7.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15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tags" Target="../tags/tag175.xml"/><Relationship Id="rId3" Type="http://schemas.openxmlformats.org/officeDocument/2006/relationships/tags" Target="../tags/tag160.xml"/><Relationship Id="rId21" Type="http://schemas.openxmlformats.org/officeDocument/2006/relationships/image" Target="../media/image6.emf"/><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oleObject" Target="../embeddings/oleObject51.bin"/><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slideLayout" Target="../slideLayouts/slideLayout2.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oleObject" Target="../embeddings/oleObject7.bin"/><Relationship Id="rId7" Type="http://schemas.openxmlformats.org/officeDocument/2006/relationships/slide" Target="slide5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slide" Target="slide22.xml"/><Relationship Id="rId5" Type="http://schemas.openxmlformats.org/officeDocument/2006/relationships/slide" Target="slide6.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176.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51.png"/><Relationship Id="rId21" Type="http://schemas.openxmlformats.org/officeDocument/2006/relationships/image" Target="../media/image108.png"/><Relationship Id="rId34"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3.png"/><Relationship Id="rId38" Type="http://schemas.openxmlformats.org/officeDocument/2006/relationships/image" Target="../media/image118.pn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1" Type="http://schemas.openxmlformats.org/officeDocument/2006/relationships/tags" Target="../tags/tag177.xml"/><Relationship Id="rId6" Type="http://schemas.openxmlformats.org/officeDocument/2006/relationships/image" Target="../media/image99.png"/><Relationship Id="rId11" Type="http://schemas.openxmlformats.org/officeDocument/2006/relationships/image" Target="../media/image9.svg"/><Relationship Id="rId24" Type="http://schemas.openxmlformats.org/officeDocument/2006/relationships/image" Target="../media/image111.png"/><Relationship Id="rId32" Type="http://schemas.openxmlformats.org/officeDocument/2006/relationships/image" Target="../media/image22.png"/><Relationship Id="rId37" Type="http://schemas.openxmlformats.org/officeDocument/2006/relationships/image" Target="../media/image117.jpe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6.png"/><Relationship Id="rId10" Type="http://schemas.openxmlformats.org/officeDocument/2006/relationships/image" Target="../media/image8.png"/><Relationship Id="rId19" Type="http://schemas.openxmlformats.org/officeDocument/2006/relationships/image" Target="../media/image106.png"/><Relationship Id="rId31" Type="http://schemas.openxmlformats.org/officeDocument/2006/relationships/image" Target="../media/image21.png"/><Relationship Id="rId4" Type="http://schemas.openxmlformats.org/officeDocument/2006/relationships/oleObject" Target="../embeddings/oleObject53.bin"/><Relationship Id="rId9" Type="http://schemas.openxmlformats.org/officeDocument/2006/relationships/image" Target="../media/image102.png"/><Relationship Id="rId14" Type="http://schemas.openxmlformats.org/officeDocument/2006/relationships/image" Target="../media/image12.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5.png"/><Relationship Id="rId8" Type="http://schemas.openxmlformats.org/officeDocument/2006/relationships/image" Target="../media/image101.jpeg"/><Relationship Id="rId3"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5.png"/><Relationship Id="rId26" Type="http://schemas.openxmlformats.org/officeDocument/2006/relationships/image" Target="../media/image111.png"/><Relationship Id="rId39" Type="http://schemas.openxmlformats.org/officeDocument/2006/relationships/image" Target="../media/image51.png"/><Relationship Id="rId21" Type="http://schemas.openxmlformats.org/officeDocument/2006/relationships/image" Target="../media/image118.png"/><Relationship Id="rId34" Type="http://schemas.openxmlformats.org/officeDocument/2006/relationships/image" Target="../media/image19.png"/><Relationship Id="rId42" Type="http://schemas.openxmlformats.org/officeDocument/2006/relationships/image" Target="../media/image140.svg"/><Relationship Id="rId7" Type="http://schemas.openxmlformats.org/officeDocument/2006/relationships/image" Target="../media/image100.png"/><Relationship Id="rId2" Type="http://schemas.openxmlformats.org/officeDocument/2006/relationships/slideLayout" Target="../slideLayouts/slideLayout2.xml"/><Relationship Id="rId16" Type="http://schemas.openxmlformats.org/officeDocument/2006/relationships/image" Target="../media/image113.png"/><Relationship Id="rId20" Type="http://schemas.openxmlformats.org/officeDocument/2006/relationships/image" Target="../media/image117.jpeg"/><Relationship Id="rId29" Type="http://schemas.openxmlformats.org/officeDocument/2006/relationships/image" Target="../media/image12.jpeg"/><Relationship Id="rId41" Type="http://schemas.openxmlformats.org/officeDocument/2006/relationships/image" Target="../media/image139.png"/><Relationship Id="rId1" Type="http://schemas.openxmlformats.org/officeDocument/2006/relationships/tags" Target="../tags/tag178.xml"/><Relationship Id="rId6" Type="http://schemas.openxmlformats.org/officeDocument/2006/relationships/image" Target="../media/image99.png"/><Relationship Id="rId11" Type="http://schemas.openxmlformats.org/officeDocument/2006/relationships/image" Target="../media/image109.png"/><Relationship Id="rId24" Type="http://schemas.openxmlformats.org/officeDocument/2006/relationships/image" Target="../media/image8.png"/><Relationship Id="rId32" Type="http://schemas.openxmlformats.org/officeDocument/2006/relationships/image" Target="../media/image17.png"/><Relationship Id="rId37" Type="http://schemas.openxmlformats.org/officeDocument/2006/relationships/image" Target="../media/image21.pn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7.png"/><Relationship Id="rId23" Type="http://schemas.openxmlformats.org/officeDocument/2006/relationships/image" Target="../media/image112.png"/><Relationship Id="rId28" Type="http://schemas.openxmlformats.org/officeDocument/2006/relationships/image" Target="../media/image16.svg"/><Relationship Id="rId36" Type="http://schemas.openxmlformats.org/officeDocument/2006/relationships/image" Target="../media/image14.png"/><Relationship Id="rId10" Type="http://schemas.openxmlformats.org/officeDocument/2006/relationships/image" Target="../media/image108.png"/><Relationship Id="rId19" Type="http://schemas.openxmlformats.org/officeDocument/2006/relationships/image" Target="../media/image116.png"/><Relationship Id="rId31" Type="http://schemas.openxmlformats.org/officeDocument/2006/relationships/image" Target="../media/image11.svg"/><Relationship Id="rId4" Type="http://schemas.openxmlformats.org/officeDocument/2006/relationships/oleObject" Target="../embeddings/oleObject54.bin"/><Relationship Id="rId9" Type="http://schemas.openxmlformats.org/officeDocument/2006/relationships/image" Target="../media/image102.pn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15.png"/><Relationship Id="rId30" Type="http://schemas.openxmlformats.org/officeDocument/2006/relationships/image" Target="../media/image10.png"/><Relationship Id="rId35" Type="http://schemas.openxmlformats.org/officeDocument/2006/relationships/image" Target="../media/image103.png"/><Relationship Id="rId8" Type="http://schemas.openxmlformats.org/officeDocument/2006/relationships/image" Target="../media/image101.jpeg"/><Relationship Id="rId3" Type="http://schemas.openxmlformats.org/officeDocument/2006/relationships/notesSlide" Target="../notesSlides/notesSlide21.xml"/><Relationship Id="rId12" Type="http://schemas.openxmlformats.org/officeDocument/2006/relationships/image" Target="../media/image104.png"/><Relationship Id="rId17" Type="http://schemas.openxmlformats.org/officeDocument/2006/relationships/image" Target="../media/image114.png"/><Relationship Id="rId25" Type="http://schemas.openxmlformats.org/officeDocument/2006/relationships/image" Target="../media/image9.svg"/><Relationship Id="rId33" Type="http://schemas.openxmlformats.org/officeDocument/2006/relationships/image" Target="../media/image18.png"/><Relationship Id="rId38"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51.png"/><Relationship Id="rId3" Type="http://schemas.openxmlformats.org/officeDocument/2006/relationships/oleObject" Target="../embeddings/oleObject55.bin"/><Relationship Id="rId7" Type="http://schemas.openxmlformats.org/officeDocument/2006/relationships/image" Target="../media/image15.png"/><Relationship Id="rId12" Type="http://schemas.openxmlformats.org/officeDocument/2006/relationships/image" Target="../media/image259.svg"/><Relationship Id="rId2" Type="http://schemas.openxmlformats.org/officeDocument/2006/relationships/slideLayout" Target="../slideLayouts/slideLayout2.xml"/><Relationship Id="rId16" Type="http://schemas.openxmlformats.org/officeDocument/2006/relationships/image" Target="../media/image260.gif"/><Relationship Id="rId1" Type="http://schemas.openxmlformats.org/officeDocument/2006/relationships/tags" Target="../tags/tag179.xml"/><Relationship Id="rId6" Type="http://schemas.openxmlformats.org/officeDocument/2006/relationships/image" Target="../media/image9.svg"/><Relationship Id="rId11" Type="http://schemas.openxmlformats.org/officeDocument/2006/relationships/image" Target="../media/image258.png"/><Relationship Id="rId5" Type="http://schemas.openxmlformats.org/officeDocument/2006/relationships/image" Target="../media/image8.png"/><Relationship Id="rId15" Type="http://schemas.openxmlformats.org/officeDocument/2006/relationships/image" Target="../media/image140.svg"/><Relationship Id="rId10" Type="http://schemas.openxmlformats.org/officeDocument/2006/relationships/image" Target="../media/image121.svg"/><Relationship Id="rId4" Type="http://schemas.openxmlformats.org/officeDocument/2006/relationships/image" Target="../media/image7.emf"/><Relationship Id="rId9" Type="http://schemas.openxmlformats.org/officeDocument/2006/relationships/image" Target="../media/image120.png"/><Relationship Id="rId14" Type="http://schemas.openxmlformats.org/officeDocument/2006/relationships/image" Target="../media/image139.png"/></Relationships>
</file>

<file path=ppt/slides/_rels/slide54.xml.rels><?xml version="1.0" encoding="UTF-8" standalone="yes"?>
<Relationships xmlns="http://schemas.openxmlformats.org/package/2006/relationships"><Relationship Id="rId8" Type="http://schemas.openxmlformats.org/officeDocument/2006/relationships/image" Target="../media/image261.gif"/><Relationship Id="rId3" Type="http://schemas.openxmlformats.org/officeDocument/2006/relationships/notesSlide" Target="../notesSlides/notesSlide22.xml"/><Relationship Id="rId7" Type="http://schemas.openxmlformats.org/officeDocument/2006/relationships/image" Target="../media/image140.svg"/><Relationship Id="rId2" Type="http://schemas.openxmlformats.org/officeDocument/2006/relationships/slideLayout" Target="../slideLayouts/slideLayout2.xml"/><Relationship Id="rId1" Type="http://schemas.openxmlformats.org/officeDocument/2006/relationships/tags" Target="../tags/tag180.xml"/><Relationship Id="rId6" Type="http://schemas.openxmlformats.org/officeDocument/2006/relationships/image" Target="../media/image139.png"/><Relationship Id="rId5" Type="http://schemas.openxmlformats.org/officeDocument/2006/relationships/image" Target="../media/image7.emf"/><Relationship Id="rId4" Type="http://schemas.openxmlformats.org/officeDocument/2006/relationships/oleObject" Target="../embeddings/oleObject56.bin"/></Relationships>
</file>

<file path=ppt/slides/_rels/slide55.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4.png"/><Relationship Id="rId26" Type="http://schemas.openxmlformats.org/officeDocument/2006/relationships/image" Target="../media/image114.png"/><Relationship Id="rId39" Type="http://schemas.openxmlformats.org/officeDocument/2006/relationships/image" Target="../media/image18.png"/><Relationship Id="rId21" Type="http://schemas.openxmlformats.org/officeDocument/2006/relationships/image" Target="../media/image107.png"/><Relationship Id="rId34" Type="http://schemas.openxmlformats.org/officeDocument/2006/relationships/image" Target="../media/image9.svg"/><Relationship Id="rId42" Type="http://schemas.openxmlformats.org/officeDocument/2006/relationships/image" Target="../media/image139.png"/><Relationship Id="rId7" Type="http://schemas.openxmlformats.org/officeDocument/2006/relationships/image" Target="../media/image13.jpeg"/><Relationship Id="rId2" Type="http://schemas.openxmlformats.org/officeDocument/2006/relationships/slideLayout" Target="../slideLayouts/slideLayout2.xml"/><Relationship Id="rId16" Type="http://schemas.openxmlformats.org/officeDocument/2006/relationships/image" Target="../media/image103.png"/><Relationship Id="rId20" Type="http://schemas.openxmlformats.org/officeDocument/2006/relationships/image" Target="../media/image106.png"/><Relationship Id="rId29" Type="http://schemas.openxmlformats.org/officeDocument/2006/relationships/image" Target="../media/image117.jpeg"/><Relationship Id="rId41" Type="http://schemas.openxmlformats.org/officeDocument/2006/relationships/image" Target="../media/image51.png"/><Relationship Id="rId1" Type="http://schemas.openxmlformats.org/officeDocument/2006/relationships/tags" Target="../tags/tag181.xml"/><Relationship Id="rId6" Type="http://schemas.openxmlformats.org/officeDocument/2006/relationships/image" Target="../media/image12.jpeg"/><Relationship Id="rId11" Type="http://schemas.openxmlformats.org/officeDocument/2006/relationships/image" Target="../media/image100.png"/><Relationship Id="rId24" Type="http://schemas.openxmlformats.org/officeDocument/2006/relationships/image" Target="../media/image22.png"/><Relationship Id="rId32" Type="http://schemas.openxmlformats.org/officeDocument/2006/relationships/image" Target="../media/image112.png"/><Relationship Id="rId37" Type="http://schemas.openxmlformats.org/officeDocument/2006/relationships/image" Target="../media/image16.svg"/><Relationship Id="rId40"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109.png"/><Relationship Id="rId23" Type="http://schemas.openxmlformats.org/officeDocument/2006/relationships/image" Target="../media/image21.png"/><Relationship Id="rId28" Type="http://schemas.openxmlformats.org/officeDocument/2006/relationships/image" Target="../media/image116.png"/><Relationship Id="rId36" Type="http://schemas.openxmlformats.org/officeDocument/2006/relationships/image" Target="../media/image15.png"/><Relationship Id="rId10" Type="http://schemas.openxmlformats.org/officeDocument/2006/relationships/image" Target="../media/image99.png"/><Relationship Id="rId19" Type="http://schemas.openxmlformats.org/officeDocument/2006/relationships/image" Target="../media/image105.png"/><Relationship Id="rId31" Type="http://schemas.openxmlformats.org/officeDocument/2006/relationships/image" Target="../media/image110.png"/><Relationship Id="rId4" Type="http://schemas.openxmlformats.org/officeDocument/2006/relationships/oleObject" Target="../embeddings/oleObject57.bin"/><Relationship Id="rId9" Type="http://schemas.openxmlformats.org/officeDocument/2006/relationships/image" Target="../media/image11.svg"/><Relationship Id="rId14" Type="http://schemas.openxmlformats.org/officeDocument/2006/relationships/image" Target="../media/image108.png"/><Relationship Id="rId22" Type="http://schemas.openxmlformats.org/officeDocument/2006/relationships/image" Target="../media/image2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111.png"/><Relationship Id="rId43" Type="http://schemas.openxmlformats.org/officeDocument/2006/relationships/image" Target="../media/image140.svg"/><Relationship Id="rId8" Type="http://schemas.openxmlformats.org/officeDocument/2006/relationships/image" Target="../media/image10.png"/><Relationship Id="rId3" Type="http://schemas.openxmlformats.org/officeDocument/2006/relationships/notesSlide" Target="../notesSlides/notesSlide23.xml"/><Relationship Id="rId12" Type="http://schemas.openxmlformats.org/officeDocument/2006/relationships/image" Target="../media/image101.jpeg"/><Relationship Id="rId17" Type="http://schemas.openxmlformats.org/officeDocument/2006/relationships/image" Target="../media/image14.png"/><Relationship Id="rId25" Type="http://schemas.openxmlformats.org/officeDocument/2006/relationships/image" Target="../media/image113.png"/><Relationship Id="rId33" Type="http://schemas.openxmlformats.org/officeDocument/2006/relationships/image" Target="../media/image8.png"/><Relationship Id="rId38" Type="http://schemas.openxmlformats.org/officeDocument/2006/relationships/image" Target="../media/image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262.jpeg"/><Relationship Id="rId3" Type="http://schemas.openxmlformats.org/officeDocument/2006/relationships/oleObject" Target="../embeddings/oleObject58.bin"/><Relationship Id="rId7" Type="http://schemas.openxmlformats.org/officeDocument/2006/relationships/image" Target="../media/image120.png"/><Relationship Id="rId12" Type="http://schemas.openxmlformats.org/officeDocument/2006/relationships/image" Target="../media/image259.svg"/><Relationship Id="rId2" Type="http://schemas.openxmlformats.org/officeDocument/2006/relationships/slideLayout" Target="../slideLayouts/slideLayout2.xml"/><Relationship Id="rId16" Type="http://schemas.openxmlformats.org/officeDocument/2006/relationships/image" Target="../media/image140.svg"/><Relationship Id="rId1" Type="http://schemas.openxmlformats.org/officeDocument/2006/relationships/tags" Target="../tags/tag182.xml"/><Relationship Id="rId6" Type="http://schemas.openxmlformats.org/officeDocument/2006/relationships/image" Target="../media/image16.svg"/><Relationship Id="rId11" Type="http://schemas.openxmlformats.org/officeDocument/2006/relationships/image" Target="../media/image258.png"/><Relationship Id="rId5" Type="http://schemas.openxmlformats.org/officeDocument/2006/relationships/image" Target="../media/image15.png"/><Relationship Id="rId15" Type="http://schemas.openxmlformats.org/officeDocument/2006/relationships/image" Target="../media/image139.png"/><Relationship Id="rId10" Type="http://schemas.openxmlformats.org/officeDocument/2006/relationships/image" Target="../media/image9.svg"/><Relationship Id="rId4" Type="http://schemas.openxmlformats.org/officeDocument/2006/relationships/image" Target="../media/image7.emf"/><Relationship Id="rId9" Type="http://schemas.openxmlformats.org/officeDocument/2006/relationships/image" Target="../media/image8.png"/><Relationship Id="rId1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265.png"/><Relationship Id="rId26" Type="http://schemas.openxmlformats.org/officeDocument/2006/relationships/image" Target="../media/image101.jpeg"/><Relationship Id="rId39" Type="http://schemas.openxmlformats.org/officeDocument/2006/relationships/image" Target="../media/image118.png"/><Relationship Id="rId21" Type="http://schemas.openxmlformats.org/officeDocument/2006/relationships/image" Target="../media/image112.png"/><Relationship Id="rId34" Type="http://schemas.openxmlformats.org/officeDocument/2006/relationships/image" Target="../media/image113.png"/><Relationship Id="rId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264.png"/><Relationship Id="rId20" Type="http://schemas.openxmlformats.org/officeDocument/2006/relationships/image" Target="../media/image111.png"/><Relationship Id="rId29" Type="http://schemas.openxmlformats.org/officeDocument/2006/relationships/image" Target="../media/image105.png"/><Relationship Id="rId41" Type="http://schemas.openxmlformats.org/officeDocument/2006/relationships/image" Target="../media/image140.svg"/><Relationship Id="rId1" Type="http://schemas.openxmlformats.org/officeDocument/2006/relationships/tags" Target="../tags/tag183.xml"/><Relationship Id="rId6" Type="http://schemas.openxmlformats.org/officeDocument/2006/relationships/image" Target="../media/image17.png"/><Relationship Id="rId11" Type="http://schemas.openxmlformats.org/officeDocument/2006/relationships/image" Target="../media/image9.svg"/><Relationship Id="rId24" Type="http://schemas.openxmlformats.org/officeDocument/2006/relationships/image" Target="../media/image99.png"/><Relationship Id="rId32" Type="http://schemas.openxmlformats.org/officeDocument/2006/relationships/image" Target="../media/image108.png"/><Relationship Id="rId37" Type="http://schemas.openxmlformats.org/officeDocument/2006/relationships/image" Target="../media/image116.png"/><Relationship Id="rId40" Type="http://schemas.openxmlformats.org/officeDocument/2006/relationships/image" Target="../media/image139.png"/><Relationship Id="rId5" Type="http://schemas.openxmlformats.org/officeDocument/2006/relationships/image" Target="../media/image7.emf"/><Relationship Id="rId15" Type="http://schemas.openxmlformats.org/officeDocument/2006/relationships/image" Target="../media/image13.jpeg"/><Relationship Id="rId23" Type="http://schemas.openxmlformats.org/officeDocument/2006/relationships/image" Target="../media/image16.svg"/><Relationship Id="rId28" Type="http://schemas.openxmlformats.org/officeDocument/2006/relationships/image" Target="../media/image104.png"/><Relationship Id="rId36" Type="http://schemas.openxmlformats.org/officeDocument/2006/relationships/image" Target="../media/image115.png"/><Relationship Id="rId10" Type="http://schemas.openxmlformats.org/officeDocument/2006/relationships/image" Target="../media/image8.png"/><Relationship Id="rId19" Type="http://schemas.openxmlformats.org/officeDocument/2006/relationships/image" Target="../media/image110.png"/><Relationship Id="rId31" Type="http://schemas.openxmlformats.org/officeDocument/2006/relationships/image" Target="../media/image107.png"/><Relationship Id="rId4" Type="http://schemas.openxmlformats.org/officeDocument/2006/relationships/oleObject" Target="../embeddings/oleObject59.bin"/><Relationship Id="rId9" Type="http://schemas.openxmlformats.org/officeDocument/2006/relationships/image" Target="../media/image263.png"/><Relationship Id="rId14" Type="http://schemas.openxmlformats.org/officeDocument/2006/relationships/image" Target="../media/image12.jpeg"/><Relationship Id="rId22" Type="http://schemas.openxmlformats.org/officeDocument/2006/relationships/image" Target="../media/image15.png"/><Relationship Id="rId27" Type="http://schemas.openxmlformats.org/officeDocument/2006/relationships/image" Target="../media/image102.png"/><Relationship Id="rId30" Type="http://schemas.openxmlformats.org/officeDocument/2006/relationships/image" Target="../media/image106.png"/><Relationship Id="rId35" Type="http://schemas.openxmlformats.org/officeDocument/2006/relationships/image" Target="../media/image114.png"/><Relationship Id="rId8" Type="http://schemas.openxmlformats.org/officeDocument/2006/relationships/image" Target="../media/image19.png"/><Relationship Id="rId3" Type="http://schemas.openxmlformats.org/officeDocument/2006/relationships/notesSlide" Target="../notesSlides/notesSlide24.xml"/><Relationship Id="rId12" Type="http://schemas.openxmlformats.org/officeDocument/2006/relationships/image" Target="../media/image10.png"/><Relationship Id="rId17" Type="http://schemas.openxmlformats.org/officeDocument/2006/relationships/image" Target="../media/image14.png"/><Relationship Id="rId25" Type="http://schemas.openxmlformats.org/officeDocument/2006/relationships/image" Target="../media/image100.png"/><Relationship Id="rId33" Type="http://schemas.openxmlformats.org/officeDocument/2006/relationships/image" Target="../media/image109.png"/><Relationship Id="rId38" Type="http://schemas.openxmlformats.org/officeDocument/2006/relationships/image" Target="../media/image117.jpeg"/></Relationships>
</file>

<file path=ppt/slides/_rels/slide59.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76.jpeg"/><Relationship Id="rId26" Type="http://schemas.openxmlformats.org/officeDocument/2006/relationships/image" Target="../media/image284.jpeg"/><Relationship Id="rId39" Type="http://schemas.openxmlformats.org/officeDocument/2006/relationships/image" Target="../media/image297.svg"/><Relationship Id="rId21" Type="http://schemas.openxmlformats.org/officeDocument/2006/relationships/image" Target="../media/image279.png"/><Relationship Id="rId34" Type="http://schemas.openxmlformats.org/officeDocument/2006/relationships/image" Target="../media/image292.png"/><Relationship Id="rId42" Type="http://schemas.openxmlformats.org/officeDocument/2006/relationships/image" Target="../media/image139.png"/><Relationship Id="rId7" Type="http://schemas.openxmlformats.org/officeDocument/2006/relationships/image" Target="../media/image268.png"/><Relationship Id="rId2" Type="http://schemas.openxmlformats.org/officeDocument/2006/relationships/slideLayout" Target="../slideLayouts/slideLayout2.xml"/><Relationship Id="rId16" Type="http://schemas.openxmlformats.org/officeDocument/2006/relationships/image" Target="../media/image102.png"/><Relationship Id="rId20" Type="http://schemas.openxmlformats.org/officeDocument/2006/relationships/image" Target="../media/image278.jpeg"/><Relationship Id="rId29" Type="http://schemas.openxmlformats.org/officeDocument/2006/relationships/image" Target="../media/image287.png"/><Relationship Id="rId41" Type="http://schemas.openxmlformats.org/officeDocument/2006/relationships/image" Target="../media/image299.svg"/><Relationship Id="rId1" Type="http://schemas.openxmlformats.org/officeDocument/2006/relationships/tags" Target="../tags/tag184.xml"/><Relationship Id="rId6" Type="http://schemas.openxmlformats.org/officeDocument/2006/relationships/image" Target="../media/image267.png"/><Relationship Id="rId11" Type="http://schemas.openxmlformats.org/officeDocument/2006/relationships/image" Target="../media/image271.png"/><Relationship Id="rId24" Type="http://schemas.openxmlformats.org/officeDocument/2006/relationships/image" Target="../media/image282.jpeg"/><Relationship Id="rId32" Type="http://schemas.openxmlformats.org/officeDocument/2006/relationships/image" Target="../media/image290.png"/><Relationship Id="rId37" Type="http://schemas.openxmlformats.org/officeDocument/2006/relationships/image" Target="../media/image295.svg"/><Relationship Id="rId40" Type="http://schemas.openxmlformats.org/officeDocument/2006/relationships/image" Target="../media/image298.png"/><Relationship Id="rId5" Type="http://schemas.openxmlformats.org/officeDocument/2006/relationships/image" Target="../media/image266.png"/><Relationship Id="rId15" Type="http://schemas.openxmlformats.org/officeDocument/2006/relationships/image" Target="../media/image274.jpeg"/><Relationship Id="rId23" Type="http://schemas.openxmlformats.org/officeDocument/2006/relationships/image" Target="../media/image281.jpeg"/><Relationship Id="rId28" Type="http://schemas.openxmlformats.org/officeDocument/2006/relationships/image" Target="../media/image286.png"/><Relationship Id="rId36" Type="http://schemas.openxmlformats.org/officeDocument/2006/relationships/image" Target="../media/image294.png"/><Relationship Id="rId10" Type="http://schemas.openxmlformats.org/officeDocument/2006/relationships/image" Target="../media/image270.png"/><Relationship Id="rId19" Type="http://schemas.openxmlformats.org/officeDocument/2006/relationships/image" Target="../media/image277.png"/><Relationship Id="rId31" Type="http://schemas.openxmlformats.org/officeDocument/2006/relationships/image" Target="../media/image289.png"/><Relationship Id="rId4" Type="http://schemas.openxmlformats.org/officeDocument/2006/relationships/image" Target="../media/image7.emf"/><Relationship Id="rId9" Type="http://schemas.openxmlformats.org/officeDocument/2006/relationships/image" Target="../media/image269.png"/><Relationship Id="rId14" Type="http://schemas.openxmlformats.org/officeDocument/2006/relationships/image" Target="../media/image100.png"/><Relationship Id="rId22" Type="http://schemas.openxmlformats.org/officeDocument/2006/relationships/image" Target="../media/image280.png"/><Relationship Id="rId27" Type="http://schemas.openxmlformats.org/officeDocument/2006/relationships/image" Target="../media/image285.png"/><Relationship Id="rId30" Type="http://schemas.openxmlformats.org/officeDocument/2006/relationships/image" Target="../media/image288.png"/><Relationship Id="rId35" Type="http://schemas.openxmlformats.org/officeDocument/2006/relationships/image" Target="../media/image293.png"/><Relationship Id="rId43" Type="http://schemas.openxmlformats.org/officeDocument/2006/relationships/image" Target="../media/image140.svg"/><Relationship Id="rId8" Type="http://schemas.openxmlformats.org/officeDocument/2006/relationships/image" Target="../media/image105.png"/><Relationship Id="rId3" Type="http://schemas.openxmlformats.org/officeDocument/2006/relationships/oleObject" Target="../embeddings/oleObject60.bin"/><Relationship Id="rId12" Type="http://schemas.openxmlformats.org/officeDocument/2006/relationships/image" Target="../media/image272.png"/><Relationship Id="rId17" Type="http://schemas.openxmlformats.org/officeDocument/2006/relationships/image" Target="../media/image275.png"/><Relationship Id="rId25" Type="http://schemas.openxmlformats.org/officeDocument/2006/relationships/image" Target="../media/image283.jpeg"/><Relationship Id="rId33" Type="http://schemas.openxmlformats.org/officeDocument/2006/relationships/image" Target="../media/image291.png"/><Relationship Id="rId38" Type="http://schemas.openxmlformats.org/officeDocument/2006/relationships/image" Target="../media/image296.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40.svg"/><Relationship Id="rId3" Type="http://schemas.openxmlformats.org/officeDocument/2006/relationships/image" Target="../media/image300.png"/><Relationship Id="rId7" Type="http://schemas.openxmlformats.org/officeDocument/2006/relationships/oleObject" Target="../embeddings/oleObject61.bin"/><Relationship Id="rId12"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85.xml"/><Relationship Id="rId6" Type="http://schemas.openxmlformats.org/officeDocument/2006/relationships/image" Target="../media/image113.png"/><Relationship Id="rId11" Type="http://schemas.openxmlformats.org/officeDocument/2006/relationships/image" Target="../media/image303.png"/><Relationship Id="rId5" Type="http://schemas.openxmlformats.org/officeDocument/2006/relationships/image" Target="../media/image302.png"/><Relationship Id="rId10" Type="http://schemas.openxmlformats.org/officeDocument/2006/relationships/image" Target="../media/image277.png"/><Relationship Id="rId4" Type="http://schemas.openxmlformats.org/officeDocument/2006/relationships/image" Target="../media/image301.png"/><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oleObject" Target="../embeddings/oleObject62.bin"/><Relationship Id="rId7" Type="http://schemas.openxmlformats.org/officeDocument/2006/relationships/image" Target="../media/image306.png"/><Relationship Id="rId2" Type="http://schemas.openxmlformats.org/officeDocument/2006/relationships/slideLayout" Target="../slideLayouts/slideLayout2.xml"/><Relationship Id="rId1" Type="http://schemas.openxmlformats.org/officeDocument/2006/relationships/tags" Target="../tags/tag186.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8" Type="http://schemas.openxmlformats.org/officeDocument/2006/relationships/image" Target="../media/image311.svg"/><Relationship Id="rId13" Type="http://schemas.openxmlformats.org/officeDocument/2006/relationships/image" Target="../media/image316.svg"/><Relationship Id="rId3" Type="http://schemas.openxmlformats.org/officeDocument/2006/relationships/oleObject" Target="../embeddings/oleObject63.bin"/><Relationship Id="rId7" Type="http://schemas.openxmlformats.org/officeDocument/2006/relationships/image" Target="../media/image310.png"/><Relationship Id="rId12" Type="http://schemas.openxmlformats.org/officeDocument/2006/relationships/image" Target="../media/image315.png"/><Relationship Id="rId2" Type="http://schemas.openxmlformats.org/officeDocument/2006/relationships/slideLayout" Target="../slideLayouts/slideLayout2.xml"/><Relationship Id="rId1" Type="http://schemas.openxmlformats.org/officeDocument/2006/relationships/tags" Target="../tags/tag187.xml"/><Relationship Id="rId6" Type="http://schemas.openxmlformats.org/officeDocument/2006/relationships/image" Target="../media/image309.svg"/><Relationship Id="rId11" Type="http://schemas.openxmlformats.org/officeDocument/2006/relationships/image" Target="../media/image314.svg"/><Relationship Id="rId5" Type="http://schemas.openxmlformats.org/officeDocument/2006/relationships/image" Target="../media/image308.png"/><Relationship Id="rId15" Type="http://schemas.openxmlformats.org/officeDocument/2006/relationships/image" Target="../media/image318.svg"/><Relationship Id="rId10" Type="http://schemas.openxmlformats.org/officeDocument/2006/relationships/image" Target="../media/image313.png"/><Relationship Id="rId4" Type="http://schemas.openxmlformats.org/officeDocument/2006/relationships/image" Target="../media/image6.emf"/><Relationship Id="rId9" Type="http://schemas.openxmlformats.org/officeDocument/2006/relationships/image" Target="../media/image312.jpeg"/><Relationship Id="rId14" Type="http://schemas.openxmlformats.org/officeDocument/2006/relationships/image" Target="../media/image317.png"/></Relationships>
</file>

<file path=ppt/slides/_rels/slide63.xml.rels><?xml version="1.0" encoding="UTF-8" standalone="yes"?>
<Relationships xmlns="http://schemas.openxmlformats.org/package/2006/relationships"><Relationship Id="rId8" Type="http://schemas.openxmlformats.org/officeDocument/2006/relationships/image" Target="../media/image321.jpeg"/><Relationship Id="rId13" Type="http://schemas.openxmlformats.org/officeDocument/2006/relationships/image" Target="../media/image324.png"/><Relationship Id="rId18" Type="http://schemas.openxmlformats.org/officeDocument/2006/relationships/image" Target="../media/image140.svg"/><Relationship Id="rId3" Type="http://schemas.openxmlformats.org/officeDocument/2006/relationships/notesSlide" Target="../notesSlides/notesSlide25.xml"/><Relationship Id="rId7" Type="http://schemas.openxmlformats.org/officeDocument/2006/relationships/image" Target="../media/image320.png"/><Relationship Id="rId12" Type="http://schemas.openxmlformats.org/officeDocument/2006/relationships/image" Target="../media/image100.png"/><Relationship Id="rId17" Type="http://schemas.openxmlformats.org/officeDocument/2006/relationships/image" Target="../media/image139.png"/><Relationship Id="rId2" Type="http://schemas.openxmlformats.org/officeDocument/2006/relationships/slideLayout" Target="../slideLayouts/slideLayout2.xml"/><Relationship Id="rId16" Type="http://schemas.openxmlformats.org/officeDocument/2006/relationships/image" Target="../media/image288.png"/><Relationship Id="rId1" Type="http://schemas.openxmlformats.org/officeDocument/2006/relationships/tags" Target="../tags/tag188.xml"/><Relationship Id="rId6" Type="http://schemas.openxmlformats.org/officeDocument/2006/relationships/image" Target="../media/image319.png"/><Relationship Id="rId11" Type="http://schemas.openxmlformats.org/officeDocument/2006/relationships/image" Target="../media/image323.png"/><Relationship Id="rId5" Type="http://schemas.openxmlformats.org/officeDocument/2006/relationships/image" Target="../media/image7.emf"/><Relationship Id="rId15" Type="http://schemas.openxmlformats.org/officeDocument/2006/relationships/image" Target="../media/image326.png"/><Relationship Id="rId10" Type="http://schemas.openxmlformats.org/officeDocument/2006/relationships/image" Target="../media/image322.png"/><Relationship Id="rId4" Type="http://schemas.openxmlformats.org/officeDocument/2006/relationships/oleObject" Target="../embeddings/oleObject64.bin"/><Relationship Id="rId9" Type="http://schemas.openxmlformats.org/officeDocument/2006/relationships/image" Target="../media/image292.png"/><Relationship Id="rId14" Type="http://schemas.openxmlformats.org/officeDocument/2006/relationships/image" Target="../media/image325.png"/></Relationships>
</file>

<file path=ppt/slides/_rels/slide6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101.jpeg"/><Relationship Id="rId26" Type="http://schemas.openxmlformats.org/officeDocument/2006/relationships/image" Target="../media/image108.png"/><Relationship Id="rId39" Type="http://schemas.openxmlformats.org/officeDocument/2006/relationships/image" Target="../media/image17.png"/><Relationship Id="rId21" Type="http://schemas.openxmlformats.org/officeDocument/2006/relationships/image" Target="../media/image9.svg"/><Relationship Id="rId34" Type="http://schemas.openxmlformats.org/officeDocument/2006/relationships/image" Target="../media/image113.png"/><Relationship Id="rId7"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99.png"/><Relationship Id="rId20" Type="http://schemas.openxmlformats.org/officeDocument/2006/relationships/image" Target="../media/image8.png"/><Relationship Id="rId29" Type="http://schemas.openxmlformats.org/officeDocument/2006/relationships/image" Target="../media/image16.svg"/><Relationship Id="rId41" Type="http://schemas.openxmlformats.org/officeDocument/2006/relationships/image" Target="../media/image19.png"/><Relationship Id="rId1" Type="http://schemas.openxmlformats.org/officeDocument/2006/relationships/tags" Target="../tags/tag189.xml"/><Relationship Id="rId6" Type="http://schemas.openxmlformats.org/officeDocument/2006/relationships/image" Target="../media/image51.png"/><Relationship Id="rId11" Type="http://schemas.openxmlformats.org/officeDocument/2006/relationships/image" Target="../media/image13.jpeg"/><Relationship Id="rId24" Type="http://schemas.openxmlformats.org/officeDocument/2006/relationships/image" Target="../media/image112.png"/><Relationship Id="rId32" Type="http://schemas.openxmlformats.org/officeDocument/2006/relationships/image" Target="../media/image106.png"/><Relationship Id="rId37" Type="http://schemas.openxmlformats.org/officeDocument/2006/relationships/image" Target="../media/image116.png"/><Relationship Id="rId40" Type="http://schemas.openxmlformats.org/officeDocument/2006/relationships/image" Target="../media/image18.png"/><Relationship Id="rId5" Type="http://schemas.openxmlformats.org/officeDocument/2006/relationships/image" Target="../media/image7.emf"/><Relationship Id="rId15" Type="http://schemas.openxmlformats.org/officeDocument/2006/relationships/image" Target="../media/image22.png"/><Relationship Id="rId23" Type="http://schemas.openxmlformats.org/officeDocument/2006/relationships/image" Target="../media/image111.png"/><Relationship Id="rId28" Type="http://schemas.openxmlformats.org/officeDocument/2006/relationships/image" Target="../media/image15.png"/><Relationship Id="rId36" Type="http://schemas.openxmlformats.org/officeDocument/2006/relationships/image" Target="../media/image115.png"/><Relationship Id="rId10" Type="http://schemas.openxmlformats.org/officeDocument/2006/relationships/image" Target="../media/image12.jpeg"/><Relationship Id="rId19" Type="http://schemas.openxmlformats.org/officeDocument/2006/relationships/image" Target="../media/image102.png"/><Relationship Id="rId31" Type="http://schemas.openxmlformats.org/officeDocument/2006/relationships/image" Target="../media/image105.png"/><Relationship Id="rId4" Type="http://schemas.openxmlformats.org/officeDocument/2006/relationships/oleObject" Target="../embeddings/oleObject65.bin"/><Relationship Id="rId9" Type="http://schemas.openxmlformats.org/officeDocument/2006/relationships/image" Target="../media/image14.png"/><Relationship Id="rId14" Type="http://schemas.openxmlformats.org/officeDocument/2006/relationships/image" Target="../media/image21.png"/><Relationship Id="rId22" Type="http://schemas.openxmlformats.org/officeDocument/2006/relationships/image" Target="../media/image110.png"/><Relationship Id="rId27" Type="http://schemas.openxmlformats.org/officeDocument/2006/relationships/image" Target="../media/image109.png"/><Relationship Id="rId30" Type="http://schemas.openxmlformats.org/officeDocument/2006/relationships/image" Target="../media/image104.png"/><Relationship Id="rId35" Type="http://schemas.openxmlformats.org/officeDocument/2006/relationships/image" Target="../media/image114.png"/><Relationship Id="rId8" Type="http://schemas.openxmlformats.org/officeDocument/2006/relationships/image" Target="../media/image11.svg"/><Relationship Id="rId3" Type="http://schemas.openxmlformats.org/officeDocument/2006/relationships/notesSlide" Target="../notesSlides/notesSlide26.xml"/><Relationship Id="rId12" Type="http://schemas.openxmlformats.org/officeDocument/2006/relationships/image" Target="../media/image103.png"/><Relationship Id="rId17" Type="http://schemas.openxmlformats.org/officeDocument/2006/relationships/image" Target="../media/image100.png"/><Relationship Id="rId25" Type="http://schemas.openxmlformats.org/officeDocument/2006/relationships/image" Target="../media/image117.jpeg"/><Relationship Id="rId33" Type="http://schemas.openxmlformats.org/officeDocument/2006/relationships/image" Target="../media/image107.png"/><Relationship Id="rId38"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328.svg"/><Relationship Id="rId3" Type="http://schemas.openxmlformats.org/officeDocument/2006/relationships/oleObject" Target="../embeddings/oleObject66.bin"/><Relationship Id="rId7" Type="http://schemas.openxmlformats.org/officeDocument/2006/relationships/image" Target="../media/image327.png"/><Relationship Id="rId2" Type="http://schemas.openxmlformats.org/officeDocument/2006/relationships/slideLayout" Target="../slideLayouts/slideLayout2.xml"/><Relationship Id="rId1" Type="http://schemas.openxmlformats.org/officeDocument/2006/relationships/tags" Target="../tags/tag19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191.xml"/><Relationship Id="rId6" Type="http://schemas.openxmlformats.org/officeDocument/2006/relationships/image" Target="../media/image330.svg"/><Relationship Id="rId5" Type="http://schemas.openxmlformats.org/officeDocument/2006/relationships/image" Target="../media/image329.png"/><Relationship Id="rId4" Type="http://schemas.openxmlformats.org/officeDocument/2006/relationships/image" Target="../media/image7.emf"/></Relationships>
</file>

<file path=ppt/slides/_rels/slide67.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png"/><Relationship Id="rId18" Type="http://schemas.openxmlformats.org/officeDocument/2006/relationships/image" Target="../media/image344.png"/><Relationship Id="rId3" Type="http://schemas.openxmlformats.org/officeDocument/2006/relationships/oleObject" Target="../embeddings/oleObject68.bin"/><Relationship Id="rId7" Type="http://schemas.openxmlformats.org/officeDocument/2006/relationships/image" Target="../media/image333.png"/><Relationship Id="rId12" Type="http://schemas.openxmlformats.org/officeDocument/2006/relationships/image" Target="../media/image338.jpeg"/><Relationship Id="rId17" Type="http://schemas.openxmlformats.org/officeDocument/2006/relationships/image" Target="../media/image343.png"/><Relationship Id="rId2" Type="http://schemas.openxmlformats.org/officeDocument/2006/relationships/slideLayout" Target="../slideLayouts/slideLayout2.xml"/><Relationship Id="rId16" Type="http://schemas.openxmlformats.org/officeDocument/2006/relationships/image" Target="../media/image342.png"/><Relationship Id="rId1" Type="http://schemas.openxmlformats.org/officeDocument/2006/relationships/tags" Target="../tags/tag192.xml"/><Relationship Id="rId6" Type="http://schemas.openxmlformats.org/officeDocument/2006/relationships/image" Target="../media/image332.png"/><Relationship Id="rId11" Type="http://schemas.openxmlformats.org/officeDocument/2006/relationships/image" Target="../media/image337.png"/><Relationship Id="rId5" Type="http://schemas.openxmlformats.org/officeDocument/2006/relationships/image" Target="../media/image331.png"/><Relationship Id="rId15" Type="http://schemas.openxmlformats.org/officeDocument/2006/relationships/image" Target="../media/image341.png"/><Relationship Id="rId10" Type="http://schemas.openxmlformats.org/officeDocument/2006/relationships/image" Target="../media/image336.svg"/><Relationship Id="rId4" Type="http://schemas.openxmlformats.org/officeDocument/2006/relationships/image" Target="../media/image6.emf"/><Relationship Id="rId9" Type="http://schemas.openxmlformats.org/officeDocument/2006/relationships/image" Target="../media/image335.png"/><Relationship Id="rId14" Type="http://schemas.openxmlformats.org/officeDocument/2006/relationships/image" Target="../media/image340.jpeg"/></Relationships>
</file>

<file path=ppt/slides/_rels/slide68.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oleObject" Target="../embeddings/oleObject69.bin"/><Relationship Id="rId7"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93.xml"/><Relationship Id="rId6" Type="http://schemas.openxmlformats.org/officeDocument/2006/relationships/image" Target="../media/image105.png"/><Relationship Id="rId11" Type="http://schemas.openxmlformats.org/officeDocument/2006/relationships/image" Target="../media/image345.png"/><Relationship Id="rId5" Type="http://schemas.openxmlformats.org/officeDocument/2006/relationships/image" Target="../media/image104.png"/><Relationship Id="rId10" Type="http://schemas.openxmlformats.org/officeDocument/2006/relationships/image" Target="../media/image113.png"/><Relationship Id="rId4" Type="http://schemas.openxmlformats.org/officeDocument/2006/relationships/image" Target="../media/image7.emf"/><Relationship Id="rId9" Type="http://schemas.openxmlformats.org/officeDocument/2006/relationships/image" Target="../media/image328.sv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194.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oleObject" Target="../embeddings/oleObject9.bin"/><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1" Type="http://schemas.openxmlformats.org/officeDocument/2006/relationships/tags" Target="../tags/tag16.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6.emf"/><Relationship Id="rId9" Type="http://schemas.openxmlformats.org/officeDocument/2006/relationships/image" Target="../media/image12.jpeg"/><Relationship Id="rId14" Type="http://schemas.openxmlformats.org/officeDocument/2006/relationships/image" Target="../media/image17.png"/></Relationships>
</file>

<file path=ppt/slides/_rels/slide7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7.xml"/><Relationship Id="rId7" Type="http://schemas.openxmlformats.org/officeDocument/2006/relationships/image" Target="../media/image124.svg"/><Relationship Id="rId2" Type="http://schemas.openxmlformats.org/officeDocument/2006/relationships/slideLayout" Target="../slideLayouts/slideLayout2.xml"/><Relationship Id="rId1" Type="http://schemas.openxmlformats.org/officeDocument/2006/relationships/tags" Target="../tags/tag195.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6.emf"/><Relationship Id="rId10" Type="http://schemas.openxmlformats.org/officeDocument/2006/relationships/image" Target="../media/image127.png"/><Relationship Id="rId4" Type="http://schemas.openxmlformats.org/officeDocument/2006/relationships/oleObject" Target="../embeddings/oleObject71.bin"/><Relationship Id="rId9" Type="http://schemas.openxmlformats.org/officeDocument/2006/relationships/image" Target="../media/image126.svg"/></Relationships>
</file>

<file path=ppt/slides/_rels/slide7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0.svg"/><Relationship Id="rId3" Type="http://schemas.openxmlformats.org/officeDocument/2006/relationships/notesSlide" Target="../notesSlides/notesSlide28.xml"/><Relationship Id="rId7" Type="http://schemas.openxmlformats.org/officeDocument/2006/relationships/image" Target="../media/image130.sv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96.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6.emf"/><Relationship Id="rId15" Type="http://schemas.openxmlformats.org/officeDocument/2006/relationships/image" Target="../media/image124.svg"/><Relationship Id="rId10" Type="http://schemas.openxmlformats.org/officeDocument/2006/relationships/image" Target="../media/image133.png"/><Relationship Id="rId4" Type="http://schemas.openxmlformats.org/officeDocument/2006/relationships/oleObject" Target="../embeddings/oleObject72.bin"/><Relationship Id="rId9" Type="http://schemas.openxmlformats.org/officeDocument/2006/relationships/image" Target="../media/image132.svg"/><Relationship Id="rId14" Type="http://schemas.openxmlformats.org/officeDocument/2006/relationships/image" Target="../media/image123.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197.xml"/><Relationship Id="rId4" Type="http://schemas.openxmlformats.org/officeDocument/2006/relationships/image" Target="../media/image7.emf"/></Relationships>
</file>

<file path=ppt/slides/_rels/slide73.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oleObject" Target="../embeddings/oleObject74.bin"/><Relationship Id="rId7" Type="http://schemas.openxmlformats.org/officeDocument/2006/relationships/image" Target="../media/image346.png"/><Relationship Id="rId2" Type="http://schemas.openxmlformats.org/officeDocument/2006/relationships/slideLayout" Target="../slideLayouts/slideLayout4.xml"/><Relationship Id="rId1" Type="http://schemas.openxmlformats.org/officeDocument/2006/relationships/tags" Target="../tags/tag198.xml"/><Relationship Id="rId6" Type="http://schemas.openxmlformats.org/officeDocument/2006/relationships/image" Target="../media/image140.svg"/><Relationship Id="rId11" Type="http://schemas.openxmlformats.org/officeDocument/2006/relationships/image" Target="../media/image350.png"/><Relationship Id="rId5" Type="http://schemas.openxmlformats.org/officeDocument/2006/relationships/image" Target="../media/image139.png"/><Relationship Id="rId10" Type="http://schemas.openxmlformats.org/officeDocument/2006/relationships/image" Target="../media/image349.png"/><Relationship Id="rId4" Type="http://schemas.openxmlformats.org/officeDocument/2006/relationships/image" Target="../media/image7.emf"/><Relationship Id="rId9" Type="http://schemas.openxmlformats.org/officeDocument/2006/relationships/image" Target="../media/image348.png"/></Relationships>
</file>

<file path=ppt/slides/_rels/slide7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75.bin"/><Relationship Id="rId7" Type="http://schemas.openxmlformats.org/officeDocument/2006/relationships/image" Target="../media/image139.png"/><Relationship Id="rId2" Type="http://schemas.openxmlformats.org/officeDocument/2006/relationships/slideLayout" Target="../slideLayouts/slideLayout4.xml"/><Relationship Id="rId1" Type="http://schemas.openxmlformats.org/officeDocument/2006/relationships/tags" Target="../tags/tag199.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7.emf"/></Relationships>
</file>

<file path=ppt/slides/_rels/slide7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oleObject" Target="../embeddings/oleObject76.bin"/><Relationship Id="rId7" Type="http://schemas.openxmlformats.org/officeDocument/2006/relationships/image" Target="../media/image355.png"/><Relationship Id="rId2" Type="http://schemas.openxmlformats.org/officeDocument/2006/relationships/slideLayout" Target="../slideLayouts/slideLayout6.xml"/><Relationship Id="rId1" Type="http://schemas.openxmlformats.org/officeDocument/2006/relationships/tags" Target="../tags/tag200.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7.emf"/><Relationship Id="rId9" Type="http://schemas.openxmlformats.org/officeDocument/2006/relationships/image" Target="../media/image140.svg"/></Relationships>
</file>

<file path=ppt/slides/_rels/slide7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oleObject" Target="../embeddings/oleObject77.bin"/><Relationship Id="rId7" Type="http://schemas.openxmlformats.org/officeDocument/2006/relationships/image" Target="../media/image357.png"/><Relationship Id="rId12" Type="http://schemas.openxmlformats.org/officeDocument/2006/relationships/image" Target="../media/image360.png"/><Relationship Id="rId2" Type="http://schemas.openxmlformats.org/officeDocument/2006/relationships/slideLayout" Target="../slideLayouts/slideLayout6.xml"/><Relationship Id="rId1" Type="http://schemas.openxmlformats.org/officeDocument/2006/relationships/tags" Target="../tags/tag201.xml"/><Relationship Id="rId6" Type="http://schemas.openxmlformats.org/officeDocument/2006/relationships/image" Target="../media/image356.png"/><Relationship Id="rId11" Type="http://schemas.openxmlformats.org/officeDocument/2006/relationships/image" Target="../media/image359.png"/><Relationship Id="rId5" Type="http://schemas.openxmlformats.org/officeDocument/2006/relationships/image" Target="../media/image154.png"/><Relationship Id="rId10" Type="http://schemas.openxmlformats.org/officeDocument/2006/relationships/image" Target="../media/image358.png"/><Relationship Id="rId4" Type="http://schemas.openxmlformats.org/officeDocument/2006/relationships/image" Target="../media/image7.emf"/><Relationship Id="rId9" Type="http://schemas.openxmlformats.org/officeDocument/2006/relationships/image" Target="../media/image140.svg"/></Relationships>
</file>

<file path=ppt/slides/_rels/slide7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78.bin"/><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202.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7.emf"/></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4.emf"/><Relationship Id="rId5" Type="http://schemas.openxmlformats.org/officeDocument/2006/relationships/oleObject" Target="../embeddings/oleObject79.bin"/><Relationship Id="rId4" Type="http://schemas.openxmlformats.org/officeDocument/2006/relationships/notesSlide" Target="../notesSlides/notesSlide29.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notesSlide" Target="../notesSlides/notesSlide4.xml"/><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1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svg"/><Relationship Id="rId5" Type="http://schemas.openxmlformats.org/officeDocument/2006/relationships/image" Target="../media/image23.emf"/><Relationship Id="rId15" Type="http://schemas.openxmlformats.org/officeDocument/2006/relationships/image" Target="../media/image33.sv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oleObject" Target="../embeddings/oleObject10.bin"/><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5.svg"/><Relationship Id="rId18" Type="http://schemas.openxmlformats.org/officeDocument/2006/relationships/image" Target="../media/image32.png"/><Relationship Id="rId26"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44.png"/><Relationship Id="rId17" Type="http://schemas.openxmlformats.org/officeDocument/2006/relationships/image" Target="../media/image37.svg"/><Relationship Id="rId25" Type="http://schemas.openxmlformats.org/officeDocument/2006/relationships/image" Target="../media/image42.svg"/><Relationship Id="rId2" Type="http://schemas.openxmlformats.org/officeDocument/2006/relationships/slideLayout" Target="../slideLayouts/slideLayout2.xml"/><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tags" Target="../tags/tag18.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1.png"/><Relationship Id="rId5" Type="http://schemas.openxmlformats.org/officeDocument/2006/relationships/image" Target="../media/image6.emf"/><Relationship Id="rId15" Type="http://schemas.openxmlformats.org/officeDocument/2006/relationships/image" Target="../media/image31.svg"/><Relationship Id="rId23" Type="http://schemas.openxmlformats.org/officeDocument/2006/relationships/image" Target="../media/image40.svg"/><Relationship Id="rId10" Type="http://schemas.openxmlformats.org/officeDocument/2006/relationships/image" Target="../media/image28.png"/><Relationship Id="rId19" Type="http://schemas.openxmlformats.org/officeDocument/2006/relationships/image" Target="../media/image33.svg"/><Relationship Id="rId4" Type="http://schemas.openxmlformats.org/officeDocument/2006/relationships/oleObject" Target="../embeddings/oleObject11.bin"/><Relationship Id="rId9" Type="http://schemas.openxmlformats.org/officeDocument/2006/relationships/image" Target="../media/image27.svg"/><Relationship Id="rId14" Type="http://schemas.openxmlformats.org/officeDocument/2006/relationships/image" Target="../media/image30.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extLst>
              <p:ext uri="{D42A27DB-BD31-4B8C-83A1-F6EECF244321}">
                <p14:modId xmlns:p14="http://schemas.microsoft.com/office/powerpoint/2010/main" val="2397690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02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a:solidFill>
                  <a:schemeClr val="accent5"/>
                </a:solidFill>
              </a:rPr>
              <a:t>Project Hestia</a:t>
            </a:r>
            <a:endParaRPr lang="en-US" sz="2000" b="1" i="1">
              <a:solidFill>
                <a:schemeClr val="accent5"/>
              </a:solidFill>
            </a:endParaRPr>
          </a:p>
          <a:p>
            <a:endParaRPr lang="en-US" sz="2000" b="1" i="1">
              <a:solidFill>
                <a:schemeClr val="accent5"/>
              </a:solidFill>
            </a:endParaRPr>
          </a:p>
          <a:p>
            <a:r>
              <a:rPr lang="en-US" sz="1800" i="1">
                <a:solidFill>
                  <a:srgbClr val="4BACC6"/>
                </a:solidFill>
              </a:rPr>
              <a:t>Digital Due Diligence</a:t>
            </a:r>
            <a:endParaRPr lang="en-US" sz="1800" b="1" i="1">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grpSp>
      <p:sp>
        <p:nvSpPr>
          <p:cNvPr id="52" name="Rectangle : coins arrondis 51">
            <a:extLst>
              <a:ext uri="{FF2B5EF4-FFF2-40B4-BE49-F238E27FC236}">
                <a16:creationId xmlns:a16="http://schemas.microsoft.com/office/drawing/2014/main" id="{36F86B5A-B9D6-4986-AA8D-5F1BA392526B}"/>
              </a:ext>
            </a:extLst>
          </p:cNvPr>
          <p:cNvSpPr/>
          <p:nvPr/>
        </p:nvSpPr>
        <p:spPr>
          <a:xfrm>
            <a:off x="7032449" y="304189"/>
            <a:ext cx="2694039" cy="806361"/>
          </a:xfrm>
          <a:prstGeom prst="roundRect">
            <a:avLst/>
          </a:prstGeom>
          <a:solidFill>
            <a:schemeClr val="bg1">
              <a:alpha val="5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chemeClr val="bg1">
                    <a:lumMod val="50000"/>
                  </a:schemeClr>
                </a:solidFill>
              </a:rPr>
              <a:t>CONFIDENTIAL</a:t>
            </a:r>
          </a:p>
        </p:txBody>
      </p:sp>
    </p:spTree>
    <p:extLst>
      <p:ext uri="{BB962C8B-B14F-4D97-AF65-F5344CB8AC3E}">
        <p14:creationId xmlns:p14="http://schemas.microsoft.com/office/powerpoint/2010/main" val="183340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llipse 46">
            <a:extLst>
              <a:ext uri="{FF2B5EF4-FFF2-40B4-BE49-F238E27FC236}">
                <a16:creationId xmlns:a16="http://schemas.microsoft.com/office/drawing/2014/main" id="{A85ED436-2044-4CBB-8176-FA206D62E4CC}"/>
              </a:ext>
            </a:extLst>
          </p:cNvPr>
          <p:cNvSpPr/>
          <p:nvPr/>
        </p:nvSpPr>
        <p:spPr>
          <a:xfrm rot="18158633">
            <a:off x="3840059" y="1712422"/>
            <a:ext cx="2552206" cy="1286721"/>
          </a:xfrm>
          <a:prstGeom prst="ellipse">
            <a:avLst/>
          </a:prstGeom>
          <a:solidFill>
            <a:schemeClr val="accent4">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8" name="Ellipse 47">
            <a:extLst>
              <a:ext uri="{FF2B5EF4-FFF2-40B4-BE49-F238E27FC236}">
                <a16:creationId xmlns:a16="http://schemas.microsoft.com/office/drawing/2014/main" id="{B7C93D54-DB18-4357-B383-D4288FCD598B}"/>
              </a:ext>
            </a:extLst>
          </p:cNvPr>
          <p:cNvSpPr/>
          <p:nvPr/>
        </p:nvSpPr>
        <p:spPr>
          <a:xfrm rot="21330551">
            <a:off x="1250554" y="2253638"/>
            <a:ext cx="2955289" cy="1196502"/>
          </a:xfrm>
          <a:prstGeom prst="ellipse">
            <a:avLst/>
          </a:prstGeom>
          <a:solidFill>
            <a:schemeClr val="accent3">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0" name="Ellipse 49">
            <a:extLst>
              <a:ext uri="{FF2B5EF4-FFF2-40B4-BE49-F238E27FC236}">
                <a16:creationId xmlns:a16="http://schemas.microsoft.com/office/drawing/2014/main" id="{C97E20DE-197F-4C3E-8041-D69FD9B20A33}"/>
              </a:ext>
            </a:extLst>
          </p:cNvPr>
          <p:cNvSpPr/>
          <p:nvPr/>
        </p:nvSpPr>
        <p:spPr>
          <a:xfrm>
            <a:off x="5016435" y="4308928"/>
            <a:ext cx="2179348" cy="458830"/>
          </a:xfrm>
          <a:prstGeom prst="ellipse">
            <a:avLst/>
          </a:prstGeom>
          <a:solidFill>
            <a:schemeClr val="accent3">
              <a:lumMod val="40000"/>
              <a:lumOff val="6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5" name="Rectangle : coins arrondis 14">
            <a:extLst>
              <a:ext uri="{FF2B5EF4-FFF2-40B4-BE49-F238E27FC236}">
                <a16:creationId xmlns:a16="http://schemas.microsoft.com/office/drawing/2014/main" id="{C7CC0E72-2C4D-4227-BE31-58EBB8D10C2D}"/>
              </a:ext>
            </a:extLst>
          </p:cNvPr>
          <p:cNvSpPr/>
          <p:nvPr/>
        </p:nvSpPr>
        <p:spPr bwMode="auto">
          <a:xfrm>
            <a:off x="4946201" y="1270479"/>
            <a:ext cx="4659266" cy="2996721"/>
          </a:xfrm>
          <a:prstGeom prst="roundRect">
            <a:avLst>
              <a:gd name="adj" fmla="val 12520"/>
            </a:avLst>
          </a:prstGeom>
          <a:solidFill>
            <a:schemeClr val="bg1">
              <a:lumMod val="95000"/>
              <a:alpha val="22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accent5"/>
              </a:solidFill>
              <a:latin typeface="+mj-lt"/>
            </a:endParaRPr>
          </a:p>
        </p:txBody>
      </p:sp>
      <p:sp>
        <p:nvSpPr>
          <p:cNvPr id="3" name="Ellipse 2">
            <a:extLst>
              <a:ext uri="{FF2B5EF4-FFF2-40B4-BE49-F238E27FC236}">
                <a16:creationId xmlns:a16="http://schemas.microsoft.com/office/drawing/2014/main" id="{48869A05-7BE3-4023-88EE-F61AB40F1A46}"/>
              </a:ext>
            </a:extLst>
          </p:cNvPr>
          <p:cNvSpPr/>
          <p:nvPr/>
        </p:nvSpPr>
        <p:spPr>
          <a:xfrm>
            <a:off x="6182173" y="2047875"/>
            <a:ext cx="3352352" cy="2148811"/>
          </a:xfrm>
          <a:prstGeom prst="ellipse">
            <a:avLst/>
          </a:prstGeom>
          <a:solidFill>
            <a:schemeClr val="accent1">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25668705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 coins arrondis 13">
            <a:extLst>
              <a:ext uri="{FF2B5EF4-FFF2-40B4-BE49-F238E27FC236}">
                <a16:creationId xmlns:a16="http://schemas.microsoft.com/office/drawing/2014/main" id="{79163A55-8253-4415-87E3-49B6AA0C98BF}"/>
              </a:ext>
            </a:extLst>
          </p:cNvPr>
          <p:cNvSpPr/>
          <p:nvPr/>
        </p:nvSpPr>
        <p:spPr bwMode="auto">
          <a:xfrm>
            <a:off x="1029741" y="1386744"/>
            <a:ext cx="3726408" cy="2438400"/>
          </a:xfrm>
          <a:prstGeom prst="roundRect">
            <a:avLst>
              <a:gd name="adj" fmla="val 12588"/>
            </a:avLst>
          </a:prstGeom>
          <a:solidFill>
            <a:schemeClr val="bg1">
              <a:lumMod val="95000"/>
              <a:alpha val="61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tx2"/>
              </a:solidFill>
              <a:latin typeface="+mj-lt"/>
            </a:endParaRPr>
          </a:p>
        </p:txBody>
      </p:sp>
      <p:sp>
        <p:nvSpPr>
          <p:cNvPr id="16" name="Rectangle : coins arrondis 15">
            <a:extLst>
              <a:ext uri="{FF2B5EF4-FFF2-40B4-BE49-F238E27FC236}">
                <a16:creationId xmlns:a16="http://schemas.microsoft.com/office/drawing/2014/main" id="{D2E2D690-327F-4633-A872-ADB29F27F398}"/>
              </a:ext>
            </a:extLst>
          </p:cNvPr>
          <p:cNvSpPr/>
          <p:nvPr/>
        </p:nvSpPr>
        <p:spPr bwMode="auto">
          <a:xfrm>
            <a:off x="4855029" y="4379442"/>
            <a:ext cx="2460171" cy="813044"/>
          </a:xfrm>
          <a:prstGeom prst="roundRect">
            <a:avLst>
              <a:gd name="adj" fmla="val 12520"/>
            </a:avLst>
          </a:prstGeom>
          <a:solidFill>
            <a:schemeClr val="bg1">
              <a:lumMod val="95000"/>
              <a:alpha val="38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accent5"/>
              </a:solidFill>
              <a:latin typeface="+mj-lt"/>
            </a:endParaRPr>
          </a:p>
        </p:txBody>
      </p:sp>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529988" cy="576064"/>
          </a:xfrm>
        </p:spPr>
        <p:txBody>
          <a:bodyPr vert="horz"/>
          <a:lstStyle/>
          <a:p>
            <a:r>
              <a:rPr lang="en-US" sz="1300" b="0"/>
              <a:t>A first </a:t>
            </a:r>
            <a:r>
              <a:rPr lang="en-US" sz="1300" b="0" err="1"/>
              <a:t>priorization</a:t>
            </a:r>
            <a:r>
              <a:rPr lang="en-US" sz="1300" b="0"/>
              <a:t> of these use-cases can be carried out, depending on their complexity (capabilities, distance from core business) and their impact for repair-in-kind players, </a:t>
            </a:r>
            <a:r>
              <a:rPr lang="en-US" sz="1300" b="0">
                <a:solidFill>
                  <a:schemeClr val="accent5">
                    <a:lumMod val="75000"/>
                  </a:schemeClr>
                </a:solidFill>
              </a:rPr>
              <a:t>showing two priority clusters</a:t>
            </a:r>
          </a:p>
        </p:txBody>
      </p:sp>
      <p:graphicFrame>
        <p:nvGraphicFramePr>
          <p:cNvPr id="13" name="Graphique 12">
            <a:extLst>
              <a:ext uri="{FF2B5EF4-FFF2-40B4-BE49-F238E27FC236}">
                <a16:creationId xmlns:a16="http://schemas.microsoft.com/office/drawing/2014/main" id="{DA5795B9-898C-4C1A-A701-D345F5549D94}"/>
              </a:ext>
            </a:extLst>
          </p:cNvPr>
          <p:cNvGraphicFramePr>
            <a:graphicFrameLocks/>
          </p:cNvGraphicFramePr>
          <p:nvPr>
            <p:extLst>
              <p:ext uri="{D42A27DB-BD31-4B8C-83A1-F6EECF244321}">
                <p14:modId xmlns:p14="http://schemas.microsoft.com/office/powerpoint/2010/main" val="2595506161"/>
              </p:ext>
            </p:extLst>
          </p:nvPr>
        </p:nvGraphicFramePr>
        <p:xfrm>
          <a:off x="459627" y="1132114"/>
          <a:ext cx="9323066" cy="4778830"/>
        </p:xfrm>
        <a:graphic>
          <a:graphicData uri="http://schemas.openxmlformats.org/drawingml/2006/chart">
            <c:chart xmlns:c="http://schemas.openxmlformats.org/drawingml/2006/chart" xmlns:r="http://schemas.openxmlformats.org/officeDocument/2006/relationships" r:id="rId5"/>
          </a:graphicData>
        </a:graphic>
      </p:graphicFrame>
      <p:cxnSp>
        <p:nvCxnSpPr>
          <p:cNvPr id="24" name="Connecteur droit 23">
            <a:extLst>
              <a:ext uri="{FF2B5EF4-FFF2-40B4-BE49-F238E27FC236}">
                <a16:creationId xmlns:a16="http://schemas.microsoft.com/office/drawing/2014/main" id="{328D9AA7-F8DB-470E-A57C-08ADB006C361}"/>
              </a:ext>
            </a:extLst>
          </p:cNvPr>
          <p:cNvCxnSpPr>
            <a:cxnSpLocks/>
          </p:cNvCxnSpPr>
          <p:nvPr/>
        </p:nvCxnSpPr>
        <p:spPr>
          <a:xfrm>
            <a:off x="291467" y="1132114"/>
            <a:ext cx="93230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 coins arrondis 24">
            <a:extLst>
              <a:ext uri="{FF2B5EF4-FFF2-40B4-BE49-F238E27FC236}">
                <a16:creationId xmlns:a16="http://schemas.microsoft.com/office/drawing/2014/main" id="{C509ABA6-0D56-4D9A-8217-F214397AC6C6}"/>
              </a:ext>
            </a:extLst>
          </p:cNvPr>
          <p:cNvSpPr/>
          <p:nvPr/>
        </p:nvSpPr>
        <p:spPr bwMode="auto">
          <a:xfrm>
            <a:off x="4035438" y="1029408"/>
            <a:ext cx="1835124" cy="170557"/>
          </a:xfrm>
          <a:prstGeom prst="roundRect">
            <a:avLst>
              <a:gd name="adj" fmla="val 12520"/>
            </a:avLst>
          </a:prstGeom>
          <a:solidFill>
            <a:schemeClr val="bg1"/>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r>
              <a:rPr lang="en-US" sz="1000">
                <a:latin typeface="+mj-lt"/>
              </a:rPr>
              <a:t>Mapping of use-cases</a:t>
            </a:r>
          </a:p>
        </p:txBody>
      </p:sp>
      <p:sp>
        <p:nvSpPr>
          <p:cNvPr id="26" name="Rectangle 25">
            <a:extLst>
              <a:ext uri="{FF2B5EF4-FFF2-40B4-BE49-F238E27FC236}">
                <a16:creationId xmlns:a16="http://schemas.microsoft.com/office/drawing/2014/main" id="{7214233D-03FD-4212-9D98-B0CAE1EA952D}"/>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Workflow management</a:t>
            </a:r>
          </a:p>
        </p:txBody>
      </p:sp>
      <p:sp>
        <p:nvSpPr>
          <p:cNvPr id="27" name="Rectangle 26">
            <a:extLst>
              <a:ext uri="{FF2B5EF4-FFF2-40B4-BE49-F238E27FC236}">
                <a16:creationId xmlns:a16="http://schemas.microsoft.com/office/drawing/2014/main" id="{63FECFE8-77A5-4C8D-9A95-E5E89281A837}"/>
              </a:ext>
            </a:extLst>
          </p:cNvPr>
          <p:cNvSpPr/>
          <p:nvPr/>
        </p:nvSpPr>
        <p:spPr>
          <a:xfrm>
            <a:off x="2503006" y="6523700"/>
            <a:ext cx="982689" cy="24067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Operations’ efficiency</a:t>
            </a:r>
          </a:p>
        </p:txBody>
      </p:sp>
      <p:sp>
        <p:nvSpPr>
          <p:cNvPr id="28" name="Rectangle 27">
            <a:extLst>
              <a:ext uri="{FF2B5EF4-FFF2-40B4-BE49-F238E27FC236}">
                <a16:creationId xmlns:a16="http://schemas.microsoft.com/office/drawing/2014/main" id="{B4F1C8B4-203B-4299-B34E-7D33C44B7B71}"/>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Client-facing services</a:t>
            </a:r>
          </a:p>
        </p:txBody>
      </p:sp>
      <p:sp>
        <p:nvSpPr>
          <p:cNvPr id="29" name="Rectangle 28">
            <a:extLst>
              <a:ext uri="{FF2B5EF4-FFF2-40B4-BE49-F238E27FC236}">
                <a16:creationId xmlns:a16="http://schemas.microsoft.com/office/drawing/2014/main" id="{8A165B1F-6634-43C5-A885-140265BE12E8}"/>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Legend</a:t>
            </a:r>
          </a:p>
        </p:txBody>
      </p:sp>
      <p:sp>
        <p:nvSpPr>
          <p:cNvPr id="30" name="Bulle narrative : rectangle 29">
            <a:extLst>
              <a:ext uri="{FF2B5EF4-FFF2-40B4-BE49-F238E27FC236}">
                <a16:creationId xmlns:a16="http://schemas.microsoft.com/office/drawing/2014/main" id="{52F7899A-6E23-45C9-AB1D-5A04E49DE8D3}"/>
              </a:ext>
            </a:extLst>
          </p:cNvPr>
          <p:cNvSpPr/>
          <p:nvPr/>
        </p:nvSpPr>
        <p:spPr>
          <a:xfrm>
            <a:off x="1535571" y="3945360"/>
            <a:ext cx="2326437" cy="685047"/>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2:</a:t>
            </a:r>
            <a:r>
              <a:rPr lang="en-US" sz="1000" i="1">
                <a:solidFill>
                  <a:schemeClr val="tx1"/>
                </a:solidFill>
                <a:latin typeface="+mj-lt"/>
              </a:rPr>
              <a:t> Could-have</a:t>
            </a:r>
          </a:p>
          <a:p>
            <a:pPr algn="ctr" defTabSz="1080181" fontAlgn="base">
              <a:spcBef>
                <a:spcPct val="0"/>
              </a:spcBef>
              <a:spcAft>
                <a:spcPct val="0"/>
              </a:spcAft>
            </a:pPr>
            <a:r>
              <a:rPr lang="en-US" sz="1000" i="1">
                <a:solidFill>
                  <a:schemeClr val="tx1"/>
                </a:solidFill>
                <a:latin typeface="+mj-lt"/>
              </a:rPr>
              <a:t>High impact, requiring investment and capabilities</a:t>
            </a:r>
          </a:p>
        </p:txBody>
      </p:sp>
      <p:sp>
        <p:nvSpPr>
          <p:cNvPr id="31" name="Bulle narrative : rectangle 30">
            <a:extLst>
              <a:ext uri="{FF2B5EF4-FFF2-40B4-BE49-F238E27FC236}">
                <a16:creationId xmlns:a16="http://schemas.microsoft.com/office/drawing/2014/main" id="{39A4E537-6B70-42D6-B76D-22EBE99E5324}"/>
              </a:ext>
            </a:extLst>
          </p:cNvPr>
          <p:cNvSpPr/>
          <p:nvPr/>
        </p:nvSpPr>
        <p:spPr>
          <a:xfrm>
            <a:off x="7625635" y="4470738"/>
            <a:ext cx="1780598" cy="565304"/>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1</a:t>
            </a:r>
            <a:r>
              <a:rPr lang="en-US" sz="1000" i="1">
                <a:solidFill>
                  <a:schemeClr val="tx1"/>
                </a:solidFill>
                <a:latin typeface="+mj-lt"/>
              </a:rPr>
              <a:t>: Must-have, use-cases to master</a:t>
            </a:r>
          </a:p>
        </p:txBody>
      </p:sp>
      <p:sp>
        <p:nvSpPr>
          <p:cNvPr id="32" name="Bulle narrative : rectangle 31">
            <a:extLst>
              <a:ext uri="{FF2B5EF4-FFF2-40B4-BE49-F238E27FC236}">
                <a16:creationId xmlns:a16="http://schemas.microsoft.com/office/drawing/2014/main" id="{E344EE6B-B062-4077-8C00-8A44A9ED2DC4}"/>
              </a:ext>
            </a:extLst>
          </p:cNvPr>
          <p:cNvSpPr/>
          <p:nvPr/>
        </p:nvSpPr>
        <p:spPr>
          <a:xfrm>
            <a:off x="3453175" y="4859006"/>
            <a:ext cx="1289253" cy="384505"/>
          </a:xfrm>
          <a:prstGeom prst="wedgeRectCallout">
            <a:avLst>
              <a:gd name="adj1" fmla="val 61795"/>
              <a:gd name="adj2" fmla="val -23418"/>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Nice to have</a:t>
            </a:r>
          </a:p>
        </p:txBody>
      </p:sp>
      <p:grpSp>
        <p:nvGrpSpPr>
          <p:cNvPr id="33" name="Groupe 32">
            <a:extLst>
              <a:ext uri="{FF2B5EF4-FFF2-40B4-BE49-F238E27FC236}">
                <a16:creationId xmlns:a16="http://schemas.microsoft.com/office/drawing/2014/main" id="{905E66DD-D435-4BAC-A243-2E99A1B1B320}"/>
              </a:ext>
            </a:extLst>
          </p:cNvPr>
          <p:cNvGrpSpPr/>
          <p:nvPr/>
        </p:nvGrpSpPr>
        <p:grpSpPr>
          <a:xfrm>
            <a:off x="279137" y="6175942"/>
            <a:ext cx="288149" cy="288149"/>
            <a:chOff x="8611950" y="2143094"/>
            <a:chExt cx="288149" cy="288149"/>
          </a:xfrm>
        </p:grpSpPr>
        <p:pic>
          <p:nvPicPr>
            <p:cNvPr id="34" name="Graphic 30" descr="Magnifying glass with solid fill">
              <a:extLst>
                <a:ext uri="{FF2B5EF4-FFF2-40B4-BE49-F238E27FC236}">
                  <a16:creationId xmlns:a16="http://schemas.microsoft.com/office/drawing/2014/main" id="{796F6B83-5D44-4835-9589-3A5345E028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1950" y="2143094"/>
              <a:ext cx="288149" cy="288149"/>
            </a:xfrm>
            <a:prstGeom prst="rect">
              <a:avLst/>
            </a:prstGeom>
          </p:spPr>
        </p:pic>
        <p:sp>
          <p:nvSpPr>
            <p:cNvPr id="35" name="Ellipse 34">
              <a:extLst>
                <a:ext uri="{FF2B5EF4-FFF2-40B4-BE49-F238E27FC236}">
                  <a16:creationId xmlns:a16="http://schemas.microsoft.com/office/drawing/2014/main" id="{6E4A10E1-DD55-4BBC-B8E8-2B3625C3D109}"/>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sp>
        <p:nvSpPr>
          <p:cNvPr id="36" name="TextBox 25">
            <a:extLst>
              <a:ext uri="{FF2B5EF4-FFF2-40B4-BE49-F238E27FC236}">
                <a16:creationId xmlns:a16="http://schemas.microsoft.com/office/drawing/2014/main" id="{E88FEEFE-E9AA-4FA4-BD22-4477BCB96162}"/>
              </a:ext>
            </a:extLst>
          </p:cNvPr>
          <p:cNvSpPr txBox="1"/>
          <p:nvPr/>
        </p:nvSpPr>
        <p:spPr>
          <a:xfrm>
            <a:off x="572358" y="6223348"/>
            <a:ext cx="2102108" cy="230832"/>
          </a:xfrm>
          <a:prstGeom prst="rect">
            <a:avLst/>
          </a:prstGeom>
          <a:solidFill>
            <a:schemeClr val="bg1"/>
          </a:solidFill>
        </p:spPr>
        <p:txBody>
          <a:bodyPr wrap="square" rtlCol="0">
            <a:spAutoFit/>
          </a:bodyPr>
          <a:lstStyle/>
          <a:p>
            <a:pPr algn="ctr"/>
            <a:r>
              <a:rPr lang="en-US" sz="900" i="1"/>
              <a:t>More details in core document</a:t>
            </a:r>
          </a:p>
        </p:txBody>
      </p:sp>
      <p:sp>
        <p:nvSpPr>
          <p:cNvPr id="44" name="TextBox 25">
            <a:extLst>
              <a:ext uri="{FF2B5EF4-FFF2-40B4-BE49-F238E27FC236}">
                <a16:creationId xmlns:a16="http://schemas.microsoft.com/office/drawing/2014/main" id="{5B2A13CB-D242-4CEC-BD84-9421FD92C730}"/>
              </a:ext>
            </a:extLst>
          </p:cNvPr>
          <p:cNvSpPr txBox="1"/>
          <p:nvPr/>
        </p:nvSpPr>
        <p:spPr>
          <a:xfrm>
            <a:off x="1208247" y="5552498"/>
            <a:ext cx="1937304" cy="369332"/>
          </a:xfrm>
          <a:prstGeom prst="rect">
            <a:avLst/>
          </a:prstGeom>
          <a:noFill/>
        </p:spPr>
        <p:txBody>
          <a:bodyPr wrap="square" rtlCol="0">
            <a:spAutoFit/>
          </a:bodyPr>
          <a:lstStyle/>
          <a:p>
            <a:pPr algn="ctr"/>
            <a:r>
              <a:rPr lang="en-US" sz="900" i="1"/>
              <a:t>Complex (interfacing, skills required, investments…)</a:t>
            </a:r>
          </a:p>
        </p:txBody>
      </p:sp>
      <p:sp>
        <p:nvSpPr>
          <p:cNvPr id="45" name="TextBox 25">
            <a:extLst>
              <a:ext uri="{FF2B5EF4-FFF2-40B4-BE49-F238E27FC236}">
                <a16:creationId xmlns:a16="http://schemas.microsoft.com/office/drawing/2014/main" id="{C3F0F705-A049-4672-849F-319AB1731825}"/>
              </a:ext>
            </a:extLst>
          </p:cNvPr>
          <p:cNvSpPr txBox="1"/>
          <p:nvPr/>
        </p:nvSpPr>
        <p:spPr>
          <a:xfrm>
            <a:off x="8635699" y="5541612"/>
            <a:ext cx="1057752" cy="369332"/>
          </a:xfrm>
          <a:prstGeom prst="rect">
            <a:avLst/>
          </a:prstGeom>
          <a:noFill/>
        </p:spPr>
        <p:txBody>
          <a:bodyPr wrap="square" rtlCol="0">
            <a:spAutoFit/>
          </a:bodyPr>
          <a:lstStyle/>
          <a:p>
            <a:pPr algn="ctr"/>
            <a:r>
              <a:rPr lang="en-US" sz="900" i="1"/>
              <a:t>Simple (build-up…)</a:t>
            </a:r>
          </a:p>
        </p:txBody>
      </p:sp>
      <p:sp>
        <p:nvSpPr>
          <p:cNvPr id="46" name="TextBox 25">
            <a:extLst>
              <a:ext uri="{FF2B5EF4-FFF2-40B4-BE49-F238E27FC236}">
                <a16:creationId xmlns:a16="http://schemas.microsoft.com/office/drawing/2014/main" id="{133D97A8-1546-424C-9184-ED69A50C0630}"/>
              </a:ext>
            </a:extLst>
          </p:cNvPr>
          <p:cNvSpPr txBox="1"/>
          <p:nvPr/>
        </p:nvSpPr>
        <p:spPr>
          <a:xfrm>
            <a:off x="238140" y="5028294"/>
            <a:ext cx="692751" cy="369332"/>
          </a:xfrm>
          <a:prstGeom prst="rect">
            <a:avLst/>
          </a:prstGeom>
          <a:noFill/>
        </p:spPr>
        <p:txBody>
          <a:bodyPr wrap="square" rtlCol="0">
            <a:spAutoFit/>
          </a:bodyPr>
          <a:lstStyle/>
          <a:p>
            <a:pPr algn="ctr"/>
            <a:r>
              <a:rPr lang="en-US" sz="900" i="1"/>
              <a:t>Low impact</a:t>
            </a:r>
          </a:p>
        </p:txBody>
      </p:sp>
      <p:sp>
        <p:nvSpPr>
          <p:cNvPr id="49" name="TextBox 25">
            <a:extLst>
              <a:ext uri="{FF2B5EF4-FFF2-40B4-BE49-F238E27FC236}">
                <a16:creationId xmlns:a16="http://schemas.microsoft.com/office/drawing/2014/main" id="{FBEB6038-28B9-4622-A72B-871078F5D725}"/>
              </a:ext>
            </a:extLst>
          </p:cNvPr>
          <p:cNvSpPr txBox="1"/>
          <p:nvPr/>
        </p:nvSpPr>
        <p:spPr>
          <a:xfrm>
            <a:off x="279137" y="1449798"/>
            <a:ext cx="692751" cy="369332"/>
          </a:xfrm>
          <a:prstGeom prst="rect">
            <a:avLst/>
          </a:prstGeom>
          <a:noFill/>
        </p:spPr>
        <p:txBody>
          <a:bodyPr wrap="square" rtlCol="0">
            <a:spAutoFit/>
          </a:bodyPr>
          <a:lstStyle/>
          <a:p>
            <a:pPr algn="ctr"/>
            <a:r>
              <a:rPr lang="en-US" sz="900" i="1"/>
              <a:t>High impact</a:t>
            </a:r>
          </a:p>
        </p:txBody>
      </p:sp>
      <p:sp>
        <p:nvSpPr>
          <p:cNvPr id="54" name="ZoneTexte 53">
            <a:extLst>
              <a:ext uri="{FF2B5EF4-FFF2-40B4-BE49-F238E27FC236}">
                <a16:creationId xmlns:a16="http://schemas.microsoft.com/office/drawing/2014/main" id="{0430F2AF-1132-469B-87C0-1811AC4EE4A6}"/>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
        <p:nvSpPr>
          <p:cNvPr id="55" name="ZoneTexte 99">
            <a:extLst>
              <a:ext uri="{FF2B5EF4-FFF2-40B4-BE49-F238E27FC236}">
                <a16:creationId xmlns:a16="http://schemas.microsoft.com/office/drawing/2014/main" id="{8F49C6D1-BE00-4BD4-B114-2E2DE10B7B6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39" name="Arrow: Pentagon 13">
            <a:extLst>
              <a:ext uri="{FF2B5EF4-FFF2-40B4-BE49-F238E27FC236}">
                <a16:creationId xmlns:a16="http://schemas.microsoft.com/office/drawing/2014/main" id="{D1647B34-90C1-4C29-B580-9480E45107E8}"/>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40" name="Arrow: Pentagon 13">
            <a:extLst>
              <a:ext uri="{FF2B5EF4-FFF2-40B4-BE49-F238E27FC236}">
                <a16:creationId xmlns:a16="http://schemas.microsoft.com/office/drawing/2014/main" id="{0486214C-6235-49DA-85D1-C93D9421B994}"/>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41" name="Arrow: Pentagon 13">
            <a:extLst>
              <a:ext uri="{FF2B5EF4-FFF2-40B4-BE49-F238E27FC236}">
                <a16:creationId xmlns:a16="http://schemas.microsoft.com/office/drawing/2014/main" id="{6A88B8B1-EE95-4CCC-A064-323BC70DFA00}"/>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7189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125313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16" imgH="423" progId="TCLayout.ActiveDocument.1">
                  <p:embed/>
                </p:oleObj>
              </mc:Choice>
              <mc:Fallback>
                <p:oleObj name="think-cell Slide" r:id="rId26"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6" name="Rectangle : coins arrondis 15">
            <a:extLst>
              <a:ext uri="{FF2B5EF4-FFF2-40B4-BE49-F238E27FC236}">
                <a16:creationId xmlns:a16="http://schemas.microsoft.com/office/drawing/2014/main" id="{D2E2D690-327F-4633-A872-ADB29F27F398}"/>
              </a:ext>
            </a:extLst>
          </p:cNvPr>
          <p:cNvSpPr/>
          <p:nvPr/>
        </p:nvSpPr>
        <p:spPr bwMode="auto">
          <a:xfrm>
            <a:off x="4855029" y="4582281"/>
            <a:ext cx="2460171" cy="813044"/>
          </a:xfrm>
          <a:prstGeom prst="roundRect">
            <a:avLst>
              <a:gd name="adj" fmla="val 12520"/>
            </a:avLst>
          </a:prstGeom>
          <a:solidFill>
            <a:schemeClr val="bg1">
              <a:lumMod val="95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accent5"/>
              </a:solidFill>
              <a:latin typeface="+mj-lt"/>
            </a:endParaRPr>
          </a:p>
        </p:txBody>
      </p:sp>
      <p:sp>
        <p:nvSpPr>
          <p:cNvPr id="15" name="Rectangle : coins arrondis 14">
            <a:extLst>
              <a:ext uri="{FF2B5EF4-FFF2-40B4-BE49-F238E27FC236}">
                <a16:creationId xmlns:a16="http://schemas.microsoft.com/office/drawing/2014/main" id="{C7CC0E72-2C4D-4227-BE31-58EBB8D10C2D}"/>
              </a:ext>
            </a:extLst>
          </p:cNvPr>
          <p:cNvSpPr/>
          <p:nvPr/>
        </p:nvSpPr>
        <p:spPr bwMode="auto">
          <a:xfrm>
            <a:off x="5674368" y="1386744"/>
            <a:ext cx="3850632" cy="2880456"/>
          </a:xfrm>
          <a:prstGeom prst="roundRect">
            <a:avLst>
              <a:gd name="adj" fmla="val 12520"/>
            </a:avLst>
          </a:prstGeom>
          <a:solidFill>
            <a:schemeClr val="bg1">
              <a:lumMod val="95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accent5"/>
              </a:solidFill>
              <a:latin typeface="+mj-lt"/>
            </a:endParaRPr>
          </a:p>
        </p:txBody>
      </p:sp>
      <p:sp>
        <p:nvSpPr>
          <p:cNvPr id="14" name="Rectangle : coins arrondis 13">
            <a:extLst>
              <a:ext uri="{FF2B5EF4-FFF2-40B4-BE49-F238E27FC236}">
                <a16:creationId xmlns:a16="http://schemas.microsoft.com/office/drawing/2014/main" id="{79163A55-8253-4415-87E3-49B6AA0C98BF}"/>
              </a:ext>
            </a:extLst>
          </p:cNvPr>
          <p:cNvSpPr/>
          <p:nvPr/>
        </p:nvSpPr>
        <p:spPr bwMode="auto">
          <a:xfrm>
            <a:off x="1535571" y="1386744"/>
            <a:ext cx="4099049" cy="2438400"/>
          </a:xfrm>
          <a:prstGeom prst="roundRect">
            <a:avLst>
              <a:gd name="adj" fmla="val 12588"/>
            </a:avLst>
          </a:prstGeom>
          <a:solidFill>
            <a:schemeClr val="bg1">
              <a:lumMod val="95000"/>
              <a:alpha val="61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a:solidFill>
                <a:schemeClr val="tx2"/>
              </a:solidFill>
              <a:latin typeface="+mj-lt"/>
            </a:endParaRPr>
          </a:p>
        </p:txBody>
      </p:sp>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11540" cy="576064"/>
          </a:xfrm>
        </p:spPr>
        <p:txBody>
          <a:bodyPr vert="horz"/>
          <a:lstStyle/>
          <a:p>
            <a:r>
              <a:rPr lang="en-US" sz="1300" b="0"/>
              <a:t>Hestia demonstrates </a:t>
            </a:r>
            <a:r>
              <a:rPr lang="en-US" sz="1300" b="0">
                <a:solidFill>
                  <a:schemeClr val="accent5">
                    <a:lumMod val="75000"/>
                  </a:schemeClr>
                </a:solidFill>
              </a:rPr>
              <a:t>significant ambition </a:t>
            </a:r>
            <a:r>
              <a:rPr lang="en-US" sz="1300" b="0"/>
              <a:t>by covering main use-cases, yet </a:t>
            </a:r>
            <a:r>
              <a:rPr lang="en-US" sz="1300" b="0">
                <a:solidFill>
                  <a:schemeClr val="accent5">
                    <a:lumMod val="75000"/>
                  </a:schemeClr>
                </a:solidFill>
              </a:rPr>
              <a:t>few are fully deployed </a:t>
            </a:r>
            <a:r>
              <a:rPr lang="en-US" sz="1300" b="0"/>
              <a:t>to date</a:t>
            </a:r>
            <a:endParaRPr lang="en-US" sz="1300" b="0">
              <a:solidFill>
                <a:schemeClr val="accent5">
                  <a:lumMod val="75000"/>
                </a:schemeClr>
              </a:solidFill>
            </a:endParaRPr>
          </a:p>
        </p:txBody>
      </p:sp>
      <p:pic>
        <p:nvPicPr>
          <p:cNvPr id="8" name="Picture 7">
            <a:extLst>
              <a:ext uri="{FF2B5EF4-FFF2-40B4-BE49-F238E27FC236}">
                <a16:creationId xmlns:a16="http://schemas.microsoft.com/office/drawing/2014/main" id="{666E72B1-D90F-4F97-9FAF-645EACF8EA70}"/>
              </a:ext>
            </a:extLst>
          </p:cNvPr>
          <p:cNvPicPr>
            <a:picLocks noChangeAspect="1"/>
          </p:cNvPicPr>
          <p:nvPr/>
        </p:nvPicPr>
        <p:blipFill>
          <a:blip r:embed="rId28"/>
          <a:stretch>
            <a:fillRect/>
          </a:stretch>
        </p:blipFill>
        <p:spPr>
          <a:xfrm>
            <a:off x="18253451" y="732366"/>
            <a:ext cx="4590119" cy="3140919"/>
          </a:xfrm>
          <a:prstGeom prst="rect">
            <a:avLst/>
          </a:prstGeom>
        </p:spPr>
      </p:pic>
      <p:graphicFrame>
        <p:nvGraphicFramePr>
          <p:cNvPr id="13" name="Graphique 12">
            <a:extLst>
              <a:ext uri="{FF2B5EF4-FFF2-40B4-BE49-F238E27FC236}">
                <a16:creationId xmlns:a16="http://schemas.microsoft.com/office/drawing/2014/main" id="{DA5795B9-898C-4C1A-A701-D345F5549D94}"/>
              </a:ext>
            </a:extLst>
          </p:cNvPr>
          <p:cNvGraphicFramePr>
            <a:graphicFrameLocks/>
          </p:cNvGraphicFramePr>
          <p:nvPr>
            <p:extLst>
              <p:ext uri="{D42A27DB-BD31-4B8C-83A1-F6EECF244321}">
                <p14:modId xmlns:p14="http://schemas.microsoft.com/office/powerpoint/2010/main" val="234900631"/>
              </p:ext>
            </p:extLst>
          </p:nvPr>
        </p:nvGraphicFramePr>
        <p:xfrm>
          <a:off x="291467" y="1360714"/>
          <a:ext cx="9323066" cy="4778830"/>
        </p:xfrm>
        <a:graphic>
          <a:graphicData uri="http://schemas.openxmlformats.org/drawingml/2006/chart">
            <c:chart xmlns:c="http://schemas.openxmlformats.org/drawingml/2006/chart" xmlns:r="http://schemas.openxmlformats.org/officeDocument/2006/relationships" r:id="rId29"/>
          </a:graphicData>
        </a:graphic>
      </p:graphicFrame>
      <p:cxnSp>
        <p:nvCxnSpPr>
          <p:cNvPr id="24" name="Connecteur droit 23">
            <a:extLst>
              <a:ext uri="{FF2B5EF4-FFF2-40B4-BE49-F238E27FC236}">
                <a16:creationId xmlns:a16="http://schemas.microsoft.com/office/drawing/2014/main" id="{328D9AA7-F8DB-470E-A57C-08ADB006C361}"/>
              </a:ext>
            </a:extLst>
          </p:cNvPr>
          <p:cNvCxnSpPr>
            <a:cxnSpLocks/>
          </p:cNvCxnSpPr>
          <p:nvPr/>
        </p:nvCxnSpPr>
        <p:spPr>
          <a:xfrm>
            <a:off x="291467" y="1132114"/>
            <a:ext cx="93230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 coins arrondis 24">
            <a:extLst>
              <a:ext uri="{FF2B5EF4-FFF2-40B4-BE49-F238E27FC236}">
                <a16:creationId xmlns:a16="http://schemas.microsoft.com/office/drawing/2014/main" id="{C509ABA6-0D56-4D9A-8217-F214397AC6C6}"/>
              </a:ext>
            </a:extLst>
          </p:cNvPr>
          <p:cNvSpPr/>
          <p:nvPr/>
        </p:nvSpPr>
        <p:spPr bwMode="auto">
          <a:xfrm>
            <a:off x="4035437" y="1029408"/>
            <a:ext cx="2437825" cy="206289"/>
          </a:xfrm>
          <a:prstGeom prst="roundRect">
            <a:avLst>
              <a:gd name="adj" fmla="val 12520"/>
            </a:avLst>
          </a:prstGeom>
          <a:solidFill>
            <a:schemeClr val="bg1"/>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r>
              <a:rPr lang="en-US" sz="1000">
                <a:latin typeface="+mj-lt"/>
              </a:rPr>
              <a:t>Hestia’s answer to key use-cases</a:t>
            </a:r>
          </a:p>
        </p:txBody>
      </p:sp>
      <p:sp>
        <p:nvSpPr>
          <p:cNvPr id="30" name="Bulle narrative : rectangle 29">
            <a:extLst>
              <a:ext uri="{FF2B5EF4-FFF2-40B4-BE49-F238E27FC236}">
                <a16:creationId xmlns:a16="http://schemas.microsoft.com/office/drawing/2014/main" id="{52F7899A-6E23-45C9-AB1D-5A04E49DE8D3}"/>
              </a:ext>
            </a:extLst>
          </p:cNvPr>
          <p:cNvSpPr/>
          <p:nvPr/>
        </p:nvSpPr>
        <p:spPr>
          <a:xfrm>
            <a:off x="1277616" y="3443965"/>
            <a:ext cx="2326437" cy="685047"/>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2:</a:t>
            </a:r>
            <a:r>
              <a:rPr lang="en-US" sz="1000" i="1">
                <a:solidFill>
                  <a:schemeClr val="tx1"/>
                </a:solidFill>
                <a:latin typeface="+mj-lt"/>
              </a:rPr>
              <a:t> High impact, requiring investment and capabilities</a:t>
            </a:r>
          </a:p>
        </p:txBody>
      </p:sp>
      <p:sp>
        <p:nvSpPr>
          <p:cNvPr id="31" name="Bulle narrative : rectangle 30">
            <a:extLst>
              <a:ext uri="{FF2B5EF4-FFF2-40B4-BE49-F238E27FC236}">
                <a16:creationId xmlns:a16="http://schemas.microsoft.com/office/drawing/2014/main" id="{39A4E537-6B70-42D6-B76D-22EBE99E5324}"/>
              </a:ext>
            </a:extLst>
          </p:cNvPr>
          <p:cNvSpPr/>
          <p:nvPr/>
        </p:nvSpPr>
        <p:spPr>
          <a:xfrm>
            <a:off x="5069782" y="2036881"/>
            <a:ext cx="1780598" cy="565304"/>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1</a:t>
            </a:r>
            <a:r>
              <a:rPr lang="en-US" sz="1000" i="1">
                <a:solidFill>
                  <a:schemeClr val="tx1"/>
                </a:solidFill>
                <a:latin typeface="+mj-lt"/>
              </a:rPr>
              <a:t>: Must-have, use-cases to master</a:t>
            </a:r>
          </a:p>
        </p:txBody>
      </p:sp>
      <p:sp>
        <p:nvSpPr>
          <p:cNvPr id="32" name="Bulle narrative : rectangle 31">
            <a:extLst>
              <a:ext uri="{FF2B5EF4-FFF2-40B4-BE49-F238E27FC236}">
                <a16:creationId xmlns:a16="http://schemas.microsoft.com/office/drawing/2014/main" id="{E344EE6B-B062-4077-8C00-8A44A9ED2DC4}"/>
              </a:ext>
            </a:extLst>
          </p:cNvPr>
          <p:cNvSpPr/>
          <p:nvPr/>
        </p:nvSpPr>
        <p:spPr>
          <a:xfrm>
            <a:off x="3453175" y="4859006"/>
            <a:ext cx="1289253" cy="384505"/>
          </a:xfrm>
          <a:prstGeom prst="wedgeRectCallout">
            <a:avLst>
              <a:gd name="adj1" fmla="val 61795"/>
              <a:gd name="adj2" fmla="val -23418"/>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Question mark</a:t>
            </a:r>
          </a:p>
        </p:txBody>
      </p:sp>
      <p:sp>
        <p:nvSpPr>
          <p:cNvPr id="21" name="Rectangle 20">
            <a:extLst>
              <a:ext uri="{FF2B5EF4-FFF2-40B4-BE49-F238E27FC236}">
                <a16:creationId xmlns:a16="http://schemas.microsoft.com/office/drawing/2014/main" id="{AF93235F-7D4B-4DEB-B632-8AD82BB62757}"/>
              </a:ext>
            </a:extLst>
          </p:cNvPr>
          <p:cNvSpPr/>
          <p:nvPr/>
        </p:nvSpPr>
        <p:spPr>
          <a:xfrm>
            <a:off x="349849" y="1288523"/>
            <a:ext cx="9425521" cy="4970764"/>
          </a:xfrm>
          <a:prstGeom prst="rect">
            <a:avLst/>
          </a:prstGeom>
          <a:solidFill>
            <a:schemeClr val="bg1">
              <a:alpha val="7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44" name="Bulle narrative : rectangle 43">
            <a:extLst>
              <a:ext uri="{FF2B5EF4-FFF2-40B4-BE49-F238E27FC236}">
                <a16:creationId xmlns:a16="http://schemas.microsoft.com/office/drawing/2014/main" id="{477526AF-EDB0-4811-B55E-5B4DBA8CB600}"/>
              </a:ext>
            </a:extLst>
          </p:cNvPr>
          <p:cNvSpPr/>
          <p:nvPr/>
        </p:nvSpPr>
        <p:spPr>
          <a:xfrm>
            <a:off x="4144141" y="1515886"/>
            <a:ext cx="5270753" cy="2853327"/>
          </a:xfrm>
          <a:prstGeom prst="wedgeRectCallout">
            <a:avLst>
              <a:gd name="adj1" fmla="val 31918"/>
              <a:gd name="adj2" fmla="val -54926"/>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a:solidFill>
                <a:schemeClr val="tx1"/>
              </a:solidFill>
              <a:latin typeface="+mj-lt"/>
            </a:endParaRPr>
          </a:p>
        </p:txBody>
      </p:sp>
      <p:sp>
        <p:nvSpPr>
          <p:cNvPr id="45" name="Rectangle 44">
            <a:extLst>
              <a:ext uri="{FF2B5EF4-FFF2-40B4-BE49-F238E27FC236}">
                <a16:creationId xmlns:a16="http://schemas.microsoft.com/office/drawing/2014/main" id="{2BA6CE4E-7982-4D26-9262-C56F0898C5E2}"/>
              </a:ext>
            </a:extLst>
          </p:cNvPr>
          <p:cNvSpPr/>
          <p:nvPr/>
        </p:nvSpPr>
        <p:spPr>
          <a:xfrm>
            <a:off x="4366815" y="1999441"/>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Hestia’s answer</a:t>
            </a:r>
          </a:p>
        </p:txBody>
      </p:sp>
      <p:sp>
        <p:nvSpPr>
          <p:cNvPr id="46" name="Rectangle 45">
            <a:extLst>
              <a:ext uri="{FF2B5EF4-FFF2-40B4-BE49-F238E27FC236}">
                <a16:creationId xmlns:a16="http://schemas.microsoft.com/office/drawing/2014/main" id="{78000759-D0F4-4489-B0F9-BB8EC55A1191}"/>
              </a:ext>
            </a:extLst>
          </p:cNvPr>
          <p:cNvSpPr/>
          <p:nvPr/>
        </p:nvSpPr>
        <p:spPr>
          <a:xfrm>
            <a:off x="5178382" y="1999441"/>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Use-case coverage</a:t>
            </a:r>
          </a:p>
        </p:txBody>
      </p:sp>
      <p:sp>
        <p:nvSpPr>
          <p:cNvPr id="47" name="Rectangle 46">
            <a:extLst>
              <a:ext uri="{FF2B5EF4-FFF2-40B4-BE49-F238E27FC236}">
                <a16:creationId xmlns:a16="http://schemas.microsoft.com/office/drawing/2014/main" id="{0D2666E1-A6F4-409F-9431-C0A5F6D79FC6}"/>
              </a:ext>
            </a:extLst>
          </p:cNvPr>
          <p:cNvSpPr/>
          <p:nvPr/>
        </p:nvSpPr>
        <p:spPr>
          <a:xfrm>
            <a:off x="6098221" y="1999441"/>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Status</a:t>
            </a:r>
          </a:p>
        </p:txBody>
      </p:sp>
      <p:pic>
        <p:nvPicPr>
          <p:cNvPr id="48" name="Picture 11">
            <a:extLst>
              <a:ext uri="{FF2B5EF4-FFF2-40B4-BE49-F238E27FC236}">
                <a16:creationId xmlns:a16="http://schemas.microsoft.com/office/drawing/2014/main" id="{F390DF62-7306-40AD-88B3-1423869F0A5B}"/>
              </a:ext>
            </a:extLst>
          </p:cNvPr>
          <p:cNvPicPr>
            <a:picLocks noChangeAspect="1"/>
          </p:cNvPicPr>
          <p:nvPr/>
        </p:nvPicPr>
        <p:blipFill rotWithShape="1">
          <a:blip r:embed="rId30">
            <a:clrChange>
              <a:clrFrom>
                <a:srgbClr val="FFFFFF"/>
              </a:clrFrom>
              <a:clrTo>
                <a:srgbClr val="FFFFFF">
                  <a:alpha val="0"/>
                </a:srgbClr>
              </a:clrTo>
            </a:clrChange>
          </a:blip>
          <a:srcRect t="5262"/>
          <a:stretch/>
        </p:blipFill>
        <p:spPr>
          <a:xfrm>
            <a:off x="4391511" y="2335878"/>
            <a:ext cx="634395" cy="204173"/>
          </a:xfrm>
          <a:prstGeom prst="rect">
            <a:avLst/>
          </a:prstGeom>
        </p:spPr>
      </p:pic>
      <p:grpSp>
        <p:nvGrpSpPr>
          <p:cNvPr id="49" name="Group 201">
            <a:extLst>
              <a:ext uri="{FF2B5EF4-FFF2-40B4-BE49-F238E27FC236}">
                <a16:creationId xmlns:a16="http://schemas.microsoft.com/office/drawing/2014/main" id="{9FA9453A-89CB-43CD-9149-24125A34D943}"/>
              </a:ext>
            </a:extLst>
          </p:cNvPr>
          <p:cNvGrpSpPr/>
          <p:nvPr/>
        </p:nvGrpSpPr>
        <p:grpSpPr>
          <a:xfrm>
            <a:off x="4352973" y="2895976"/>
            <a:ext cx="543206" cy="417591"/>
            <a:chOff x="7078698" y="1758345"/>
            <a:chExt cx="569137" cy="502126"/>
          </a:xfrm>
        </p:grpSpPr>
        <p:pic>
          <p:nvPicPr>
            <p:cNvPr id="50" name="Graphic 191" descr="Call center with solid fill">
              <a:extLst>
                <a:ext uri="{FF2B5EF4-FFF2-40B4-BE49-F238E27FC236}">
                  <a16:creationId xmlns:a16="http://schemas.microsoft.com/office/drawing/2014/main" id="{35301418-8B61-4FAD-B6F8-3656C8AFA86B}"/>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195987" y="1758345"/>
              <a:ext cx="320492" cy="320492"/>
            </a:xfrm>
            <a:prstGeom prst="rect">
              <a:avLst/>
            </a:prstGeom>
          </p:spPr>
        </p:pic>
        <p:sp>
          <p:nvSpPr>
            <p:cNvPr id="51" name="TextBox 200">
              <a:extLst>
                <a:ext uri="{FF2B5EF4-FFF2-40B4-BE49-F238E27FC236}">
                  <a16:creationId xmlns:a16="http://schemas.microsoft.com/office/drawing/2014/main" id="{60050807-8211-434C-BE82-707449B0447B}"/>
                </a:ext>
              </a:extLst>
            </p:cNvPr>
            <p:cNvSpPr txBox="1"/>
            <p:nvPr/>
          </p:nvSpPr>
          <p:spPr>
            <a:xfrm>
              <a:off x="7078698" y="2001414"/>
              <a:ext cx="569137" cy="259057"/>
            </a:xfrm>
            <a:prstGeom prst="rect">
              <a:avLst/>
            </a:prstGeom>
            <a:noFill/>
          </p:spPr>
          <p:txBody>
            <a:bodyPr wrap="square" rtlCol="0">
              <a:spAutoFit/>
            </a:bodyPr>
            <a:lstStyle/>
            <a:p>
              <a:pPr algn="ctr"/>
              <a:r>
                <a:rPr lang="en-US" sz="800"/>
                <a:t>CEREN</a:t>
              </a:r>
            </a:p>
          </p:txBody>
        </p:sp>
      </p:grpSp>
      <p:pic>
        <p:nvPicPr>
          <p:cNvPr id="59" name="Picture 248">
            <a:extLst>
              <a:ext uri="{FF2B5EF4-FFF2-40B4-BE49-F238E27FC236}">
                <a16:creationId xmlns:a16="http://schemas.microsoft.com/office/drawing/2014/main" id="{7716B71C-C240-49D0-B2AC-B29C3CE7A9EB}"/>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4234898" y="3341749"/>
            <a:ext cx="834884" cy="190338"/>
          </a:xfrm>
          <a:prstGeom prst="rect">
            <a:avLst/>
          </a:prstGeom>
        </p:spPr>
      </p:pic>
      <p:pic>
        <p:nvPicPr>
          <p:cNvPr id="60" name="Picture 232">
            <a:extLst>
              <a:ext uri="{FF2B5EF4-FFF2-40B4-BE49-F238E27FC236}">
                <a16:creationId xmlns:a16="http://schemas.microsoft.com/office/drawing/2014/main" id="{1C0F3B35-A6B7-4C3F-BC1E-AEFA39D25F4B}"/>
              </a:ext>
            </a:extLst>
          </p:cNvPr>
          <p:cNvPicPr>
            <a:picLocks noChangeAspect="1"/>
          </p:cNvPicPr>
          <p:nvPr/>
        </p:nvPicPr>
        <p:blipFill>
          <a:blip r:embed="rId34"/>
          <a:stretch>
            <a:fillRect/>
          </a:stretch>
        </p:blipFill>
        <p:spPr>
          <a:xfrm>
            <a:off x="4352974" y="2566074"/>
            <a:ext cx="719872" cy="260770"/>
          </a:xfrm>
          <a:prstGeom prst="rect">
            <a:avLst/>
          </a:prstGeom>
        </p:spPr>
      </p:pic>
      <p:grpSp>
        <p:nvGrpSpPr>
          <p:cNvPr id="61" name="Group 19">
            <a:extLst>
              <a:ext uri="{FF2B5EF4-FFF2-40B4-BE49-F238E27FC236}">
                <a16:creationId xmlns:a16="http://schemas.microsoft.com/office/drawing/2014/main" id="{CF037D44-CACE-40C1-8AF2-36281C90BEC7}"/>
              </a:ext>
            </a:extLst>
          </p:cNvPr>
          <p:cNvGrpSpPr/>
          <p:nvPr/>
        </p:nvGrpSpPr>
        <p:grpSpPr>
          <a:xfrm>
            <a:off x="4782334" y="2956694"/>
            <a:ext cx="155097" cy="205824"/>
            <a:chOff x="12263100" y="3011039"/>
            <a:chExt cx="624715" cy="848215"/>
          </a:xfrm>
          <a:solidFill>
            <a:srgbClr val="00B0F0"/>
          </a:solidFill>
        </p:grpSpPr>
        <p:sp>
          <p:nvSpPr>
            <p:cNvPr id="62" name="Graphic 11">
              <a:extLst>
                <a:ext uri="{FF2B5EF4-FFF2-40B4-BE49-F238E27FC236}">
                  <a16:creationId xmlns:a16="http://schemas.microsoft.com/office/drawing/2014/main" id="{7D8F5ED0-E7B3-4EAD-A092-DD77FEE8ABC5}"/>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63" name="Graphic 11">
              <a:extLst>
                <a:ext uri="{FF2B5EF4-FFF2-40B4-BE49-F238E27FC236}">
                  <a16:creationId xmlns:a16="http://schemas.microsoft.com/office/drawing/2014/main" id="{A827C968-C9A3-42BF-9067-1B9B7FACBBE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64" name="Graphic 11">
              <a:extLst>
                <a:ext uri="{FF2B5EF4-FFF2-40B4-BE49-F238E27FC236}">
                  <a16:creationId xmlns:a16="http://schemas.microsoft.com/office/drawing/2014/main" id="{936D48D8-1ACB-4C16-905F-95AF33ADDFE8}"/>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65" name="Graphic 11">
              <a:extLst>
                <a:ext uri="{FF2B5EF4-FFF2-40B4-BE49-F238E27FC236}">
                  <a16:creationId xmlns:a16="http://schemas.microsoft.com/office/drawing/2014/main" id="{280CB374-1003-4E64-B285-3AD939EEEBA9}"/>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97" name="Bulle narrative : rectangle 96">
            <a:extLst>
              <a:ext uri="{FF2B5EF4-FFF2-40B4-BE49-F238E27FC236}">
                <a16:creationId xmlns:a16="http://schemas.microsoft.com/office/drawing/2014/main" id="{6E066559-1B4D-4775-A03B-28E34099AAD8}"/>
              </a:ext>
            </a:extLst>
          </p:cNvPr>
          <p:cNvSpPr/>
          <p:nvPr/>
        </p:nvSpPr>
        <p:spPr>
          <a:xfrm>
            <a:off x="477342" y="1223378"/>
            <a:ext cx="3389949" cy="3377169"/>
          </a:xfrm>
          <a:prstGeom prst="wedgeRectCallout">
            <a:avLst>
              <a:gd name="adj1" fmla="val 54447"/>
              <a:gd name="adj2" fmla="val -28247"/>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a:solidFill>
                <a:schemeClr val="tx1"/>
              </a:solidFill>
              <a:latin typeface="+mj-lt"/>
            </a:endParaRPr>
          </a:p>
        </p:txBody>
      </p:sp>
      <p:sp>
        <p:nvSpPr>
          <p:cNvPr id="98" name="Rectangle 97">
            <a:extLst>
              <a:ext uri="{FF2B5EF4-FFF2-40B4-BE49-F238E27FC236}">
                <a16:creationId xmlns:a16="http://schemas.microsoft.com/office/drawing/2014/main" id="{F900BD09-AFFE-497B-B047-11FEDC423513}"/>
              </a:ext>
            </a:extLst>
          </p:cNvPr>
          <p:cNvSpPr/>
          <p:nvPr/>
        </p:nvSpPr>
        <p:spPr>
          <a:xfrm>
            <a:off x="735167" y="1733910"/>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Hestia’s answer</a:t>
            </a:r>
          </a:p>
        </p:txBody>
      </p:sp>
      <p:sp>
        <p:nvSpPr>
          <p:cNvPr id="99" name="Rectangle 98">
            <a:extLst>
              <a:ext uri="{FF2B5EF4-FFF2-40B4-BE49-F238E27FC236}">
                <a16:creationId xmlns:a16="http://schemas.microsoft.com/office/drawing/2014/main" id="{DC487871-5C77-464A-96E3-EB8F962B5B65}"/>
              </a:ext>
            </a:extLst>
          </p:cNvPr>
          <p:cNvSpPr/>
          <p:nvPr/>
        </p:nvSpPr>
        <p:spPr>
          <a:xfrm>
            <a:off x="1546734" y="1733910"/>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Use-case coverage</a:t>
            </a:r>
          </a:p>
        </p:txBody>
      </p:sp>
      <p:sp>
        <p:nvSpPr>
          <p:cNvPr id="100" name="Rectangle 99">
            <a:extLst>
              <a:ext uri="{FF2B5EF4-FFF2-40B4-BE49-F238E27FC236}">
                <a16:creationId xmlns:a16="http://schemas.microsoft.com/office/drawing/2014/main" id="{E861CDD7-D84C-4719-BEF7-4DE00D716D3B}"/>
              </a:ext>
            </a:extLst>
          </p:cNvPr>
          <p:cNvSpPr/>
          <p:nvPr/>
        </p:nvSpPr>
        <p:spPr>
          <a:xfrm>
            <a:off x="2448434" y="1733910"/>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Status</a:t>
            </a:r>
          </a:p>
        </p:txBody>
      </p:sp>
      <p:pic>
        <p:nvPicPr>
          <p:cNvPr id="101" name="Picture 166">
            <a:extLst>
              <a:ext uri="{FF2B5EF4-FFF2-40B4-BE49-F238E27FC236}">
                <a16:creationId xmlns:a16="http://schemas.microsoft.com/office/drawing/2014/main" id="{1907BEC5-38AF-4731-98CF-C6F99205870B}"/>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4456987" y="3830523"/>
            <a:ext cx="498629" cy="415524"/>
          </a:xfrm>
          <a:prstGeom prst="rect">
            <a:avLst/>
          </a:prstGeom>
        </p:spPr>
      </p:pic>
      <p:pic>
        <p:nvPicPr>
          <p:cNvPr id="102" name="Picture 131">
            <a:extLst>
              <a:ext uri="{FF2B5EF4-FFF2-40B4-BE49-F238E27FC236}">
                <a16:creationId xmlns:a16="http://schemas.microsoft.com/office/drawing/2014/main" id="{C2BA409A-BD92-4FF6-A8D1-C4E08C5E9844}"/>
              </a:ext>
            </a:extLst>
          </p:cNvPr>
          <p:cNvPicPr>
            <a:picLocks noChangeAspect="1"/>
          </p:cNvPicPr>
          <p:nvPr/>
        </p:nvPicPr>
        <p:blipFill>
          <a:blip r:embed="rId36">
            <a:clrChange>
              <a:clrFrom>
                <a:srgbClr val="FFFFFF"/>
              </a:clrFrom>
              <a:clrTo>
                <a:srgbClr val="FFFFFF">
                  <a:alpha val="0"/>
                </a:srgbClr>
              </a:clrTo>
            </a:clrChange>
          </a:blip>
          <a:stretch>
            <a:fillRect/>
          </a:stretch>
        </p:blipFill>
        <p:spPr>
          <a:xfrm>
            <a:off x="4521589" y="3632100"/>
            <a:ext cx="424043" cy="279260"/>
          </a:xfrm>
          <a:prstGeom prst="rect">
            <a:avLst/>
          </a:prstGeom>
        </p:spPr>
      </p:pic>
      <p:pic>
        <p:nvPicPr>
          <p:cNvPr id="103" name="Picture 254">
            <a:extLst>
              <a:ext uri="{FF2B5EF4-FFF2-40B4-BE49-F238E27FC236}">
                <a16:creationId xmlns:a16="http://schemas.microsoft.com/office/drawing/2014/main" id="{08B68E32-6CC5-48AE-847D-EDF423AAE264}"/>
              </a:ext>
            </a:extLst>
          </p:cNvPr>
          <p:cNvPicPr>
            <a:picLocks noChangeAspect="1"/>
          </p:cNvPicPr>
          <p:nvPr/>
        </p:nvPicPr>
        <p:blipFill>
          <a:blip r:embed="rId37">
            <a:clrChange>
              <a:clrFrom>
                <a:srgbClr val="FFFFFF"/>
              </a:clrFrom>
              <a:clrTo>
                <a:srgbClr val="FFFFFF">
                  <a:alpha val="0"/>
                </a:srgbClr>
              </a:clrTo>
            </a:clrChange>
          </a:blip>
          <a:stretch>
            <a:fillRect/>
          </a:stretch>
        </p:blipFill>
        <p:spPr>
          <a:xfrm>
            <a:off x="839574" y="2096538"/>
            <a:ext cx="475908" cy="271627"/>
          </a:xfrm>
          <a:prstGeom prst="rect">
            <a:avLst/>
          </a:prstGeom>
        </p:spPr>
      </p:pic>
      <p:grpSp>
        <p:nvGrpSpPr>
          <p:cNvPr id="104" name="Group 19">
            <a:extLst>
              <a:ext uri="{FF2B5EF4-FFF2-40B4-BE49-F238E27FC236}">
                <a16:creationId xmlns:a16="http://schemas.microsoft.com/office/drawing/2014/main" id="{4A1FB31B-9720-43CB-AE60-5541DADFB35A}"/>
              </a:ext>
            </a:extLst>
          </p:cNvPr>
          <p:cNvGrpSpPr/>
          <p:nvPr/>
        </p:nvGrpSpPr>
        <p:grpSpPr>
          <a:xfrm>
            <a:off x="1358609" y="2044871"/>
            <a:ext cx="140915" cy="183396"/>
            <a:chOff x="12263100" y="3011039"/>
            <a:chExt cx="624715" cy="848215"/>
          </a:xfrm>
          <a:solidFill>
            <a:srgbClr val="00B0F0"/>
          </a:solidFill>
        </p:grpSpPr>
        <p:sp>
          <p:nvSpPr>
            <p:cNvPr id="105" name="Graphic 11">
              <a:extLst>
                <a:ext uri="{FF2B5EF4-FFF2-40B4-BE49-F238E27FC236}">
                  <a16:creationId xmlns:a16="http://schemas.microsoft.com/office/drawing/2014/main" id="{4E53DF95-5458-4785-8AB8-BA8F7CC5269E}"/>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06" name="Graphic 11">
              <a:extLst>
                <a:ext uri="{FF2B5EF4-FFF2-40B4-BE49-F238E27FC236}">
                  <a16:creationId xmlns:a16="http://schemas.microsoft.com/office/drawing/2014/main" id="{E56D1CA8-2FB9-43F1-A907-EB7C2D369A1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07" name="Graphic 11">
              <a:extLst>
                <a:ext uri="{FF2B5EF4-FFF2-40B4-BE49-F238E27FC236}">
                  <a16:creationId xmlns:a16="http://schemas.microsoft.com/office/drawing/2014/main" id="{051E6C51-8EC8-4D80-924E-5F5E3BC36BE1}"/>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08" name="Graphic 11">
              <a:extLst>
                <a:ext uri="{FF2B5EF4-FFF2-40B4-BE49-F238E27FC236}">
                  <a16:creationId xmlns:a16="http://schemas.microsoft.com/office/drawing/2014/main" id="{952E5143-D5F8-491F-ACA6-DBB69B23DBC2}"/>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pic>
        <p:nvPicPr>
          <p:cNvPr id="109" name="Graphic 124" descr="Quadcopter with solid fill">
            <a:extLst>
              <a:ext uri="{FF2B5EF4-FFF2-40B4-BE49-F238E27FC236}">
                <a16:creationId xmlns:a16="http://schemas.microsoft.com/office/drawing/2014/main" id="{A2699CDE-57F5-49C6-8121-8DC37371DDEA}"/>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77121" y="2334528"/>
            <a:ext cx="387795" cy="387795"/>
          </a:xfrm>
          <a:prstGeom prst="rect">
            <a:avLst/>
          </a:prstGeom>
        </p:spPr>
      </p:pic>
      <p:pic>
        <p:nvPicPr>
          <p:cNvPr id="110" name="Picture 147">
            <a:extLst>
              <a:ext uri="{FF2B5EF4-FFF2-40B4-BE49-F238E27FC236}">
                <a16:creationId xmlns:a16="http://schemas.microsoft.com/office/drawing/2014/main" id="{EACA0370-F359-40ED-A8B0-E41ABBDFBFD3}"/>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783838" y="2663145"/>
            <a:ext cx="558268" cy="275460"/>
          </a:xfrm>
          <a:prstGeom prst="rect">
            <a:avLst/>
          </a:prstGeom>
        </p:spPr>
      </p:pic>
      <p:sp>
        <p:nvSpPr>
          <p:cNvPr id="111" name="Bulle narrative : rectangle 110">
            <a:extLst>
              <a:ext uri="{FF2B5EF4-FFF2-40B4-BE49-F238E27FC236}">
                <a16:creationId xmlns:a16="http://schemas.microsoft.com/office/drawing/2014/main" id="{120AA726-0FF6-4209-BB20-1BA916108E4E}"/>
              </a:ext>
            </a:extLst>
          </p:cNvPr>
          <p:cNvSpPr/>
          <p:nvPr/>
        </p:nvSpPr>
        <p:spPr>
          <a:xfrm>
            <a:off x="4197941" y="4600547"/>
            <a:ext cx="5300580" cy="1630260"/>
          </a:xfrm>
          <a:prstGeom prst="wedgeRectCallout">
            <a:avLst>
              <a:gd name="adj1" fmla="val -51161"/>
              <a:gd name="adj2" fmla="val -31334"/>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a:solidFill>
                <a:schemeClr val="tx1"/>
              </a:solidFill>
              <a:latin typeface="+mj-lt"/>
            </a:endParaRPr>
          </a:p>
        </p:txBody>
      </p:sp>
      <p:grpSp>
        <p:nvGrpSpPr>
          <p:cNvPr id="112" name="Group 216">
            <a:extLst>
              <a:ext uri="{FF2B5EF4-FFF2-40B4-BE49-F238E27FC236}">
                <a16:creationId xmlns:a16="http://schemas.microsoft.com/office/drawing/2014/main" id="{BCAF6075-5A0A-426C-BE07-730C814D8929}"/>
              </a:ext>
            </a:extLst>
          </p:cNvPr>
          <p:cNvGrpSpPr/>
          <p:nvPr/>
        </p:nvGrpSpPr>
        <p:grpSpPr>
          <a:xfrm>
            <a:off x="613235" y="2972776"/>
            <a:ext cx="824105" cy="581492"/>
            <a:chOff x="7152305" y="4449816"/>
            <a:chExt cx="708238" cy="476605"/>
          </a:xfrm>
        </p:grpSpPr>
        <p:sp>
          <p:nvSpPr>
            <p:cNvPr id="113" name="TextBox 212">
              <a:extLst>
                <a:ext uri="{FF2B5EF4-FFF2-40B4-BE49-F238E27FC236}">
                  <a16:creationId xmlns:a16="http://schemas.microsoft.com/office/drawing/2014/main" id="{BF24D132-C786-48A4-9A3E-983BFF02BDDA}"/>
                </a:ext>
              </a:extLst>
            </p:cNvPr>
            <p:cNvSpPr txBox="1"/>
            <p:nvPr/>
          </p:nvSpPr>
          <p:spPr>
            <a:xfrm>
              <a:off x="7152305" y="4749838"/>
              <a:ext cx="708238" cy="176583"/>
            </a:xfrm>
            <a:prstGeom prst="rect">
              <a:avLst/>
            </a:prstGeom>
            <a:noFill/>
          </p:spPr>
          <p:txBody>
            <a:bodyPr wrap="square" rtlCol="0">
              <a:spAutoFit/>
            </a:bodyPr>
            <a:lstStyle/>
            <a:p>
              <a:pPr algn="ctr"/>
              <a:r>
                <a:rPr lang="en-US" sz="800"/>
                <a:t>Prodapps</a:t>
              </a:r>
            </a:p>
          </p:txBody>
        </p:sp>
        <p:pic>
          <p:nvPicPr>
            <p:cNvPr id="114" name="Graphic 214" descr="Smart Phone with solid fill">
              <a:extLst>
                <a:ext uri="{FF2B5EF4-FFF2-40B4-BE49-F238E27FC236}">
                  <a16:creationId xmlns:a16="http://schemas.microsoft.com/office/drawing/2014/main" id="{89B17123-4FE4-481C-BAA2-FBBD26C853F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340830" y="4449816"/>
              <a:ext cx="320492" cy="320492"/>
            </a:xfrm>
            <a:prstGeom prst="rect">
              <a:avLst/>
            </a:prstGeom>
          </p:spPr>
        </p:pic>
      </p:grpSp>
      <p:grpSp>
        <p:nvGrpSpPr>
          <p:cNvPr id="120" name="Group 19">
            <a:extLst>
              <a:ext uri="{FF2B5EF4-FFF2-40B4-BE49-F238E27FC236}">
                <a16:creationId xmlns:a16="http://schemas.microsoft.com/office/drawing/2014/main" id="{98F4A28E-2E49-4796-8789-4D7AB3B6CFD2}"/>
              </a:ext>
            </a:extLst>
          </p:cNvPr>
          <p:cNvGrpSpPr/>
          <p:nvPr/>
        </p:nvGrpSpPr>
        <p:grpSpPr>
          <a:xfrm>
            <a:off x="1168756" y="3050189"/>
            <a:ext cx="140915" cy="183396"/>
            <a:chOff x="12263100" y="3011039"/>
            <a:chExt cx="624715" cy="848215"/>
          </a:xfrm>
          <a:solidFill>
            <a:srgbClr val="00B0F0"/>
          </a:solidFill>
        </p:grpSpPr>
        <p:sp>
          <p:nvSpPr>
            <p:cNvPr id="121" name="Graphic 11">
              <a:extLst>
                <a:ext uri="{FF2B5EF4-FFF2-40B4-BE49-F238E27FC236}">
                  <a16:creationId xmlns:a16="http://schemas.microsoft.com/office/drawing/2014/main" id="{0CF79484-111D-4568-AFFF-3CBDCB38027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22" name="Graphic 11">
              <a:extLst>
                <a:ext uri="{FF2B5EF4-FFF2-40B4-BE49-F238E27FC236}">
                  <a16:creationId xmlns:a16="http://schemas.microsoft.com/office/drawing/2014/main" id="{CE6AD5A9-0724-4E52-8533-36B2B7A8E8FB}"/>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23" name="Graphic 11">
              <a:extLst>
                <a:ext uri="{FF2B5EF4-FFF2-40B4-BE49-F238E27FC236}">
                  <a16:creationId xmlns:a16="http://schemas.microsoft.com/office/drawing/2014/main" id="{AB25344D-A8FC-4A5C-A43F-4B01CA4A8800}"/>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24" name="Graphic 11">
              <a:extLst>
                <a:ext uri="{FF2B5EF4-FFF2-40B4-BE49-F238E27FC236}">
                  <a16:creationId xmlns:a16="http://schemas.microsoft.com/office/drawing/2014/main" id="{5980143D-7AF7-4D97-8D06-A50037CCB903}"/>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grpSp>
        <p:nvGrpSpPr>
          <p:cNvPr id="125" name="Group 295">
            <a:extLst>
              <a:ext uri="{FF2B5EF4-FFF2-40B4-BE49-F238E27FC236}">
                <a16:creationId xmlns:a16="http://schemas.microsoft.com/office/drawing/2014/main" id="{452908AA-902F-4A7E-AB73-9F52D786B6C4}"/>
              </a:ext>
            </a:extLst>
          </p:cNvPr>
          <p:cNvGrpSpPr/>
          <p:nvPr/>
        </p:nvGrpSpPr>
        <p:grpSpPr>
          <a:xfrm>
            <a:off x="4272943" y="5314077"/>
            <a:ext cx="687101" cy="441581"/>
            <a:chOff x="7528173" y="5911186"/>
            <a:chExt cx="687101" cy="441581"/>
          </a:xfrm>
        </p:grpSpPr>
        <p:pic>
          <p:nvPicPr>
            <p:cNvPr id="126" name="Picture 264">
              <a:extLst>
                <a:ext uri="{FF2B5EF4-FFF2-40B4-BE49-F238E27FC236}">
                  <a16:creationId xmlns:a16="http://schemas.microsoft.com/office/drawing/2014/main" id="{267C8206-7439-45C3-BED1-A9926A9C8466}"/>
                </a:ext>
              </a:extLst>
            </p:cNvPr>
            <p:cNvPicPr>
              <a:picLocks noChangeAspect="1"/>
            </p:cNvPicPr>
            <p:nvPr/>
          </p:nvPicPr>
          <p:blipFill>
            <a:blip r:embed="rId43">
              <a:clrChange>
                <a:clrFrom>
                  <a:srgbClr val="F2F2F2"/>
                </a:clrFrom>
                <a:clrTo>
                  <a:srgbClr val="F2F2F2">
                    <a:alpha val="0"/>
                  </a:srgbClr>
                </a:clrTo>
              </a:clrChange>
            </a:blip>
            <a:stretch>
              <a:fillRect/>
            </a:stretch>
          </p:blipFill>
          <p:spPr>
            <a:xfrm>
              <a:off x="7606412" y="5911186"/>
              <a:ext cx="459070" cy="366253"/>
            </a:xfrm>
            <a:prstGeom prst="rect">
              <a:avLst/>
            </a:prstGeom>
          </p:spPr>
        </p:pic>
        <p:pic>
          <p:nvPicPr>
            <p:cNvPr id="127" name="Picture 266">
              <a:extLst>
                <a:ext uri="{FF2B5EF4-FFF2-40B4-BE49-F238E27FC236}">
                  <a16:creationId xmlns:a16="http://schemas.microsoft.com/office/drawing/2014/main" id="{08A43A2F-3ACE-4CEA-8051-C2D273E4BAF4}"/>
                </a:ext>
              </a:extLst>
            </p:cNvPr>
            <p:cNvPicPr>
              <a:picLocks noChangeAspect="1"/>
            </p:cNvPicPr>
            <p:nvPr/>
          </p:nvPicPr>
          <p:blipFill>
            <a:blip r:embed="rId44">
              <a:clrChange>
                <a:clrFrom>
                  <a:srgbClr val="F2F2F2"/>
                </a:clrFrom>
                <a:clrTo>
                  <a:srgbClr val="F2F2F2">
                    <a:alpha val="0"/>
                  </a:srgbClr>
                </a:clrTo>
              </a:clrChange>
            </a:blip>
            <a:stretch>
              <a:fillRect/>
            </a:stretch>
          </p:blipFill>
          <p:spPr>
            <a:xfrm>
              <a:off x="7528173" y="6192720"/>
              <a:ext cx="687101" cy="160047"/>
            </a:xfrm>
            <a:prstGeom prst="rect">
              <a:avLst/>
            </a:prstGeom>
          </p:spPr>
        </p:pic>
      </p:grpSp>
      <p:pic>
        <p:nvPicPr>
          <p:cNvPr id="128" name="Picture 2" descr="Home - Genuine ELIDE FIRE ® extinguishing ball : Global Business and  Partnership">
            <a:extLst>
              <a:ext uri="{FF2B5EF4-FFF2-40B4-BE49-F238E27FC236}">
                <a16:creationId xmlns:a16="http://schemas.microsoft.com/office/drawing/2014/main" id="{FD43D956-7F15-4C6E-A0DE-30024A1A0CEF}"/>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319193" y="5791754"/>
            <a:ext cx="570279" cy="255735"/>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a:extLst>
              <a:ext uri="{FF2B5EF4-FFF2-40B4-BE49-F238E27FC236}">
                <a16:creationId xmlns:a16="http://schemas.microsoft.com/office/drawing/2014/main" id="{555638A0-D999-4327-A4A7-179DEE0BEA1B}"/>
              </a:ext>
            </a:extLst>
          </p:cNvPr>
          <p:cNvSpPr/>
          <p:nvPr/>
        </p:nvSpPr>
        <p:spPr>
          <a:xfrm>
            <a:off x="4285685" y="5054652"/>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Hestia’s answer</a:t>
            </a:r>
          </a:p>
        </p:txBody>
      </p:sp>
      <p:sp>
        <p:nvSpPr>
          <p:cNvPr id="130" name="Rectangle 129">
            <a:extLst>
              <a:ext uri="{FF2B5EF4-FFF2-40B4-BE49-F238E27FC236}">
                <a16:creationId xmlns:a16="http://schemas.microsoft.com/office/drawing/2014/main" id="{D30FFD4A-C467-4F1C-A4DF-BCB3EB71D32F}"/>
              </a:ext>
            </a:extLst>
          </p:cNvPr>
          <p:cNvSpPr/>
          <p:nvPr/>
        </p:nvSpPr>
        <p:spPr>
          <a:xfrm>
            <a:off x="5097252" y="5054652"/>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Use-case coverage</a:t>
            </a:r>
          </a:p>
        </p:txBody>
      </p:sp>
      <p:sp>
        <p:nvSpPr>
          <p:cNvPr id="131" name="Rectangle 130">
            <a:extLst>
              <a:ext uri="{FF2B5EF4-FFF2-40B4-BE49-F238E27FC236}">
                <a16:creationId xmlns:a16="http://schemas.microsoft.com/office/drawing/2014/main" id="{93EEF8DD-E42C-4C2B-94DD-89C3DDAF9A59}"/>
              </a:ext>
            </a:extLst>
          </p:cNvPr>
          <p:cNvSpPr/>
          <p:nvPr/>
        </p:nvSpPr>
        <p:spPr>
          <a:xfrm>
            <a:off x="5998952" y="5054652"/>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Status</a:t>
            </a:r>
          </a:p>
        </p:txBody>
      </p:sp>
      <p:sp>
        <p:nvSpPr>
          <p:cNvPr id="132" name="Oval 390">
            <a:extLst>
              <a:ext uri="{FF2B5EF4-FFF2-40B4-BE49-F238E27FC236}">
                <a16:creationId xmlns:a16="http://schemas.microsoft.com/office/drawing/2014/main" id="{37866BA4-BF7F-46F4-9BDC-A7E6E551D6F2}"/>
              </a:ext>
            </a:extLst>
          </p:cNvPr>
          <p:cNvSpPr/>
          <p:nvPr>
            <p:custDataLst>
              <p:tags r:id="rId2"/>
            </p:custDataLst>
          </p:nvPr>
        </p:nvSpPr>
        <p:spPr bwMode="auto">
          <a:xfrm>
            <a:off x="5498086" y="2353819"/>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Oval 228">
            <a:extLst>
              <a:ext uri="{FF2B5EF4-FFF2-40B4-BE49-F238E27FC236}">
                <a16:creationId xmlns:a16="http://schemas.microsoft.com/office/drawing/2014/main" id="{433FC52C-1389-4204-AEEB-C9CA9E418A00}"/>
              </a:ext>
            </a:extLst>
          </p:cNvPr>
          <p:cNvSpPr/>
          <p:nvPr>
            <p:custDataLst>
              <p:tags r:id="rId3"/>
            </p:custDataLst>
          </p:nvPr>
        </p:nvSpPr>
        <p:spPr bwMode="auto">
          <a:xfrm>
            <a:off x="5419090" y="579283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5" name="Arc 144">
            <a:extLst>
              <a:ext uri="{FF2B5EF4-FFF2-40B4-BE49-F238E27FC236}">
                <a16:creationId xmlns:a16="http://schemas.microsoft.com/office/drawing/2014/main" id="{6A96C0AC-EDD4-48F7-A707-F61145038153}"/>
              </a:ext>
            </a:extLst>
          </p:cNvPr>
          <p:cNvSpPr/>
          <p:nvPr>
            <p:custDataLst>
              <p:tags r:id="rId4"/>
            </p:custDataLst>
          </p:nvPr>
        </p:nvSpPr>
        <p:spPr bwMode="gray">
          <a:xfrm>
            <a:off x="5419090" y="5792834"/>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Oval 228">
            <a:extLst>
              <a:ext uri="{FF2B5EF4-FFF2-40B4-BE49-F238E27FC236}">
                <a16:creationId xmlns:a16="http://schemas.microsoft.com/office/drawing/2014/main" id="{054F79DE-098B-4A1C-93C7-642B122E7D15}"/>
              </a:ext>
            </a:extLst>
          </p:cNvPr>
          <p:cNvSpPr/>
          <p:nvPr>
            <p:custDataLst>
              <p:tags r:id="rId5"/>
            </p:custDataLst>
          </p:nvPr>
        </p:nvSpPr>
        <p:spPr bwMode="auto">
          <a:xfrm>
            <a:off x="5419090" y="540653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Arc 146">
            <a:extLst>
              <a:ext uri="{FF2B5EF4-FFF2-40B4-BE49-F238E27FC236}">
                <a16:creationId xmlns:a16="http://schemas.microsoft.com/office/drawing/2014/main" id="{C050FFFB-6045-4F5E-B830-458E17DA18F1}"/>
              </a:ext>
            </a:extLst>
          </p:cNvPr>
          <p:cNvSpPr/>
          <p:nvPr>
            <p:custDataLst>
              <p:tags r:id="rId6"/>
            </p:custDataLst>
          </p:nvPr>
        </p:nvSpPr>
        <p:spPr bwMode="gray">
          <a:xfrm>
            <a:off x="5419090" y="5406531"/>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Oval 204">
            <a:extLst>
              <a:ext uri="{FF2B5EF4-FFF2-40B4-BE49-F238E27FC236}">
                <a16:creationId xmlns:a16="http://schemas.microsoft.com/office/drawing/2014/main" id="{8EAE2B76-2313-4656-A866-046474D9996A}"/>
              </a:ext>
            </a:extLst>
          </p:cNvPr>
          <p:cNvSpPr/>
          <p:nvPr>
            <p:custDataLst>
              <p:tags r:id="rId7"/>
            </p:custDataLst>
          </p:nvPr>
        </p:nvSpPr>
        <p:spPr bwMode="auto">
          <a:xfrm>
            <a:off x="1881931" y="242287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Arc 150">
            <a:extLst>
              <a:ext uri="{FF2B5EF4-FFF2-40B4-BE49-F238E27FC236}">
                <a16:creationId xmlns:a16="http://schemas.microsoft.com/office/drawing/2014/main" id="{1EC6A59F-072B-4B31-95CB-BE3AA5E1AF39}"/>
              </a:ext>
            </a:extLst>
          </p:cNvPr>
          <p:cNvSpPr/>
          <p:nvPr>
            <p:custDataLst>
              <p:tags r:id="rId8"/>
            </p:custDataLst>
          </p:nvPr>
        </p:nvSpPr>
        <p:spPr bwMode="gray">
          <a:xfrm>
            <a:off x="1881931" y="2422871"/>
            <a:ext cx="187324" cy="187325"/>
          </a:xfrm>
          <a:prstGeom prst="arc">
            <a:avLst>
              <a:gd name="adj1" fmla="val 16200000"/>
              <a:gd name="adj2" fmla="val 1960334"/>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Oval 226">
            <a:extLst>
              <a:ext uri="{FF2B5EF4-FFF2-40B4-BE49-F238E27FC236}">
                <a16:creationId xmlns:a16="http://schemas.microsoft.com/office/drawing/2014/main" id="{EF73B3A9-E91B-41E1-8986-2718E25E62D9}"/>
              </a:ext>
            </a:extLst>
          </p:cNvPr>
          <p:cNvSpPr/>
          <p:nvPr>
            <p:custDataLst>
              <p:tags r:id="rId9"/>
            </p:custDataLst>
          </p:nvPr>
        </p:nvSpPr>
        <p:spPr bwMode="auto">
          <a:xfrm>
            <a:off x="1881931" y="20805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Arc 152">
            <a:extLst>
              <a:ext uri="{FF2B5EF4-FFF2-40B4-BE49-F238E27FC236}">
                <a16:creationId xmlns:a16="http://schemas.microsoft.com/office/drawing/2014/main" id="{6326A5C1-03CF-4303-91D8-855CCFCB6188}"/>
              </a:ext>
            </a:extLst>
          </p:cNvPr>
          <p:cNvSpPr/>
          <p:nvPr>
            <p:custDataLst>
              <p:tags r:id="rId10"/>
            </p:custDataLst>
          </p:nvPr>
        </p:nvSpPr>
        <p:spPr bwMode="gray">
          <a:xfrm>
            <a:off x="1881931" y="2080545"/>
            <a:ext cx="187324" cy="187325"/>
          </a:xfrm>
          <a:prstGeom prst="arc">
            <a:avLst>
              <a:gd name="adj1" fmla="val 16200000"/>
              <a:gd name="adj2" fmla="val 12389885"/>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Oval 204">
            <a:extLst>
              <a:ext uri="{FF2B5EF4-FFF2-40B4-BE49-F238E27FC236}">
                <a16:creationId xmlns:a16="http://schemas.microsoft.com/office/drawing/2014/main" id="{94C8C856-D1CB-4225-A7D9-CA0FD6CF89C6}"/>
              </a:ext>
            </a:extLst>
          </p:cNvPr>
          <p:cNvSpPr/>
          <p:nvPr>
            <p:custDataLst>
              <p:tags r:id="rId11"/>
            </p:custDataLst>
          </p:nvPr>
        </p:nvSpPr>
        <p:spPr bwMode="auto">
          <a:xfrm>
            <a:off x="5498086" y="36898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Arc 154">
            <a:extLst>
              <a:ext uri="{FF2B5EF4-FFF2-40B4-BE49-F238E27FC236}">
                <a16:creationId xmlns:a16="http://schemas.microsoft.com/office/drawing/2014/main" id="{54C742CD-5C48-4EB7-99B5-8A28818C5366}"/>
              </a:ext>
            </a:extLst>
          </p:cNvPr>
          <p:cNvSpPr/>
          <p:nvPr>
            <p:custDataLst>
              <p:tags r:id="rId12"/>
            </p:custDataLst>
          </p:nvPr>
        </p:nvSpPr>
        <p:spPr bwMode="gray">
          <a:xfrm>
            <a:off x="5498086" y="3689888"/>
            <a:ext cx="187324" cy="187325"/>
          </a:xfrm>
          <a:prstGeom prst="arc">
            <a:avLst>
              <a:gd name="adj1" fmla="val 16200000"/>
              <a:gd name="adj2" fmla="val 5578934"/>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Oval 204">
            <a:extLst>
              <a:ext uri="{FF2B5EF4-FFF2-40B4-BE49-F238E27FC236}">
                <a16:creationId xmlns:a16="http://schemas.microsoft.com/office/drawing/2014/main" id="{1F440329-79EC-471D-BDCF-46FA131899D6}"/>
              </a:ext>
            </a:extLst>
          </p:cNvPr>
          <p:cNvSpPr/>
          <p:nvPr>
            <p:custDataLst>
              <p:tags r:id="rId13"/>
            </p:custDataLst>
          </p:nvPr>
        </p:nvSpPr>
        <p:spPr bwMode="auto">
          <a:xfrm>
            <a:off x="5498086" y="396214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Arc 156">
            <a:extLst>
              <a:ext uri="{FF2B5EF4-FFF2-40B4-BE49-F238E27FC236}">
                <a16:creationId xmlns:a16="http://schemas.microsoft.com/office/drawing/2014/main" id="{12F4AF09-179E-4827-BED1-C78EB213DC6B}"/>
              </a:ext>
            </a:extLst>
          </p:cNvPr>
          <p:cNvSpPr/>
          <p:nvPr>
            <p:custDataLst>
              <p:tags r:id="rId14"/>
            </p:custDataLst>
          </p:nvPr>
        </p:nvSpPr>
        <p:spPr bwMode="gray">
          <a:xfrm>
            <a:off x="5498086" y="3962147"/>
            <a:ext cx="187324"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8F15B80F-09DF-4F44-A671-16DAD8DB32D1}"/>
              </a:ext>
            </a:extLst>
          </p:cNvPr>
          <p:cNvSpPr/>
          <p:nvPr/>
        </p:nvSpPr>
        <p:spPr>
          <a:xfrm>
            <a:off x="6098221" y="3612164"/>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Deployed</a:t>
            </a:r>
          </a:p>
        </p:txBody>
      </p:sp>
      <p:sp>
        <p:nvSpPr>
          <p:cNvPr id="159" name="Rectangle 158">
            <a:extLst>
              <a:ext uri="{FF2B5EF4-FFF2-40B4-BE49-F238E27FC236}">
                <a16:creationId xmlns:a16="http://schemas.microsoft.com/office/drawing/2014/main" id="{B80AF701-FD02-4A49-AF04-0D717773F8CE}"/>
              </a:ext>
            </a:extLst>
          </p:cNvPr>
          <p:cNvSpPr/>
          <p:nvPr/>
        </p:nvSpPr>
        <p:spPr>
          <a:xfrm>
            <a:off x="6098221" y="3907869"/>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Deployed</a:t>
            </a:r>
          </a:p>
        </p:txBody>
      </p:sp>
      <p:sp>
        <p:nvSpPr>
          <p:cNvPr id="160" name="Rectangle 159">
            <a:extLst>
              <a:ext uri="{FF2B5EF4-FFF2-40B4-BE49-F238E27FC236}">
                <a16:creationId xmlns:a16="http://schemas.microsoft.com/office/drawing/2014/main" id="{6794BF10-E356-4CFA-A5D2-64019521185A}"/>
              </a:ext>
            </a:extLst>
          </p:cNvPr>
          <p:cNvSpPr/>
          <p:nvPr/>
        </p:nvSpPr>
        <p:spPr>
          <a:xfrm>
            <a:off x="2500322" y="2082948"/>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 in progress</a:t>
            </a:r>
          </a:p>
        </p:txBody>
      </p:sp>
      <p:sp>
        <p:nvSpPr>
          <p:cNvPr id="161" name="Rectangle 160">
            <a:extLst>
              <a:ext uri="{FF2B5EF4-FFF2-40B4-BE49-F238E27FC236}">
                <a16:creationId xmlns:a16="http://schemas.microsoft.com/office/drawing/2014/main" id="{98B95108-A1D7-406A-9437-35CC8389273C}"/>
              </a:ext>
            </a:extLst>
          </p:cNvPr>
          <p:cNvSpPr/>
          <p:nvPr/>
        </p:nvSpPr>
        <p:spPr>
          <a:xfrm>
            <a:off x="2500322" y="2368165"/>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Ongoing</a:t>
            </a:r>
          </a:p>
        </p:txBody>
      </p:sp>
      <p:sp>
        <p:nvSpPr>
          <p:cNvPr id="162" name="Rectangle 161">
            <a:extLst>
              <a:ext uri="{FF2B5EF4-FFF2-40B4-BE49-F238E27FC236}">
                <a16:creationId xmlns:a16="http://schemas.microsoft.com/office/drawing/2014/main" id="{E1AEBA31-2AB3-475A-A9D4-798F713EEFD7}"/>
              </a:ext>
            </a:extLst>
          </p:cNvPr>
          <p:cNvSpPr/>
          <p:nvPr/>
        </p:nvSpPr>
        <p:spPr>
          <a:xfrm>
            <a:off x="2500322" y="2644093"/>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Ongoing</a:t>
            </a:r>
          </a:p>
        </p:txBody>
      </p:sp>
      <p:sp>
        <p:nvSpPr>
          <p:cNvPr id="163" name="Rectangle 162">
            <a:extLst>
              <a:ext uri="{FF2B5EF4-FFF2-40B4-BE49-F238E27FC236}">
                <a16:creationId xmlns:a16="http://schemas.microsoft.com/office/drawing/2014/main" id="{A02BA35A-F494-480F-8210-97DCAE0F40D4}"/>
              </a:ext>
            </a:extLst>
          </p:cNvPr>
          <p:cNvSpPr/>
          <p:nvPr/>
        </p:nvSpPr>
        <p:spPr>
          <a:xfrm>
            <a:off x="2500322" y="309297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Not started</a:t>
            </a:r>
          </a:p>
        </p:txBody>
      </p:sp>
      <p:sp>
        <p:nvSpPr>
          <p:cNvPr id="164" name="Rectangle 163">
            <a:extLst>
              <a:ext uri="{FF2B5EF4-FFF2-40B4-BE49-F238E27FC236}">
                <a16:creationId xmlns:a16="http://schemas.microsoft.com/office/drawing/2014/main" id="{96799BBD-9716-4675-B816-A24F8B182973}"/>
              </a:ext>
            </a:extLst>
          </p:cNvPr>
          <p:cNvSpPr/>
          <p:nvPr/>
        </p:nvSpPr>
        <p:spPr>
          <a:xfrm>
            <a:off x="5998952" y="5345355"/>
            <a:ext cx="838065" cy="6716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Under study</a:t>
            </a:r>
          </a:p>
        </p:txBody>
      </p:sp>
      <p:sp>
        <p:nvSpPr>
          <p:cNvPr id="168" name="Rectangle 167">
            <a:extLst>
              <a:ext uri="{FF2B5EF4-FFF2-40B4-BE49-F238E27FC236}">
                <a16:creationId xmlns:a16="http://schemas.microsoft.com/office/drawing/2014/main" id="{F93FCD89-38BE-4A9F-89B4-7F9F1F03E6AA}"/>
              </a:ext>
            </a:extLst>
          </p:cNvPr>
          <p:cNvSpPr/>
          <p:nvPr/>
        </p:nvSpPr>
        <p:spPr>
          <a:xfrm>
            <a:off x="6098221" y="3257382"/>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Spec phase</a:t>
            </a:r>
          </a:p>
        </p:txBody>
      </p:sp>
      <p:sp>
        <p:nvSpPr>
          <p:cNvPr id="171" name="Rectangle 170">
            <a:extLst>
              <a:ext uri="{FF2B5EF4-FFF2-40B4-BE49-F238E27FC236}">
                <a16:creationId xmlns:a16="http://schemas.microsoft.com/office/drawing/2014/main" id="{1C8173C6-5E3A-4216-8804-5399B6AA31C6}"/>
              </a:ext>
            </a:extLst>
          </p:cNvPr>
          <p:cNvSpPr/>
          <p:nvPr/>
        </p:nvSpPr>
        <p:spPr>
          <a:xfrm>
            <a:off x="6098221" y="2573401"/>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Spec. phase</a:t>
            </a:r>
          </a:p>
        </p:txBody>
      </p:sp>
      <p:sp>
        <p:nvSpPr>
          <p:cNvPr id="172" name="Rectangle 171">
            <a:extLst>
              <a:ext uri="{FF2B5EF4-FFF2-40B4-BE49-F238E27FC236}">
                <a16:creationId xmlns:a16="http://schemas.microsoft.com/office/drawing/2014/main" id="{863FD84C-845E-42CC-B2EE-54140523C6B3}"/>
              </a:ext>
            </a:extLst>
          </p:cNvPr>
          <p:cNvSpPr/>
          <p:nvPr/>
        </p:nvSpPr>
        <p:spPr>
          <a:xfrm>
            <a:off x="6098221" y="229869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Ongoing</a:t>
            </a:r>
          </a:p>
        </p:txBody>
      </p:sp>
      <p:sp>
        <p:nvSpPr>
          <p:cNvPr id="173" name="Rectangle 172">
            <a:extLst>
              <a:ext uri="{FF2B5EF4-FFF2-40B4-BE49-F238E27FC236}">
                <a16:creationId xmlns:a16="http://schemas.microsoft.com/office/drawing/2014/main" id="{1DD71EE6-7E10-4444-888A-89EBA3A5DBED}"/>
              </a:ext>
            </a:extLst>
          </p:cNvPr>
          <p:cNvSpPr/>
          <p:nvPr/>
        </p:nvSpPr>
        <p:spPr>
          <a:xfrm>
            <a:off x="6098221" y="292607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Ongoing</a:t>
            </a:r>
          </a:p>
        </p:txBody>
      </p:sp>
      <p:sp>
        <p:nvSpPr>
          <p:cNvPr id="176" name="Oval 226">
            <a:extLst>
              <a:ext uri="{FF2B5EF4-FFF2-40B4-BE49-F238E27FC236}">
                <a16:creationId xmlns:a16="http://schemas.microsoft.com/office/drawing/2014/main" id="{04D2C6B9-3B58-4E34-BE83-8AA3849160DE}"/>
              </a:ext>
            </a:extLst>
          </p:cNvPr>
          <p:cNvSpPr/>
          <p:nvPr>
            <p:custDataLst>
              <p:tags r:id="rId15"/>
            </p:custDataLst>
          </p:nvPr>
        </p:nvSpPr>
        <p:spPr bwMode="auto">
          <a:xfrm>
            <a:off x="5498086" y="26396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7" name="Arc 176">
            <a:extLst>
              <a:ext uri="{FF2B5EF4-FFF2-40B4-BE49-F238E27FC236}">
                <a16:creationId xmlns:a16="http://schemas.microsoft.com/office/drawing/2014/main" id="{93AA6B9B-95A6-4425-A52D-B73C84CE1796}"/>
              </a:ext>
            </a:extLst>
          </p:cNvPr>
          <p:cNvSpPr/>
          <p:nvPr>
            <p:custDataLst>
              <p:tags r:id="rId16"/>
            </p:custDataLst>
          </p:nvPr>
        </p:nvSpPr>
        <p:spPr bwMode="gray">
          <a:xfrm>
            <a:off x="5498086" y="2639625"/>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8" name="Graphic 167" descr="Checkmark with solid fill">
            <a:extLst>
              <a:ext uri="{FF2B5EF4-FFF2-40B4-BE49-F238E27FC236}">
                <a16:creationId xmlns:a16="http://schemas.microsoft.com/office/drawing/2014/main" id="{CFA1B83C-B2C6-4B1D-900A-1D46370EB1C0}"/>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037776" y="3704173"/>
            <a:ext cx="124466" cy="124466"/>
          </a:xfrm>
          <a:prstGeom prst="rect">
            <a:avLst/>
          </a:prstGeom>
        </p:spPr>
      </p:pic>
      <p:pic>
        <p:nvPicPr>
          <p:cNvPr id="179" name="Graphic 167" descr="Checkmark with solid fill">
            <a:extLst>
              <a:ext uri="{FF2B5EF4-FFF2-40B4-BE49-F238E27FC236}">
                <a16:creationId xmlns:a16="http://schemas.microsoft.com/office/drawing/2014/main" id="{6523B893-D49E-4120-ADE3-34969903A35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037776" y="3993804"/>
            <a:ext cx="124466" cy="124466"/>
          </a:xfrm>
          <a:prstGeom prst="rect">
            <a:avLst/>
          </a:prstGeom>
        </p:spPr>
      </p:pic>
      <p:pic>
        <p:nvPicPr>
          <p:cNvPr id="180" name="Graphic 167" descr="Checkmark with solid fill">
            <a:extLst>
              <a:ext uri="{FF2B5EF4-FFF2-40B4-BE49-F238E27FC236}">
                <a16:creationId xmlns:a16="http://schemas.microsoft.com/office/drawing/2014/main" id="{C12BF57E-C00E-406B-8E6A-8E384CE705BD}"/>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152550"/>
            <a:ext cx="124466" cy="124466"/>
          </a:xfrm>
          <a:prstGeom prst="rect">
            <a:avLst/>
          </a:prstGeom>
        </p:spPr>
      </p:pic>
      <p:pic>
        <p:nvPicPr>
          <p:cNvPr id="181" name="Graphic 167" descr="Checkmark with solid fill">
            <a:extLst>
              <a:ext uri="{FF2B5EF4-FFF2-40B4-BE49-F238E27FC236}">
                <a16:creationId xmlns:a16="http://schemas.microsoft.com/office/drawing/2014/main" id="{1256FA07-658A-4C04-952C-F3CA36CA4BF8}"/>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459519"/>
            <a:ext cx="124466" cy="124466"/>
          </a:xfrm>
          <a:prstGeom prst="rect">
            <a:avLst/>
          </a:prstGeom>
        </p:spPr>
      </p:pic>
      <p:pic>
        <p:nvPicPr>
          <p:cNvPr id="182" name="Graphic 167" descr="Checkmark with solid fill">
            <a:extLst>
              <a:ext uri="{FF2B5EF4-FFF2-40B4-BE49-F238E27FC236}">
                <a16:creationId xmlns:a16="http://schemas.microsoft.com/office/drawing/2014/main" id="{DF485F4D-B144-4BD6-998E-B2095A225123}"/>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712843"/>
            <a:ext cx="124466" cy="124466"/>
          </a:xfrm>
          <a:prstGeom prst="rect">
            <a:avLst/>
          </a:prstGeom>
        </p:spPr>
      </p:pic>
      <p:sp>
        <p:nvSpPr>
          <p:cNvPr id="17" name="Freeform 5">
            <a:extLst>
              <a:ext uri="{FF2B5EF4-FFF2-40B4-BE49-F238E27FC236}">
                <a16:creationId xmlns:a16="http://schemas.microsoft.com/office/drawing/2014/main" id="{A2D0F004-7BB1-4CB7-8D0B-42321F6A5542}"/>
              </a:ext>
            </a:extLst>
          </p:cNvPr>
          <p:cNvSpPr>
            <a:spLocks/>
          </p:cNvSpPr>
          <p:nvPr/>
        </p:nvSpPr>
        <p:spPr bwMode="auto">
          <a:xfrm>
            <a:off x="2454646" y="3193278"/>
            <a:ext cx="116285" cy="117207"/>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5">
            <a:extLst>
              <a:ext uri="{FF2B5EF4-FFF2-40B4-BE49-F238E27FC236}">
                <a16:creationId xmlns:a16="http://schemas.microsoft.com/office/drawing/2014/main" id="{289DFA16-857A-412F-9C0A-278A9227568F}"/>
              </a:ext>
            </a:extLst>
          </p:cNvPr>
          <p:cNvSpPr>
            <a:spLocks/>
          </p:cNvSpPr>
          <p:nvPr/>
        </p:nvSpPr>
        <p:spPr bwMode="auto">
          <a:xfrm>
            <a:off x="6056234" y="5639659"/>
            <a:ext cx="116285" cy="117207"/>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85" name="Graphic 167" descr="Checkmark with solid fill">
            <a:extLst>
              <a:ext uri="{FF2B5EF4-FFF2-40B4-BE49-F238E27FC236}">
                <a16:creationId xmlns:a16="http://schemas.microsoft.com/office/drawing/2014/main" id="{08AD47D6-31A1-4605-8942-B21036D8E1C0}"/>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037776" y="2398926"/>
            <a:ext cx="124466" cy="124466"/>
          </a:xfrm>
          <a:prstGeom prst="rect">
            <a:avLst/>
          </a:prstGeom>
        </p:spPr>
      </p:pic>
      <p:pic>
        <p:nvPicPr>
          <p:cNvPr id="186" name="Graphic 167" descr="Checkmark with solid fill">
            <a:extLst>
              <a:ext uri="{FF2B5EF4-FFF2-40B4-BE49-F238E27FC236}">
                <a16:creationId xmlns:a16="http://schemas.microsoft.com/office/drawing/2014/main" id="{ECB5203F-6D4A-4FEE-9394-3CF3F86734AB}"/>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037776" y="3027986"/>
            <a:ext cx="124466" cy="124466"/>
          </a:xfrm>
          <a:prstGeom prst="rect">
            <a:avLst/>
          </a:prstGeom>
        </p:spPr>
      </p:pic>
      <p:pic>
        <p:nvPicPr>
          <p:cNvPr id="187" name="Graphic 167" descr="Checkmark with solid fill">
            <a:extLst>
              <a:ext uri="{FF2B5EF4-FFF2-40B4-BE49-F238E27FC236}">
                <a16:creationId xmlns:a16="http://schemas.microsoft.com/office/drawing/2014/main" id="{6B0BE353-35DD-407F-BEC6-294E6077B590}"/>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037776" y="3341749"/>
            <a:ext cx="124466" cy="124466"/>
          </a:xfrm>
          <a:prstGeom prst="rect">
            <a:avLst/>
          </a:prstGeom>
        </p:spPr>
      </p:pic>
      <p:pic>
        <p:nvPicPr>
          <p:cNvPr id="188" name="Graphic 167" descr="Checkmark with solid fill">
            <a:extLst>
              <a:ext uri="{FF2B5EF4-FFF2-40B4-BE49-F238E27FC236}">
                <a16:creationId xmlns:a16="http://schemas.microsoft.com/office/drawing/2014/main" id="{5FA28EE2-C979-4388-9ED2-DA6542A7AF67}"/>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037776" y="2664360"/>
            <a:ext cx="124466" cy="124466"/>
          </a:xfrm>
          <a:prstGeom prst="rect">
            <a:avLst/>
          </a:prstGeom>
        </p:spPr>
      </p:pic>
      <p:sp>
        <p:nvSpPr>
          <p:cNvPr id="193" name="Bulle narrative : rectangle 192">
            <a:extLst>
              <a:ext uri="{FF2B5EF4-FFF2-40B4-BE49-F238E27FC236}">
                <a16:creationId xmlns:a16="http://schemas.microsoft.com/office/drawing/2014/main" id="{915FFD09-509D-4ABE-A16F-AF3093003B4D}"/>
              </a:ext>
            </a:extLst>
          </p:cNvPr>
          <p:cNvSpPr/>
          <p:nvPr/>
        </p:nvSpPr>
        <p:spPr>
          <a:xfrm>
            <a:off x="432946" y="1244537"/>
            <a:ext cx="2921633" cy="425070"/>
          </a:xfrm>
          <a:prstGeom prst="wedgeRectCallout">
            <a:avLst>
              <a:gd name="adj1" fmla="val 11053"/>
              <a:gd name="adj2" fmla="val -77336"/>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2:</a:t>
            </a:r>
            <a:r>
              <a:rPr lang="en-US" sz="1000" i="1">
                <a:solidFill>
                  <a:schemeClr val="tx1"/>
                </a:solidFill>
                <a:latin typeface="+mj-lt"/>
              </a:rPr>
              <a:t> Could have. High impact, requiring investment and capabilities</a:t>
            </a:r>
          </a:p>
        </p:txBody>
      </p:sp>
      <p:sp>
        <p:nvSpPr>
          <p:cNvPr id="194" name="Bulle narrative : rectangle 193">
            <a:extLst>
              <a:ext uri="{FF2B5EF4-FFF2-40B4-BE49-F238E27FC236}">
                <a16:creationId xmlns:a16="http://schemas.microsoft.com/office/drawing/2014/main" id="{7EB2B24B-10F1-4463-82D8-A136B9B73716}"/>
              </a:ext>
            </a:extLst>
          </p:cNvPr>
          <p:cNvSpPr/>
          <p:nvPr/>
        </p:nvSpPr>
        <p:spPr>
          <a:xfrm>
            <a:off x="5195959" y="1556835"/>
            <a:ext cx="3167116" cy="423187"/>
          </a:xfrm>
          <a:prstGeom prst="wedgeRectCallout">
            <a:avLst>
              <a:gd name="adj1" fmla="val 11053"/>
              <a:gd name="adj2" fmla="val -77336"/>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Priority 1</a:t>
            </a:r>
            <a:r>
              <a:rPr lang="en-US" sz="1000" i="1">
                <a:solidFill>
                  <a:schemeClr val="tx1"/>
                </a:solidFill>
                <a:latin typeface="+mj-lt"/>
              </a:rPr>
              <a:t>: Must-have, use-cases to master</a:t>
            </a:r>
          </a:p>
        </p:txBody>
      </p:sp>
      <p:sp>
        <p:nvSpPr>
          <p:cNvPr id="195" name="Bulle narrative : rectangle 194">
            <a:extLst>
              <a:ext uri="{FF2B5EF4-FFF2-40B4-BE49-F238E27FC236}">
                <a16:creationId xmlns:a16="http://schemas.microsoft.com/office/drawing/2014/main" id="{47138FD4-27DF-40DB-BAE0-23F8E66AD89B}"/>
              </a:ext>
            </a:extLst>
          </p:cNvPr>
          <p:cNvSpPr/>
          <p:nvPr/>
        </p:nvSpPr>
        <p:spPr>
          <a:xfrm>
            <a:off x="4960044" y="4708482"/>
            <a:ext cx="1289253" cy="384505"/>
          </a:xfrm>
          <a:prstGeom prst="wedgeRectCallout">
            <a:avLst>
              <a:gd name="adj1" fmla="val 61795"/>
              <a:gd name="adj2" fmla="val -23418"/>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a:solidFill>
                  <a:schemeClr val="tx1"/>
                </a:solidFill>
                <a:latin typeface="+mj-lt"/>
              </a:rPr>
              <a:t>Nice to have</a:t>
            </a:r>
          </a:p>
        </p:txBody>
      </p:sp>
      <p:sp>
        <p:nvSpPr>
          <p:cNvPr id="196" name="Oval 226">
            <a:extLst>
              <a:ext uri="{FF2B5EF4-FFF2-40B4-BE49-F238E27FC236}">
                <a16:creationId xmlns:a16="http://schemas.microsoft.com/office/drawing/2014/main" id="{4FB2EC28-4905-4CA5-BF08-392B3782DA49}"/>
              </a:ext>
            </a:extLst>
          </p:cNvPr>
          <p:cNvSpPr/>
          <p:nvPr>
            <p:custDataLst>
              <p:tags r:id="rId17"/>
            </p:custDataLst>
          </p:nvPr>
        </p:nvSpPr>
        <p:spPr bwMode="auto">
          <a:xfrm>
            <a:off x="5498086" y="297766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7" name="Arc 196">
            <a:extLst>
              <a:ext uri="{FF2B5EF4-FFF2-40B4-BE49-F238E27FC236}">
                <a16:creationId xmlns:a16="http://schemas.microsoft.com/office/drawing/2014/main" id="{3A832681-45CF-4B0A-B698-69DF86F8325C}"/>
              </a:ext>
            </a:extLst>
          </p:cNvPr>
          <p:cNvSpPr/>
          <p:nvPr>
            <p:custDataLst>
              <p:tags r:id="rId18"/>
            </p:custDataLst>
          </p:nvPr>
        </p:nvSpPr>
        <p:spPr bwMode="gray">
          <a:xfrm>
            <a:off x="5498086" y="2977661"/>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Oval 204">
            <a:extLst>
              <a:ext uri="{FF2B5EF4-FFF2-40B4-BE49-F238E27FC236}">
                <a16:creationId xmlns:a16="http://schemas.microsoft.com/office/drawing/2014/main" id="{E0927A02-123E-4F6E-A17B-48818630B8DA}"/>
              </a:ext>
            </a:extLst>
          </p:cNvPr>
          <p:cNvSpPr/>
          <p:nvPr>
            <p:custDataLst>
              <p:tags r:id="rId19"/>
            </p:custDataLst>
          </p:nvPr>
        </p:nvSpPr>
        <p:spPr bwMode="auto">
          <a:xfrm>
            <a:off x="1890109" y="272510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Arc 198">
            <a:extLst>
              <a:ext uri="{FF2B5EF4-FFF2-40B4-BE49-F238E27FC236}">
                <a16:creationId xmlns:a16="http://schemas.microsoft.com/office/drawing/2014/main" id="{8CA4A8A4-2C34-4930-B088-A9E050673F3D}"/>
              </a:ext>
            </a:extLst>
          </p:cNvPr>
          <p:cNvSpPr/>
          <p:nvPr>
            <p:custDataLst>
              <p:tags r:id="rId20"/>
            </p:custDataLst>
          </p:nvPr>
        </p:nvSpPr>
        <p:spPr bwMode="gray">
          <a:xfrm>
            <a:off x="1890109" y="2725107"/>
            <a:ext cx="187324" cy="187325"/>
          </a:xfrm>
          <a:prstGeom prst="arc">
            <a:avLst>
              <a:gd name="adj1" fmla="val 16200000"/>
              <a:gd name="adj2" fmla="val 10825179"/>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Oval 226">
            <a:extLst>
              <a:ext uri="{FF2B5EF4-FFF2-40B4-BE49-F238E27FC236}">
                <a16:creationId xmlns:a16="http://schemas.microsoft.com/office/drawing/2014/main" id="{22C293ED-3457-456B-B33E-9B30D283EC28}"/>
              </a:ext>
            </a:extLst>
          </p:cNvPr>
          <p:cNvSpPr/>
          <p:nvPr>
            <p:custDataLst>
              <p:tags r:id="rId21"/>
            </p:custDataLst>
          </p:nvPr>
        </p:nvSpPr>
        <p:spPr bwMode="auto">
          <a:xfrm>
            <a:off x="1881931" y="309096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2" name="Arc 201">
            <a:extLst>
              <a:ext uri="{FF2B5EF4-FFF2-40B4-BE49-F238E27FC236}">
                <a16:creationId xmlns:a16="http://schemas.microsoft.com/office/drawing/2014/main" id="{2C411495-2DDE-4ED8-87D0-24644C529575}"/>
              </a:ext>
            </a:extLst>
          </p:cNvPr>
          <p:cNvSpPr/>
          <p:nvPr>
            <p:custDataLst>
              <p:tags r:id="rId22"/>
            </p:custDataLst>
          </p:nvPr>
        </p:nvSpPr>
        <p:spPr bwMode="gray">
          <a:xfrm>
            <a:off x="1881931" y="3087389"/>
            <a:ext cx="187324" cy="187325"/>
          </a:xfrm>
          <a:prstGeom prst="arc">
            <a:avLst>
              <a:gd name="adj1" fmla="val 16200000"/>
              <a:gd name="adj2" fmla="val 5365613"/>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Rectangle 202">
            <a:extLst>
              <a:ext uri="{FF2B5EF4-FFF2-40B4-BE49-F238E27FC236}">
                <a16:creationId xmlns:a16="http://schemas.microsoft.com/office/drawing/2014/main" id="{7A291F4F-8749-4061-BCD8-D0352D5BBAFA}"/>
              </a:ext>
            </a:extLst>
          </p:cNvPr>
          <p:cNvSpPr/>
          <p:nvPr/>
        </p:nvSpPr>
        <p:spPr>
          <a:xfrm>
            <a:off x="242866" y="6179730"/>
            <a:ext cx="5096049" cy="27069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a:solidFill>
                  <a:schemeClr val="accent5">
                    <a:lumMod val="75000"/>
                  </a:schemeClr>
                </a:solidFill>
              </a:rPr>
              <a:t>NB: </a:t>
            </a:r>
            <a:r>
              <a:rPr lang="en-US" sz="1000">
                <a:solidFill>
                  <a:schemeClr val="accent5">
                    <a:lumMod val="75000"/>
                  </a:schemeClr>
                </a:solidFill>
              </a:rPr>
              <a:t>Hestia’s answer with </a:t>
            </a:r>
            <a:r>
              <a:rPr lang="en-US" sz="1000" err="1">
                <a:solidFill>
                  <a:schemeClr val="accent5">
                    <a:lumMod val="75000"/>
                  </a:schemeClr>
                </a:solidFill>
              </a:rPr>
              <a:t>Frizbiz</a:t>
            </a:r>
            <a:r>
              <a:rPr lang="en-US" sz="1000">
                <a:solidFill>
                  <a:schemeClr val="accent5">
                    <a:lumMod val="75000"/>
                  </a:schemeClr>
                </a:solidFill>
              </a:rPr>
              <a:t> will be addressed in the following section</a:t>
            </a:r>
          </a:p>
        </p:txBody>
      </p:sp>
      <p:sp>
        <p:nvSpPr>
          <p:cNvPr id="204" name="ZoneTexte 525">
            <a:extLst>
              <a:ext uri="{FF2B5EF4-FFF2-40B4-BE49-F238E27FC236}">
                <a16:creationId xmlns:a16="http://schemas.microsoft.com/office/drawing/2014/main" id="{333F5019-7477-45B2-9491-F98E8A940981}"/>
              </a:ext>
            </a:extLst>
          </p:cNvPr>
          <p:cNvSpPr txBox="1"/>
          <p:nvPr/>
        </p:nvSpPr>
        <p:spPr>
          <a:xfrm>
            <a:off x="2884184" y="6541691"/>
            <a:ext cx="1436628" cy="230832"/>
          </a:xfrm>
          <a:prstGeom prst="rect">
            <a:avLst/>
          </a:prstGeom>
          <a:noFill/>
        </p:spPr>
        <p:txBody>
          <a:bodyPr wrap="square">
            <a:spAutoFit/>
          </a:bodyPr>
          <a:lstStyle/>
          <a:p>
            <a:pPr algn="ctr"/>
            <a:r>
              <a:rPr lang="en-US" sz="900" i="1"/>
              <a:t>Internal solutions</a:t>
            </a:r>
          </a:p>
        </p:txBody>
      </p:sp>
      <p:grpSp>
        <p:nvGrpSpPr>
          <p:cNvPr id="205" name="Group 19">
            <a:extLst>
              <a:ext uri="{FF2B5EF4-FFF2-40B4-BE49-F238E27FC236}">
                <a16:creationId xmlns:a16="http://schemas.microsoft.com/office/drawing/2014/main" id="{215F3318-CF1F-4F50-A0F5-7132899C0BF0}"/>
              </a:ext>
            </a:extLst>
          </p:cNvPr>
          <p:cNvGrpSpPr/>
          <p:nvPr/>
        </p:nvGrpSpPr>
        <p:grpSpPr>
          <a:xfrm>
            <a:off x="2873140" y="6535910"/>
            <a:ext cx="140915" cy="183396"/>
            <a:chOff x="12263100" y="3011039"/>
            <a:chExt cx="624715" cy="848215"/>
          </a:xfrm>
          <a:solidFill>
            <a:srgbClr val="00B0F0"/>
          </a:solidFill>
        </p:grpSpPr>
        <p:sp>
          <p:nvSpPr>
            <p:cNvPr id="206" name="Graphic 11">
              <a:extLst>
                <a:ext uri="{FF2B5EF4-FFF2-40B4-BE49-F238E27FC236}">
                  <a16:creationId xmlns:a16="http://schemas.microsoft.com/office/drawing/2014/main" id="{ADD53EE2-BB87-4918-A4B7-FBC3599F15E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207" name="Graphic 11">
              <a:extLst>
                <a:ext uri="{FF2B5EF4-FFF2-40B4-BE49-F238E27FC236}">
                  <a16:creationId xmlns:a16="http://schemas.microsoft.com/office/drawing/2014/main" id="{EE59E0A7-A0EB-4AA2-91E2-F7A50124575E}"/>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208" name="Graphic 11">
              <a:extLst>
                <a:ext uri="{FF2B5EF4-FFF2-40B4-BE49-F238E27FC236}">
                  <a16:creationId xmlns:a16="http://schemas.microsoft.com/office/drawing/2014/main" id="{0363F8E2-3219-4530-BBCF-E04F28BC621F}"/>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209" name="Graphic 11">
              <a:extLst>
                <a:ext uri="{FF2B5EF4-FFF2-40B4-BE49-F238E27FC236}">
                  <a16:creationId xmlns:a16="http://schemas.microsoft.com/office/drawing/2014/main" id="{31F9DB55-FB49-48A9-829D-19B3145A727D}"/>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210" name="Rectangle 209">
            <a:extLst>
              <a:ext uri="{FF2B5EF4-FFF2-40B4-BE49-F238E27FC236}">
                <a16:creationId xmlns:a16="http://schemas.microsoft.com/office/drawing/2014/main" id="{02DFB263-4201-4CE5-9E34-D9E8F5DCEF68}"/>
              </a:ext>
            </a:extLst>
          </p:cNvPr>
          <p:cNvSpPr/>
          <p:nvPr/>
        </p:nvSpPr>
        <p:spPr>
          <a:xfrm>
            <a:off x="7026662" y="2028027"/>
            <a:ext cx="2256757" cy="2230227"/>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Aft>
                <a:spcPts val="600"/>
              </a:spcAft>
            </a:pPr>
            <a:r>
              <a:rPr lang="en-US" sz="1000">
                <a:solidFill>
                  <a:schemeClr val="tx1"/>
                </a:solidFill>
              </a:rPr>
              <a:t>Hestia has well grasped all the </a:t>
            </a:r>
            <a:r>
              <a:rPr lang="en-US" sz="1000">
                <a:solidFill>
                  <a:schemeClr val="accent5">
                    <a:lumMod val="75000"/>
                  </a:schemeClr>
                </a:solidFill>
              </a:rPr>
              <a:t>“must-have” use cases</a:t>
            </a:r>
            <a:r>
              <a:rPr lang="en-US" sz="1000">
                <a:solidFill>
                  <a:schemeClr val="tx1"/>
                </a:solidFill>
              </a:rPr>
              <a:t>, in line with market standards and what competitors have for most already answered ; yet still in deployment or in spec phase</a:t>
            </a:r>
          </a:p>
          <a:p>
            <a:pPr algn="l">
              <a:spcAft>
                <a:spcPts val="600"/>
              </a:spcAft>
            </a:pPr>
            <a:r>
              <a:rPr lang="en-US" sz="1000">
                <a:solidFill>
                  <a:schemeClr val="tx1"/>
                </a:solidFill>
              </a:rPr>
              <a:t>Facing the </a:t>
            </a:r>
            <a:r>
              <a:rPr lang="en-US" sz="1000">
                <a:solidFill>
                  <a:schemeClr val="accent5">
                    <a:lumMod val="75000"/>
                  </a:schemeClr>
                </a:solidFill>
              </a:rPr>
              <a:t>issue of scalability </a:t>
            </a:r>
            <a:r>
              <a:rPr lang="en-US" sz="1000">
                <a:solidFill>
                  <a:schemeClr val="tx1"/>
                </a:solidFill>
              </a:rPr>
              <a:t>with the use of small and localized tools (</a:t>
            </a:r>
            <a:r>
              <a:rPr lang="en-US" sz="1000" err="1">
                <a:solidFill>
                  <a:schemeClr val="tx1"/>
                </a:solidFill>
              </a:rPr>
              <a:t>Mobiloutils</a:t>
            </a:r>
            <a:r>
              <a:rPr lang="en-US" sz="1000">
                <a:solidFill>
                  <a:schemeClr val="tx1"/>
                </a:solidFill>
              </a:rPr>
              <a:t>), the question of </a:t>
            </a:r>
            <a:r>
              <a:rPr lang="en-US" sz="1000">
                <a:solidFill>
                  <a:schemeClr val="accent5">
                    <a:lumMod val="75000"/>
                  </a:schemeClr>
                </a:solidFill>
              </a:rPr>
              <a:t>integrating these different solutions together</a:t>
            </a:r>
            <a:r>
              <a:rPr lang="en-US" sz="1000">
                <a:solidFill>
                  <a:schemeClr val="tx1"/>
                </a:solidFill>
              </a:rPr>
              <a:t> seems essential and must be addressed in further analysis</a:t>
            </a:r>
          </a:p>
        </p:txBody>
      </p:sp>
      <p:sp>
        <p:nvSpPr>
          <p:cNvPr id="213" name="Rectangle 212">
            <a:extLst>
              <a:ext uri="{FF2B5EF4-FFF2-40B4-BE49-F238E27FC236}">
                <a16:creationId xmlns:a16="http://schemas.microsoft.com/office/drawing/2014/main" id="{5EE59935-F88B-4713-91C2-CDA6D67F98C8}"/>
              </a:ext>
            </a:extLst>
          </p:cNvPr>
          <p:cNvSpPr/>
          <p:nvPr/>
        </p:nvSpPr>
        <p:spPr>
          <a:xfrm>
            <a:off x="564289" y="3606351"/>
            <a:ext cx="3167042" cy="908998"/>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000">
                <a:solidFill>
                  <a:schemeClr val="tx1"/>
                </a:solidFill>
              </a:rPr>
              <a:t>Hestia addresses most of use cases, with </a:t>
            </a:r>
            <a:r>
              <a:rPr lang="en-US" sz="1000">
                <a:solidFill>
                  <a:schemeClr val="accent5">
                    <a:lumMod val="75000"/>
                  </a:schemeClr>
                </a:solidFill>
              </a:rPr>
              <a:t>low complexity yet effective tools and projects</a:t>
            </a:r>
            <a:r>
              <a:rPr lang="en-US" sz="1000">
                <a:solidFill>
                  <a:schemeClr val="tx1"/>
                </a:solidFill>
              </a:rPr>
              <a:t>, adapted to its level of digital maturity</a:t>
            </a:r>
          </a:p>
          <a:p>
            <a:pPr>
              <a:spcAft>
                <a:spcPts val="600"/>
              </a:spcAft>
            </a:pPr>
            <a:r>
              <a:rPr lang="en-US" sz="1000">
                <a:solidFill>
                  <a:schemeClr val="tx1"/>
                </a:solidFill>
              </a:rPr>
              <a:t>Many questions remain undetermined with the </a:t>
            </a:r>
            <a:r>
              <a:rPr lang="en-US" sz="1000" err="1">
                <a:solidFill>
                  <a:schemeClr val="tx1"/>
                </a:solidFill>
              </a:rPr>
              <a:t>Prodapps</a:t>
            </a:r>
            <a:r>
              <a:rPr lang="en-US" sz="1000">
                <a:solidFill>
                  <a:schemeClr val="tx1"/>
                </a:solidFill>
              </a:rPr>
              <a:t> project not yet launched </a:t>
            </a:r>
          </a:p>
        </p:txBody>
      </p:sp>
      <p:sp>
        <p:nvSpPr>
          <p:cNvPr id="214" name="Rectangle 213">
            <a:extLst>
              <a:ext uri="{FF2B5EF4-FFF2-40B4-BE49-F238E27FC236}">
                <a16:creationId xmlns:a16="http://schemas.microsoft.com/office/drawing/2014/main" id="{BE823D1E-AA34-4C5D-A606-17F7CE404F90}"/>
              </a:ext>
            </a:extLst>
          </p:cNvPr>
          <p:cNvSpPr/>
          <p:nvPr/>
        </p:nvSpPr>
        <p:spPr>
          <a:xfrm>
            <a:off x="6931786" y="4659211"/>
            <a:ext cx="2068667" cy="152962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Aft>
                <a:spcPts val="600"/>
              </a:spcAft>
            </a:pPr>
            <a:r>
              <a:rPr lang="en-US" sz="1000">
                <a:solidFill>
                  <a:schemeClr val="tx1"/>
                </a:solidFill>
              </a:rPr>
              <a:t>Complementary projects to core business </a:t>
            </a:r>
            <a:r>
              <a:rPr lang="en-US" sz="1000">
                <a:solidFill>
                  <a:schemeClr val="accent5">
                    <a:lumMod val="75000"/>
                  </a:schemeClr>
                </a:solidFill>
              </a:rPr>
              <a:t>could help promote cross-selling opportunities </a:t>
            </a:r>
            <a:r>
              <a:rPr lang="en-US" sz="1000">
                <a:solidFill>
                  <a:schemeClr val="tx1"/>
                </a:solidFill>
              </a:rPr>
              <a:t>but the </a:t>
            </a:r>
            <a:r>
              <a:rPr lang="en-US" sz="1000">
                <a:solidFill>
                  <a:schemeClr val="accent5">
                    <a:lumMod val="75000"/>
                  </a:schemeClr>
                </a:solidFill>
              </a:rPr>
              <a:t>model is still to be explored, particularly in view of insurers’ needs </a:t>
            </a:r>
            <a:r>
              <a:rPr lang="en-US" sz="1000">
                <a:solidFill>
                  <a:schemeClr val="tx1"/>
                </a:solidFill>
              </a:rPr>
              <a:t>(integration in client portal? Commission-based? ...)</a:t>
            </a:r>
          </a:p>
        </p:txBody>
      </p:sp>
      <p:grpSp>
        <p:nvGrpSpPr>
          <p:cNvPr id="217" name="Group 4">
            <a:extLst>
              <a:ext uri="{FF2B5EF4-FFF2-40B4-BE49-F238E27FC236}">
                <a16:creationId xmlns:a16="http://schemas.microsoft.com/office/drawing/2014/main" id="{2DA9897F-FC7A-4D48-AE60-71C4207C2B24}"/>
              </a:ext>
            </a:extLst>
          </p:cNvPr>
          <p:cNvGrpSpPr>
            <a:grpSpLocks noChangeAspect="1"/>
          </p:cNvGrpSpPr>
          <p:nvPr/>
        </p:nvGrpSpPr>
        <p:grpSpPr bwMode="auto">
          <a:xfrm>
            <a:off x="8343396" y="1590988"/>
            <a:ext cx="238997" cy="283420"/>
            <a:chOff x="811" y="719"/>
            <a:chExt cx="694" cy="823"/>
          </a:xfrm>
          <a:solidFill>
            <a:schemeClr val="accent3"/>
          </a:solidFill>
        </p:grpSpPr>
        <p:sp>
          <p:nvSpPr>
            <p:cNvPr id="218" name="Freeform 5">
              <a:extLst>
                <a:ext uri="{FF2B5EF4-FFF2-40B4-BE49-F238E27FC236}">
                  <a16:creationId xmlns:a16="http://schemas.microsoft.com/office/drawing/2014/main" id="{C5EF3539-3D1C-4F7D-A6E1-7379A4E12F0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6">
              <a:extLst>
                <a:ext uri="{FF2B5EF4-FFF2-40B4-BE49-F238E27FC236}">
                  <a16:creationId xmlns:a16="http://schemas.microsoft.com/office/drawing/2014/main" id="{3FDFBAB4-2EE0-4057-A2C7-2331C9EBB3A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0" name="Group 4">
            <a:extLst>
              <a:ext uri="{FF2B5EF4-FFF2-40B4-BE49-F238E27FC236}">
                <a16:creationId xmlns:a16="http://schemas.microsoft.com/office/drawing/2014/main" id="{60C270A4-4F70-4D44-9130-58E087F2547A}"/>
              </a:ext>
            </a:extLst>
          </p:cNvPr>
          <p:cNvGrpSpPr>
            <a:grpSpLocks noChangeAspect="1"/>
          </p:cNvGrpSpPr>
          <p:nvPr/>
        </p:nvGrpSpPr>
        <p:grpSpPr bwMode="auto">
          <a:xfrm>
            <a:off x="3181050" y="1312796"/>
            <a:ext cx="238997" cy="283420"/>
            <a:chOff x="811" y="719"/>
            <a:chExt cx="694" cy="823"/>
          </a:xfrm>
          <a:solidFill>
            <a:srgbClr val="FFC000"/>
          </a:solidFill>
        </p:grpSpPr>
        <p:sp>
          <p:nvSpPr>
            <p:cNvPr id="221" name="Freeform 5">
              <a:extLst>
                <a:ext uri="{FF2B5EF4-FFF2-40B4-BE49-F238E27FC236}">
                  <a16:creationId xmlns:a16="http://schemas.microsoft.com/office/drawing/2014/main" id="{EE7607F0-4F39-4335-9266-F10C12A764C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6">
              <a:extLst>
                <a:ext uri="{FF2B5EF4-FFF2-40B4-BE49-F238E27FC236}">
                  <a16:creationId xmlns:a16="http://schemas.microsoft.com/office/drawing/2014/main" id="{62A0F709-C64C-49D4-B7C3-A4046DA2A52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3" name="Group 4">
            <a:extLst>
              <a:ext uri="{FF2B5EF4-FFF2-40B4-BE49-F238E27FC236}">
                <a16:creationId xmlns:a16="http://schemas.microsoft.com/office/drawing/2014/main" id="{00C63843-1C3F-4D88-ABCE-CBEBDCDA08F0}"/>
              </a:ext>
            </a:extLst>
          </p:cNvPr>
          <p:cNvGrpSpPr>
            <a:grpSpLocks noChangeAspect="1"/>
          </p:cNvGrpSpPr>
          <p:nvPr/>
        </p:nvGrpSpPr>
        <p:grpSpPr bwMode="auto">
          <a:xfrm>
            <a:off x="9151856" y="4702561"/>
            <a:ext cx="238997" cy="283420"/>
            <a:chOff x="811" y="719"/>
            <a:chExt cx="694" cy="823"/>
          </a:xfrm>
          <a:solidFill>
            <a:srgbClr val="FFC000"/>
          </a:solidFill>
        </p:grpSpPr>
        <p:sp>
          <p:nvSpPr>
            <p:cNvPr id="224" name="Freeform 5">
              <a:extLst>
                <a:ext uri="{FF2B5EF4-FFF2-40B4-BE49-F238E27FC236}">
                  <a16:creationId xmlns:a16="http://schemas.microsoft.com/office/drawing/2014/main" id="{34FD904E-0698-4BCD-82F7-A1E0B8F5A3A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6">
              <a:extLst>
                <a:ext uri="{FF2B5EF4-FFF2-40B4-BE49-F238E27FC236}">
                  <a16:creationId xmlns:a16="http://schemas.microsoft.com/office/drawing/2014/main" id="{E1B5BF2C-BC0B-4185-9CA0-0D161296378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e 225">
            <a:extLst>
              <a:ext uri="{FF2B5EF4-FFF2-40B4-BE49-F238E27FC236}">
                <a16:creationId xmlns:a16="http://schemas.microsoft.com/office/drawing/2014/main" id="{21E52D82-B063-424B-A4AF-C8BE8CAE0492}"/>
              </a:ext>
            </a:extLst>
          </p:cNvPr>
          <p:cNvGrpSpPr/>
          <p:nvPr/>
        </p:nvGrpSpPr>
        <p:grpSpPr>
          <a:xfrm>
            <a:off x="279137" y="6483062"/>
            <a:ext cx="288149" cy="288149"/>
            <a:chOff x="8611950" y="2143094"/>
            <a:chExt cx="288149" cy="288149"/>
          </a:xfrm>
        </p:grpSpPr>
        <p:pic>
          <p:nvPicPr>
            <p:cNvPr id="227" name="Graphic 30" descr="Magnifying glass with solid fill">
              <a:extLst>
                <a:ext uri="{FF2B5EF4-FFF2-40B4-BE49-F238E27FC236}">
                  <a16:creationId xmlns:a16="http://schemas.microsoft.com/office/drawing/2014/main" id="{27A32C9B-775D-4DC4-A911-AF5C3E07C6C7}"/>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611950" y="2143094"/>
              <a:ext cx="288149" cy="288149"/>
            </a:xfrm>
            <a:prstGeom prst="rect">
              <a:avLst/>
            </a:prstGeom>
          </p:spPr>
        </p:pic>
        <p:sp>
          <p:nvSpPr>
            <p:cNvPr id="228" name="Ellipse 227">
              <a:extLst>
                <a:ext uri="{FF2B5EF4-FFF2-40B4-BE49-F238E27FC236}">
                  <a16:creationId xmlns:a16="http://schemas.microsoft.com/office/drawing/2014/main" id="{C5E41BFB-BA58-4B75-B52C-2FED687832D0}"/>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sp>
        <p:nvSpPr>
          <p:cNvPr id="229" name="TextBox 25">
            <a:extLst>
              <a:ext uri="{FF2B5EF4-FFF2-40B4-BE49-F238E27FC236}">
                <a16:creationId xmlns:a16="http://schemas.microsoft.com/office/drawing/2014/main" id="{CBB51DE1-A100-48E7-817E-76CD6A70193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a:t>More details in core document</a:t>
            </a:r>
          </a:p>
        </p:txBody>
      </p:sp>
      <p:grpSp>
        <p:nvGrpSpPr>
          <p:cNvPr id="148" name="Group 19">
            <a:extLst>
              <a:ext uri="{FF2B5EF4-FFF2-40B4-BE49-F238E27FC236}">
                <a16:creationId xmlns:a16="http://schemas.microsoft.com/office/drawing/2014/main" id="{A45CC702-29E9-42FD-987C-424344FC61DA}"/>
              </a:ext>
            </a:extLst>
          </p:cNvPr>
          <p:cNvGrpSpPr/>
          <p:nvPr/>
        </p:nvGrpSpPr>
        <p:grpSpPr>
          <a:xfrm>
            <a:off x="1358608" y="2688836"/>
            <a:ext cx="140915" cy="183396"/>
            <a:chOff x="12263100" y="3011039"/>
            <a:chExt cx="624715" cy="848215"/>
          </a:xfrm>
          <a:solidFill>
            <a:srgbClr val="00B0F0"/>
          </a:solidFill>
        </p:grpSpPr>
        <p:sp>
          <p:nvSpPr>
            <p:cNvPr id="149" name="Graphic 11">
              <a:extLst>
                <a:ext uri="{FF2B5EF4-FFF2-40B4-BE49-F238E27FC236}">
                  <a16:creationId xmlns:a16="http://schemas.microsoft.com/office/drawing/2014/main" id="{51177F13-2291-4C01-AEE0-FF9DC1F9FBC4}"/>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58" name="Graphic 11">
              <a:extLst>
                <a:ext uri="{FF2B5EF4-FFF2-40B4-BE49-F238E27FC236}">
                  <a16:creationId xmlns:a16="http://schemas.microsoft.com/office/drawing/2014/main" id="{940755A0-54AE-46D5-A1E6-19420F62A0B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65" name="Graphic 11">
              <a:extLst>
                <a:ext uri="{FF2B5EF4-FFF2-40B4-BE49-F238E27FC236}">
                  <a16:creationId xmlns:a16="http://schemas.microsoft.com/office/drawing/2014/main" id="{D4EDE54C-EDC4-47FA-8DE8-CB94D6B5C6A5}"/>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66" name="Graphic 11">
              <a:extLst>
                <a:ext uri="{FF2B5EF4-FFF2-40B4-BE49-F238E27FC236}">
                  <a16:creationId xmlns:a16="http://schemas.microsoft.com/office/drawing/2014/main" id="{B6AA02B5-624F-48CC-968A-ED55D21C1D4B}"/>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167" name="Oval 390">
            <a:extLst>
              <a:ext uri="{FF2B5EF4-FFF2-40B4-BE49-F238E27FC236}">
                <a16:creationId xmlns:a16="http://schemas.microsoft.com/office/drawing/2014/main" id="{AABEE270-608F-479B-8CA5-B82D4B6E27AA}"/>
              </a:ext>
            </a:extLst>
          </p:cNvPr>
          <p:cNvSpPr/>
          <p:nvPr>
            <p:custDataLst>
              <p:tags r:id="rId23"/>
            </p:custDataLst>
          </p:nvPr>
        </p:nvSpPr>
        <p:spPr bwMode="auto">
          <a:xfrm>
            <a:off x="5498086" y="333197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8" name="ZoneTexte 99">
            <a:extLst>
              <a:ext uri="{FF2B5EF4-FFF2-40B4-BE49-F238E27FC236}">
                <a16:creationId xmlns:a16="http://schemas.microsoft.com/office/drawing/2014/main" id="{F826A47F-757C-409C-BEA6-01FCBF8A383B}"/>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169" name="ZoneTexte 168">
            <a:extLst>
              <a:ext uri="{FF2B5EF4-FFF2-40B4-BE49-F238E27FC236}">
                <a16:creationId xmlns:a16="http://schemas.microsoft.com/office/drawing/2014/main" id="{01F3BF53-D1F7-4A33-B6FA-94F3E4805773}"/>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VDD, Hestia’s IM</a:t>
            </a:r>
          </a:p>
        </p:txBody>
      </p:sp>
      <p:sp>
        <p:nvSpPr>
          <p:cNvPr id="175" name="Arrow: Pentagon 13">
            <a:extLst>
              <a:ext uri="{FF2B5EF4-FFF2-40B4-BE49-F238E27FC236}">
                <a16:creationId xmlns:a16="http://schemas.microsoft.com/office/drawing/2014/main" id="{B6151360-4C3B-4926-8A80-73D55AF3ADD6}"/>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184" name="Arrow: Pentagon 13">
            <a:extLst>
              <a:ext uri="{FF2B5EF4-FFF2-40B4-BE49-F238E27FC236}">
                <a16:creationId xmlns:a16="http://schemas.microsoft.com/office/drawing/2014/main" id="{DF9017A1-87B5-47BF-980F-88AE8D9EFEBC}"/>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90" name="Arrow: Pentagon 13">
            <a:extLst>
              <a:ext uri="{FF2B5EF4-FFF2-40B4-BE49-F238E27FC236}">
                <a16:creationId xmlns:a16="http://schemas.microsoft.com/office/drawing/2014/main" id="{DA8DD1D5-D78F-473A-9071-2505FC3D8F8E}"/>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91" name="Bulle narrative : rectangle 190">
            <a:extLst>
              <a:ext uri="{FF2B5EF4-FFF2-40B4-BE49-F238E27FC236}">
                <a16:creationId xmlns:a16="http://schemas.microsoft.com/office/drawing/2014/main" id="{7F91FB9F-8162-4A56-A275-1FAC63ED8765}"/>
              </a:ext>
            </a:extLst>
          </p:cNvPr>
          <p:cNvSpPr/>
          <p:nvPr/>
        </p:nvSpPr>
        <p:spPr>
          <a:xfrm>
            <a:off x="477343" y="5112980"/>
            <a:ext cx="3389948" cy="674110"/>
          </a:xfrm>
          <a:prstGeom prst="wedgeRectCallout">
            <a:avLst>
              <a:gd name="adj1" fmla="val 38047"/>
              <a:gd name="adj2" fmla="val -11864"/>
            </a:avLst>
          </a:prstGeom>
          <a:solidFill>
            <a:schemeClr val="bg1">
              <a:lumMod val="95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defTabSz="1080181" fontAlgn="base">
              <a:spcBef>
                <a:spcPct val="0"/>
              </a:spcBef>
              <a:spcAft>
                <a:spcPct val="0"/>
              </a:spcAft>
            </a:pPr>
            <a:r>
              <a:rPr lang="en-US" sz="1000" i="1">
                <a:solidFill>
                  <a:schemeClr val="tx1"/>
                </a:solidFill>
                <a:latin typeface="+mj-lt"/>
              </a:rPr>
              <a:t>Further DD assessment: what organization to deliver these projects in the 3 BUs? What integration with existing tools?  </a:t>
            </a:r>
          </a:p>
        </p:txBody>
      </p:sp>
      <p:pic>
        <p:nvPicPr>
          <p:cNvPr id="192" name="Graphic 7" descr="Question Mark with solid fill">
            <a:extLst>
              <a:ext uri="{FF2B5EF4-FFF2-40B4-BE49-F238E27FC236}">
                <a16:creationId xmlns:a16="http://schemas.microsoft.com/office/drawing/2014/main" id="{E975B35A-034B-46E9-A9ED-0E64D26035A0}"/>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11213" y="5263015"/>
            <a:ext cx="343501" cy="343501"/>
          </a:xfrm>
          <a:prstGeom prst="rect">
            <a:avLst/>
          </a:prstGeom>
        </p:spPr>
      </p:pic>
    </p:spTree>
    <p:extLst>
      <p:ext uri="{BB962C8B-B14F-4D97-AF65-F5344CB8AC3E}">
        <p14:creationId xmlns:p14="http://schemas.microsoft.com/office/powerpoint/2010/main" val="378168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CF7417D0-0B74-4D85-B813-1CC9F37E5F04}"/>
              </a:ext>
            </a:extLst>
          </p:cNvPr>
          <p:cNvGraphicFramePr>
            <a:graphicFrameLocks noChangeAspect="1"/>
          </p:cNvGraphicFramePr>
          <p:nvPr>
            <p:custDataLst>
              <p:tags r:id="rId1"/>
            </p:custDataLst>
            <p:extLst>
              <p:ext uri="{D42A27DB-BD31-4B8C-83A1-F6EECF244321}">
                <p14:modId xmlns:p14="http://schemas.microsoft.com/office/powerpoint/2010/main" val="4108477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18" name="Object 17" hidden="1">
                        <a:extLst>
                          <a:ext uri="{FF2B5EF4-FFF2-40B4-BE49-F238E27FC236}">
                            <a16:creationId xmlns:a16="http://schemas.microsoft.com/office/drawing/2014/main" id="{CF7417D0-0B74-4D85-B813-1CC9F37E5F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3006D4-BF82-4F00-B534-5D28B2DDCEF5}"/>
              </a:ext>
            </a:extLst>
          </p:cNvPr>
          <p:cNvSpPr>
            <a:spLocks noGrp="1"/>
          </p:cNvSpPr>
          <p:nvPr>
            <p:ph type="ctrTitle"/>
          </p:nvPr>
        </p:nvSpPr>
        <p:spPr>
          <a:xfrm>
            <a:off x="584516" y="116632"/>
            <a:ext cx="8397560" cy="576064"/>
          </a:xfrm>
        </p:spPr>
        <p:txBody>
          <a:bodyPr vert="horz"/>
          <a:lstStyle/>
          <a:p>
            <a:r>
              <a:rPr lang="en-US" sz="1300" b="0"/>
              <a:t>Digital maturity seems to be a key factor in the growth of market players and in the consolidation of competitive position, </a:t>
            </a:r>
            <a:r>
              <a:rPr lang="en-US" sz="1300" b="0">
                <a:solidFill>
                  <a:schemeClr val="accent5">
                    <a:lumMod val="75000"/>
                  </a:schemeClr>
                </a:solidFill>
              </a:rPr>
              <a:t>especially when they reach a critical size </a:t>
            </a:r>
            <a:r>
              <a:rPr lang="en-US" sz="1300" b="0"/>
              <a:t>through peers’ acquisitions</a:t>
            </a:r>
          </a:p>
        </p:txBody>
      </p:sp>
      <p:sp>
        <p:nvSpPr>
          <p:cNvPr id="3" name="Rectangle 2">
            <a:extLst>
              <a:ext uri="{FF2B5EF4-FFF2-40B4-BE49-F238E27FC236}">
                <a16:creationId xmlns:a16="http://schemas.microsoft.com/office/drawing/2014/main" id="{79D8092C-AC66-484C-9645-EEB08D4A59C6}"/>
              </a:ext>
            </a:extLst>
          </p:cNvPr>
          <p:cNvSpPr/>
          <p:nvPr/>
        </p:nvSpPr>
        <p:spPr>
          <a:xfrm>
            <a:off x="5373351" y="2253474"/>
            <a:ext cx="4265949" cy="64669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b="1">
                <a:solidFill>
                  <a:schemeClr val="tx1"/>
                </a:solidFill>
              </a:rPr>
              <a:t>Best-in-class players </a:t>
            </a:r>
            <a:r>
              <a:rPr lang="en-US" sz="900">
                <a:solidFill>
                  <a:schemeClr val="tx1"/>
                </a:solidFill>
              </a:rPr>
              <a:t>have started their digitalization several years ago, with the objective of offering a 100% digitalized and omnichannel experience to insurers and insured customers</a:t>
            </a:r>
          </a:p>
        </p:txBody>
      </p:sp>
      <p:sp>
        <p:nvSpPr>
          <p:cNvPr id="4" name="Rectangle 3">
            <a:extLst>
              <a:ext uri="{FF2B5EF4-FFF2-40B4-BE49-F238E27FC236}">
                <a16:creationId xmlns:a16="http://schemas.microsoft.com/office/drawing/2014/main" id="{02BD46C9-B279-482D-89B3-4956B609E15C}"/>
              </a:ext>
            </a:extLst>
          </p:cNvPr>
          <p:cNvSpPr/>
          <p:nvPr/>
        </p:nvSpPr>
        <p:spPr>
          <a:xfrm>
            <a:off x="5373351" y="3867313"/>
            <a:ext cx="4265949" cy="640559"/>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Increasingly digitalizing players </a:t>
            </a:r>
            <a:r>
              <a:rPr lang="en-US" sz="900">
                <a:solidFill>
                  <a:schemeClr val="tx1"/>
                </a:solidFill>
              </a:rPr>
              <a:t>are catching up with market standards, in terms of process and industrialization, while innovating on some distinct projects</a:t>
            </a:r>
          </a:p>
        </p:txBody>
      </p:sp>
      <p:sp>
        <p:nvSpPr>
          <p:cNvPr id="5" name="Rectangle 4">
            <a:extLst>
              <a:ext uri="{FF2B5EF4-FFF2-40B4-BE49-F238E27FC236}">
                <a16:creationId xmlns:a16="http://schemas.microsoft.com/office/drawing/2014/main" id="{661F72E1-48F0-44F4-A92A-E722B8B95227}"/>
              </a:ext>
            </a:extLst>
          </p:cNvPr>
          <p:cNvSpPr/>
          <p:nvPr/>
        </p:nvSpPr>
        <p:spPr>
          <a:xfrm>
            <a:off x="5373351" y="3063459"/>
            <a:ext cx="4265949" cy="640559"/>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Digital early adopters </a:t>
            </a:r>
            <a:r>
              <a:rPr lang="en-US" sz="900">
                <a:solidFill>
                  <a:schemeClr val="tx1"/>
                </a:solidFill>
              </a:rPr>
              <a:t>have relied on digitalization in the first place, rather than acquiring other companies to support their growth </a:t>
            </a:r>
          </a:p>
        </p:txBody>
      </p:sp>
      <p:cxnSp>
        <p:nvCxnSpPr>
          <p:cNvPr id="7" name="Straight Connector 6">
            <a:extLst>
              <a:ext uri="{FF2B5EF4-FFF2-40B4-BE49-F238E27FC236}">
                <a16:creationId xmlns:a16="http://schemas.microsoft.com/office/drawing/2014/main" id="{AF3CF7A6-A6B8-49A8-A70B-EB8E29B7E57A}"/>
              </a:ext>
            </a:extLst>
          </p:cNvPr>
          <p:cNvCxnSpPr>
            <a:cxnSpLocks/>
          </p:cNvCxnSpPr>
          <p:nvPr/>
        </p:nvCxnSpPr>
        <p:spPr>
          <a:xfrm>
            <a:off x="4953000" y="1193800"/>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0444DA5-5894-4095-8895-C57452F8E45B}"/>
              </a:ext>
            </a:extLst>
          </p:cNvPr>
          <p:cNvSpPr/>
          <p:nvPr/>
        </p:nvSpPr>
        <p:spPr>
          <a:xfrm>
            <a:off x="5373351" y="4675136"/>
            <a:ext cx="4265949" cy="640559"/>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Traditional players </a:t>
            </a:r>
            <a:r>
              <a:rPr lang="en-US" sz="900">
                <a:solidFill>
                  <a:schemeClr val="tx1"/>
                </a:solidFill>
              </a:rPr>
              <a:t>with little digitalization have remained in their historical business without investing in technologies, partnerships or building customer-first solutions</a:t>
            </a:r>
          </a:p>
        </p:txBody>
      </p:sp>
      <p:sp>
        <p:nvSpPr>
          <p:cNvPr id="6" name="Ellipse 5">
            <a:extLst>
              <a:ext uri="{FF2B5EF4-FFF2-40B4-BE49-F238E27FC236}">
                <a16:creationId xmlns:a16="http://schemas.microsoft.com/office/drawing/2014/main" id="{70B52D0E-DC9C-4722-916E-D6FDF79A7420}"/>
              </a:ext>
            </a:extLst>
          </p:cNvPr>
          <p:cNvSpPr/>
          <p:nvPr/>
        </p:nvSpPr>
        <p:spPr>
          <a:xfrm>
            <a:off x="5286375" y="2175703"/>
            <a:ext cx="161922" cy="152400"/>
          </a:xfrm>
          <a:prstGeom prst="ellipse">
            <a:avLst/>
          </a:prstGeom>
          <a:solidFill>
            <a:srgbClr val="DBEEF4"/>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5"/>
                </a:solidFill>
              </a:rPr>
              <a:t>1</a:t>
            </a:r>
          </a:p>
        </p:txBody>
      </p:sp>
      <p:sp>
        <p:nvSpPr>
          <p:cNvPr id="42" name="Ellipse 41">
            <a:extLst>
              <a:ext uri="{FF2B5EF4-FFF2-40B4-BE49-F238E27FC236}">
                <a16:creationId xmlns:a16="http://schemas.microsoft.com/office/drawing/2014/main" id="{1247795D-0072-40BA-AF93-9C1D019692A8}"/>
              </a:ext>
            </a:extLst>
          </p:cNvPr>
          <p:cNvSpPr/>
          <p:nvPr/>
        </p:nvSpPr>
        <p:spPr>
          <a:xfrm>
            <a:off x="5286375" y="2964560"/>
            <a:ext cx="161922" cy="152400"/>
          </a:xfrm>
          <a:prstGeom prst="ellipse">
            <a:avLst/>
          </a:prstGeom>
          <a:solidFill>
            <a:schemeClr val="accent4">
              <a:lumMod val="20000"/>
              <a:lumOff val="8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4">
                    <a:lumMod val="60000"/>
                    <a:lumOff val="40000"/>
                  </a:schemeClr>
                </a:solidFill>
              </a:rPr>
              <a:t>2</a:t>
            </a:r>
          </a:p>
        </p:txBody>
      </p:sp>
      <p:sp>
        <p:nvSpPr>
          <p:cNvPr id="43" name="Ellipse 42">
            <a:extLst>
              <a:ext uri="{FF2B5EF4-FFF2-40B4-BE49-F238E27FC236}">
                <a16:creationId xmlns:a16="http://schemas.microsoft.com/office/drawing/2014/main" id="{36DDE4C0-A9E6-441D-96A4-45A7DBB77394}"/>
              </a:ext>
            </a:extLst>
          </p:cNvPr>
          <p:cNvSpPr/>
          <p:nvPr/>
        </p:nvSpPr>
        <p:spPr>
          <a:xfrm>
            <a:off x="5286375" y="3771911"/>
            <a:ext cx="161922" cy="152400"/>
          </a:xfrm>
          <a:prstGeom prst="ellipse">
            <a:avLst/>
          </a:prstGeom>
          <a:solidFill>
            <a:srgbClr val="FDEADA"/>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6">
                    <a:lumMod val="75000"/>
                  </a:schemeClr>
                </a:solidFill>
              </a:rPr>
              <a:t>3</a:t>
            </a:r>
          </a:p>
        </p:txBody>
      </p:sp>
      <p:sp>
        <p:nvSpPr>
          <p:cNvPr id="44" name="Ellipse 43">
            <a:extLst>
              <a:ext uri="{FF2B5EF4-FFF2-40B4-BE49-F238E27FC236}">
                <a16:creationId xmlns:a16="http://schemas.microsoft.com/office/drawing/2014/main" id="{2F8E33B2-FF7C-48A6-A801-E93B48683090}"/>
              </a:ext>
            </a:extLst>
          </p:cNvPr>
          <p:cNvSpPr/>
          <p:nvPr/>
        </p:nvSpPr>
        <p:spPr>
          <a:xfrm>
            <a:off x="5286375" y="4590817"/>
            <a:ext cx="161922" cy="152400"/>
          </a:xfrm>
          <a:prstGeom prst="ellipse">
            <a:avLst/>
          </a:prstGeom>
          <a:solidFill>
            <a:srgbClr val="D9D9D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lumMod val="50000"/>
                  </a:schemeClr>
                </a:solidFill>
              </a:rPr>
              <a:t>4</a:t>
            </a:r>
          </a:p>
        </p:txBody>
      </p:sp>
      <p:cxnSp>
        <p:nvCxnSpPr>
          <p:cNvPr id="13" name="Connecteur droit 12">
            <a:extLst>
              <a:ext uri="{FF2B5EF4-FFF2-40B4-BE49-F238E27FC236}">
                <a16:creationId xmlns:a16="http://schemas.microsoft.com/office/drawing/2014/main" id="{9532A7BA-EE69-4131-985A-96EB55748FF6}"/>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25">
            <a:extLst>
              <a:ext uri="{FF2B5EF4-FFF2-40B4-BE49-F238E27FC236}">
                <a16:creationId xmlns:a16="http://schemas.microsoft.com/office/drawing/2014/main" id="{30907CB5-2327-4812-BF4E-80ADB62C119C}"/>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a:t>Hestia and peers’ positioning according to their digital maturity</a:t>
            </a:r>
          </a:p>
        </p:txBody>
      </p:sp>
      <p:grpSp>
        <p:nvGrpSpPr>
          <p:cNvPr id="16" name="Groupe 15">
            <a:extLst>
              <a:ext uri="{FF2B5EF4-FFF2-40B4-BE49-F238E27FC236}">
                <a16:creationId xmlns:a16="http://schemas.microsoft.com/office/drawing/2014/main" id="{2B629D0B-225A-4659-A4FB-E81B6B3C437E}"/>
              </a:ext>
            </a:extLst>
          </p:cNvPr>
          <p:cNvGrpSpPr/>
          <p:nvPr/>
        </p:nvGrpSpPr>
        <p:grpSpPr>
          <a:xfrm>
            <a:off x="279137" y="6483062"/>
            <a:ext cx="288149" cy="288149"/>
            <a:chOff x="8611950" y="2143094"/>
            <a:chExt cx="288149" cy="288149"/>
          </a:xfrm>
        </p:grpSpPr>
        <p:pic>
          <p:nvPicPr>
            <p:cNvPr id="57" name="Graphic 30" descr="Magnifying glass with solid fill">
              <a:extLst>
                <a:ext uri="{FF2B5EF4-FFF2-40B4-BE49-F238E27FC236}">
                  <a16:creationId xmlns:a16="http://schemas.microsoft.com/office/drawing/2014/main" id="{E11A49DF-54FD-412B-9D45-09C7130B06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15" name="Ellipse 14">
              <a:extLst>
                <a:ext uri="{FF2B5EF4-FFF2-40B4-BE49-F238E27FC236}">
                  <a16:creationId xmlns:a16="http://schemas.microsoft.com/office/drawing/2014/main" id="{371FD0C6-BD25-4B85-8EAD-0502F14E088E}"/>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cxnSp>
        <p:nvCxnSpPr>
          <p:cNvPr id="76" name="Connecteur droit 75">
            <a:extLst>
              <a:ext uri="{FF2B5EF4-FFF2-40B4-BE49-F238E27FC236}">
                <a16:creationId xmlns:a16="http://schemas.microsoft.com/office/drawing/2014/main" id="{10887835-A80E-4111-9EB8-3E7079FC9AB9}"/>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34FF3F00-6BF4-4528-85CB-44C6EF344C99}"/>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a:t>Comments</a:t>
            </a:r>
          </a:p>
        </p:txBody>
      </p:sp>
      <p:pic>
        <p:nvPicPr>
          <p:cNvPr id="78" name="Graphique 77">
            <a:extLst>
              <a:ext uri="{FF2B5EF4-FFF2-40B4-BE49-F238E27FC236}">
                <a16:creationId xmlns:a16="http://schemas.microsoft.com/office/drawing/2014/main" id="{320ECDFC-0DEB-4C2C-8A0E-84447713719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23252"/>
          <a:stretch/>
        </p:blipFill>
        <p:spPr>
          <a:xfrm>
            <a:off x="6854734" y="947955"/>
            <a:ext cx="345333" cy="331293"/>
          </a:xfrm>
          <a:prstGeom prst="rect">
            <a:avLst/>
          </a:prstGeom>
        </p:spPr>
      </p:pic>
      <p:sp>
        <p:nvSpPr>
          <p:cNvPr id="35" name="Rectangle 34">
            <a:extLst>
              <a:ext uri="{FF2B5EF4-FFF2-40B4-BE49-F238E27FC236}">
                <a16:creationId xmlns:a16="http://schemas.microsoft.com/office/drawing/2014/main" id="{6458FF84-438E-4544-91C9-92CD6839FCA3}"/>
              </a:ext>
            </a:extLst>
          </p:cNvPr>
          <p:cNvSpPr/>
          <p:nvPr/>
        </p:nvSpPr>
        <p:spPr>
          <a:xfrm>
            <a:off x="1096147" y="3108424"/>
            <a:ext cx="3250351" cy="1589516"/>
          </a:xfrm>
          <a:prstGeom prst="rect">
            <a:avLst/>
          </a:prstGeom>
          <a:solidFill>
            <a:schemeClr val="bg1">
              <a:lumMod val="85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sp>
        <p:nvSpPr>
          <p:cNvPr id="32" name="Rectangle 31">
            <a:extLst>
              <a:ext uri="{FF2B5EF4-FFF2-40B4-BE49-F238E27FC236}">
                <a16:creationId xmlns:a16="http://schemas.microsoft.com/office/drawing/2014/main" id="{9D4D3A71-F2C6-47DF-BD49-C3D7BFBF9438}"/>
              </a:ext>
            </a:extLst>
          </p:cNvPr>
          <p:cNvSpPr/>
          <p:nvPr/>
        </p:nvSpPr>
        <p:spPr>
          <a:xfrm>
            <a:off x="1096147" y="1491988"/>
            <a:ext cx="1590385" cy="1537645"/>
          </a:xfrm>
          <a:prstGeom prst="rect">
            <a:avLst/>
          </a:prstGeom>
          <a:solidFill>
            <a:schemeClr val="accent4">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sp>
        <p:nvSpPr>
          <p:cNvPr id="29" name="Rectangle 28">
            <a:extLst>
              <a:ext uri="{FF2B5EF4-FFF2-40B4-BE49-F238E27FC236}">
                <a16:creationId xmlns:a16="http://schemas.microsoft.com/office/drawing/2014/main" id="{89FB3B56-79F8-4EBD-967A-A373F7652C6A}"/>
              </a:ext>
            </a:extLst>
          </p:cNvPr>
          <p:cNvSpPr/>
          <p:nvPr/>
        </p:nvSpPr>
        <p:spPr>
          <a:xfrm>
            <a:off x="2787555" y="1491988"/>
            <a:ext cx="1573934" cy="1537645"/>
          </a:xfrm>
          <a:prstGeom prst="rect">
            <a:avLst/>
          </a:prstGeom>
          <a:solidFill>
            <a:schemeClr val="accent5">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cxnSp>
        <p:nvCxnSpPr>
          <p:cNvPr id="9" name="Straight Arrow Connector 8">
            <a:extLst>
              <a:ext uri="{FF2B5EF4-FFF2-40B4-BE49-F238E27FC236}">
                <a16:creationId xmlns:a16="http://schemas.microsoft.com/office/drawing/2014/main" id="{654B3665-6198-4BDA-9256-CA77026CBFE3}"/>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F2953-4748-4B7B-ABF3-0603C06976E9}"/>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092" name="Picture 4" descr="Coren">
            <a:extLst>
              <a:ext uri="{FF2B5EF4-FFF2-40B4-BE49-F238E27FC236}">
                <a16:creationId xmlns:a16="http://schemas.microsoft.com/office/drawing/2014/main" id="{75B84383-2A3D-4981-9D34-B4C3755397D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6604" y="4447625"/>
            <a:ext cx="555255" cy="1415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5BE5749-D7E3-4D58-B85B-0EF18CE0768E}"/>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62D31B-94B9-4080-A746-AF9B3A424279}"/>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89098" name="Picture 10" descr="HomeServe : assistance, dépannage, petits travaux pour la maison">
            <a:extLst>
              <a:ext uri="{FF2B5EF4-FFF2-40B4-BE49-F238E27FC236}">
                <a16:creationId xmlns:a16="http://schemas.microsoft.com/office/drawing/2014/main" id="{C7DCC30C-3A00-4326-A5B0-A4C92ED9DC27}"/>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4457" y="1491988"/>
            <a:ext cx="939661" cy="495671"/>
          </a:xfrm>
          <a:prstGeom prst="rect">
            <a:avLst/>
          </a:prstGeom>
          <a:noFill/>
          <a:extLst>
            <a:ext uri="{909E8E84-426E-40DD-AFC4-6F175D3DCCD1}">
              <a14:hiddenFill xmlns:a14="http://schemas.microsoft.com/office/drawing/2010/main">
                <a:solidFill>
                  <a:srgbClr val="FFFFFF"/>
                </a:solidFill>
              </a14:hiddenFill>
            </a:ext>
          </a:extLst>
        </p:spPr>
      </p:pic>
      <p:pic>
        <p:nvPicPr>
          <p:cNvPr id="89100" name="Picture 12" descr="Entreprises du groupe Multiasistencia – Multiassistance">
            <a:extLst>
              <a:ext uri="{FF2B5EF4-FFF2-40B4-BE49-F238E27FC236}">
                <a16:creationId xmlns:a16="http://schemas.microsoft.com/office/drawing/2014/main" id="{14D802B6-E892-4636-962C-02CD3123AD1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18501" y="1610007"/>
            <a:ext cx="649849" cy="305036"/>
          </a:xfrm>
          <a:prstGeom prst="rect">
            <a:avLst/>
          </a:prstGeom>
          <a:noFill/>
        </p:spPr>
      </p:pic>
      <p:sp>
        <p:nvSpPr>
          <p:cNvPr id="17" name="TextBox 16">
            <a:extLst>
              <a:ext uri="{FF2B5EF4-FFF2-40B4-BE49-F238E27FC236}">
                <a16:creationId xmlns:a16="http://schemas.microsoft.com/office/drawing/2014/main" id="{A9119019-F679-42BB-B49F-4E0DCA81AB7E}"/>
              </a:ext>
            </a:extLst>
          </p:cNvPr>
          <p:cNvSpPr txBox="1"/>
          <p:nvPr/>
        </p:nvSpPr>
        <p:spPr>
          <a:xfrm>
            <a:off x="304398" y="2884489"/>
            <a:ext cx="784834" cy="369332"/>
          </a:xfrm>
          <a:prstGeom prst="rect">
            <a:avLst/>
          </a:prstGeom>
          <a:noFill/>
        </p:spPr>
        <p:txBody>
          <a:bodyPr wrap="square" rtlCol="0">
            <a:spAutoFit/>
          </a:bodyPr>
          <a:lstStyle/>
          <a:p>
            <a:pPr algn="ctr"/>
            <a:r>
              <a:rPr lang="en-US" sz="900" b="1"/>
              <a:t>Digital maturity</a:t>
            </a:r>
          </a:p>
        </p:txBody>
      </p:sp>
      <p:pic>
        <p:nvPicPr>
          <p:cNvPr id="89102" name="Picture 14" descr="Carglass Maison : Travaux, Rénovation &amp; Dépannage d'urgence">
            <a:extLst>
              <a:ext uri="{FF2B5EF4-FFF2-40B4-BE49-F238E27FC236}">
                <a16:creationId xmlns:a16="http://schemas.microsoft.com/office/drawing/2014/main" id="{8FF65DB1-BFE7-41A3-AE18-8D0D3864E40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3488" y="4212575"/>
            <a:ext cx="464579" cy="185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2F1702-75A2-41D0-81F2-2BFAC3621779}"/>
              </a:ext>
            </a:extLst>
          </p:cNvPr>
          <p:cNvSpPr txBox="1"/>
          <p:nvPr/>
        </p:nvSpPr>
        <p:spPr>
          <a:xfrm>
            <a:off x="1804097" y="4845906"/>
            <a:ext cx="1865892" cy="507831"/>
          </a:xfrm>
          <a:prstGeom prst="rect">
            <a:avLst/>
          </a:prstGeom>
          <a:noFill/>
        </p:spPr>
        <p:txBody>
          <a:bodyPr wrap="square" rtlCol="0">
            <a:spAutoFit/>
          </a:bodyPr>
          <a:lstStyle/>
          <a:p>
            <a:pPr algn="ctr"/>
            <a:r>
              <a:rPr lang="en-US" sz="900" b="1"/>
              <a:t>Competitors’ size </a:t>
            </a:r>
            <a:r>
              <a:rPr lang="en-US" sz="900"/>
              <a:t>(including international presence)</a:t>
            </a:r>
          </a:p>
        </p:txBody>
      </p:sp>
      <p:sp>
        <p:nvSpPr>
          <p:cNvPr id="31" name="Rectangle 30">
            <a:extLst>
              <a:ext uri="{FF2B5EF4-FFF2-40B4-BE49-F238E27FC236}">
                <a16:creationId xmlns:a16="http://schemas.microsoft.com/office/drawing/2014/main" id="{A8ABB57D-9FC1-44C5-8530-23D192F77D78}"/>
              </a:ext>
            </a:extLst>
          </p:cNvPr>
          <p:cNvSpPr/>
          <p:nvPr/>
        </p:nvSpPr>
        <p:spPr>
          <a:xfrm>
            <a:off x="1540718" y="3108424"/>
            <a:ext cx="2118669" cy="815684"/>
          </a:xfrm>
          <a:prstGeom prst="rect">
            <a:avLst/>
          </a:prstGeom>
          <a:solidFill>
            <a:schemeClr val="accent6">
              <a:lumMod val="20000"/>
              <a:lumOff val="8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pic>
        <p:nvPicPr>
          <p:cNvPr id="89108" name="Picture 20" descr="Inter Mutuelles Habitat | LinkedIn">
            <a:extLst>
              <a:ext uri="{FF2B5EF4-FFF2-40B4-BE49-F238E27FC236}">
                <a16:creationId xmlns:a16="http://schemas.microsoft.com/office/drawing/2014/main" id="{30C019D9-C0B9-43DC-A027-2B1D0305588B}"/>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5456" y="3667071"/>
            <a:ext cx="525130" cy="5251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20AAF5D-A79E-467F-A00F-2D1B31F83672}"/>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127578" y="2521366"/>
            <a:ext cx="919750" cy="510763"/>
          </a:xfrm>
          <a:prstGeom prst="rect">
            <a:avLst/>
          </a:prstGeom>
        </p:spPr>
      </p:pic>
      <p:pic>
        <p:nvPicPr>
          <p:cNvPr id="89094" name="Picture 6" descr="CED | Vernieuwd-CED-waardemanagement">
            <a:extLst>
              <a:ext uri="{FF2B5EF4-FFF2-40B4-BE49-F238E27FC236}">
                <a16:creationId xmlns:a16="http://schemas.microsoft.com/office/drawing/2014/main" id="{DCEBADD2-8F10-4602-B402-2F8A28E3A0B5}"/>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5994" y="2290777"/>
            <a:ext cx="488076" cy="2387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QUALISIN | LA solution après sinistre – LES PARTENAIRES QUI S'ENGAGENT À  VOS CÔTÉS">
            <a:extLst>
              <a:ext uri="{FF2B5EF4-FFF2-40B4-BE49-F238E27FC236}">
                <a16:creationId xmlns:a16="http://schemas.microsoft.com/office/drawing/2014/main" id="{17AF9461-69BF-41F6-98B1-518FFCB32CA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98566" y="4076175"/>
            <a:ext cx="467326" cy="2272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ELFOR United Kingdom Logo">
            <a:extLst>
              <a:ext uri="{FF2B5EF4-FFF2-40B4-BE49-F238E27FC236}">
                <a16:creationId xmlns:a16="http://schemas.microsoft.com/office/drawing/2014/main" id="{0CF16C34-6BF9-4B73-A6F1-84491B48E63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07325" y="3162523"/>
            <a:ext cx="565661" cy="1285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25">
            <a:extLst>
              <a:ext uri="{FF2B5EF4-FFF2-40B4-BE49-F238E27FC236}">
                <a16:creationId xmlns:a16="http://schemas.microsoft.com/office/drawing/2014/main" id="{6503BBF8-FED4-48DE-A886-460FB05439F0}"/>
              </a:ext>
            </a:extLst>
          </p:cNvPr>
          <p:cNvSpPr txBox="1"/>
          <p:nvPr/>
        </p:nvSpPr>
        <p:spPr>
          <a:xfrm>
            <a:off x="619720" y="4845906"/>
            <a:ext cx="851826" cy="507831"/>
          </a:xfrm>
          <a:prstGeom prst="rect">
            <a:avLst/>
          </a:prstGeom>
          <a:noFill/>
        </p:spPr>
        <p:txBody>
          <a:bodyPr wrap="square" rtlCol="0">
            <a:spAutoFit/>
          </a:bodyPr>
          <a:lstStyle/>
          <a:p>
            <a:pPr algn="ctr"/>
            <a:r>
              <a:rPr lang="en-US" sz="900" i="1"/>
              <a:t>Localized or minority  players</a:t>
            </a:r>
          </a:p>
        </p:txBody>
      </p:sp>
      <p:sp>
        <p:nvSpPr>
          <p:cNvPr id="38" name="TextBox 25">
            <a:extLst>
              <a:ext uri="{FF2B5EF4-FFF2-40B4-BE49-F238E27FC236}">
                <a16:creationId xmlns:a16="http://schemas.microsoft.com/office/drawing/2014/main" id="{3F11B4ED-9D89-44C6-97B5-84A9B88A28A0}"/>
              </a:ext>
            </a:extLst>
          </p:cNvPr>
          <p:cNvSpPr txBox="1"/>
          <p:nvPr/>
        </p:nvSpPr>
        <p:spPr>
          <a:xfrm>
            <a:off x="3669989" y="4845906"/>
            <a:ext cx="959894" cy="646331"/>
          </a:xfrm>
          <a:prstGeom prst="rect">
            <a:avLst/>
          </a:prstGeom>
          <a:noFill/>
        </p:spPr>
        <p:txBody>
          <a:bodyPr wrap="square" rtlCol="0">
            <a:spAutoFit/>
          </a:bodyPr>
          <a:lstStyle/>
          <a:p>
            <a:pPr algn="ctr"/>
            <a:r>
              <a:rPr lang="en-US" sz="900" i="1"/>
              <a:t>International players or market leaders</a:t>
            </a:r>
          </a:p>
        </p:txBody>
      </p:sp>
      <p:sp>
        <p:nvSpPr>
          <p:cNvPr id="39" name="TextBox 16">
            <a:extLst>
              <a:ext uri="{FF2B5EF4-FFF2-40B4-BE49-F238E27FC236}">
                <a16:creationId xmlns:a16="http://schemas.microsoft.com/office/drawing/2014/main" id="{8D6F807D-093C-4031-8B72-64CF391C111D}"/>
              </a:ext>
            </a:extLst>
          </p:cNvPr>
          <p:cNvSpPr txBox="1"/>
          <p:nvPr/>
        </p:nvSpPr>
        <p:spPr>
          <a:xfrm>
            <a:off x="304398" y="4354936"/>
            <a:ext cx="784834" cy="507831"/>
          </a:xfrm>
          <a:prstGeom prst="rect">
            <a:avLst/>
          </a:prstGeom>
          <a:noFill/>
        </p:spPr>
        <p:txBody>
          <a:bodyPr wrap="square" rtlCol="0">
            <a:spAutoFit/>
          </a:bodyPr>
          <a:lstStyle/>
          <a:p>
            <a:pPr algn="ctr"/>
            <a:r>
              <a:rPr lang="en-US" sz="900" i="1"/>
              <a:t>Few digital initiatives</a:t>
            </a:r>
          </a:p>
        </p:txBody>
      </p:sp>
      <p:sp>
        <p:nvSpPr>
          <p:cNvPr id="40" name="TextBox 16">
            <a:extLst>
              <a:ext uri="{FF2B5EF4-FFF2-40B4-BE49-F238E27FC236}">
                <a16:creationId xmlns:a16="http://schemas.microsoft.com/office/drawing/2014/main" id="{E671D48A-B1A4-4B26-B60F-65E19EB4D45B}"/>
              </a:ext>
            </a:extLst>
          </p:cNvPr>
          <p:cNvSpPr txBox="1"/>
          <p:nvPr/>
        </p:nvSpPr>
        <p:spPr>
          <a:xfrm>
            <a:off x="304398" y="1424718"/>
            <a:ext cx="784834" cy="369332"/>
          </a:xfrm>
          <a:prstGeom prst="rect">
            <a:avLst/>
          </a:prstGeom>
          <a:noFill/>
        </p:spPr>
        <p:txBody>
          <a:bodyPr wrap="square" rtlCol="0">
            <a:spAutoFit/>
          </a:bodyPr>
          <a:lstStyle/>
          <a:p>
            <a:pPr algn="ctr"/>
            <a:r>
              <a:rPr lang="en-US" sz="900" i="1"/>
              <a:t>Fully digitalized</a:t>
            </a:r>
          </a:p>
        </p:txBody>
      </p:sp>
      <p:pic>
        <p:nvPicPr>
          <p:cNvPr id="82" name="Picture 8" descr="Polygon Annual Report 2019">
            <a:extLst>
              <a:ext uri="{FF2B5EF4-FFF2-40B4-BE49-F238E27FC236}">
                <a16:creationId xmlns:a16="http://schemas.microsoft.com/office/drawing/2014/main" id="{898A0C52-5BEC-4267-B17F-A5376452ED7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3610" y="3127446"/>
            <a:ext cx="764279" cy="198713"/>
          </a:xfrm>
          <a:prstGeom prst="rect">
            <a:avLst/>
          </a:prstGeom>
          <a:noFill/>
          <a:extLst>
            <a:ext uri="{909E8E84-426E-40DD-AFC4-6F175D3DCCD1}">
              <a14:hiddenFill xmlns:a14="http://schemas.microsoft.com/office/drawing/2010/main">
                <a:solidFill>
                  <a:srgbClr val="FFFFFF"/>
                </a:solidFill>
              </a14:hiddenFill>
            </a:ext>
          </a:extLst>
        </p:spPr>
      </p:pic>
      <p:sp>
        <p:nvSpPr>
          <p:cNvPr id="87" name="Ellipse 11">
            <a:extLst>
              <a:ext uri="{FF2B5EF4-FFF2-40B4-BE49-F238E27FC236}">
                <a16:creationId xmlns:a16="http://schemas.microsoft.com/office/drawing/2014/main" id="{969B0457-9AFB-478C-83F9-279061671C83}"/>
              </a:ext>
            </a:extLst>
          </p:cNvPr>
          <p:cNvSpPr/>
          <p:nvPr/>
        </p:nvSpPr>
        <p:spPr>
          <a:xfrm>
            <a:off x="1759997" y="3419421"/>
            <a:ext cx="863909" cy="386360"/>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Hestia</a:t>
            </a:r>
          </a:p>
        </p:txBody>
      </p:sp>
      <p:sp>
        <p:nvSpPr>
          <p:cNvPr id="61" name="Isosceles Triangle 60">
            <a:extLst>
              <a:ext uri="{FF2B5EF4-FFF2-40B4-BE49-F238E27FC236}">
                <a16:creationId xmlns:a16="http://schemas.microsoft.com/office/drawing/2014/main" id="{6AD76FA3-6E7D-4573-94F3-B77C5EE0163C}"/>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102" name="TextBox 101">
            <a:extLst>
              <a:ext uri="{FF2B5EF4-FFF2-40B4-BE49-F238E27FC236}">
                <a16:creationId xmlns:a16="http://schemas.microsoft.com/office/drawing/2014/main" id="{E0A3228D-D7F4-4A30-B4B2-A7E4D2315ACB}"/>
              </a:ext>
            </a:extLst>
          </p:cNvPr>
          <p:cNvSpPr txBox="1"/>
          <p:nvPr/>
        </p:nvSpPr>
        <p:spPr>
          <a:xfrm rot="18786033">
            <a:off x="3000375" y="3998913"/>
            <a:ext cx="1385675" cy="254000"/>
          </a:xfrm>
          <a:prstGeom prst="rect">
            <a:avLst/>
          </a:prstGeom>
          <a:noFill/>
        </p:spPr>
        <p:txBody>
          <a:bodyPr wrap="square" rtlCol="0">
            <a:spAutoFit/>
          </a:bodyPr>
          <a:lstStyle/>
          <a:p>
            <a:pPr algn="ctr"/>
            <a:r>
              <a:rPr lang="en-US" sz="1050">
                <a:solidFill>
                  <a:schemeClr val="bg1"/>
                </a:solidFill>
              </a:rPr>
              <a:t>Impractical area</a:t>
            </a:r>
          </a:p>
        </p:txBody>
      </p:sp>
      <p:sp>
        <p:nvSpPr>
          <p:cNvPr id="103" name="Rectangle 102">
            <a:extLst>
              <a:ext uri="{FF2B5EF4-FFF2-40B4-BE49-F238E27FC236}">
                <a16:creationId xmlns:a16="http://schemas.microsoft.com/office/drawing/2014/main" id="{60955DD5-4169-4F04-B2BF-2D2A64980A04}"/>
              </a:ext>
            </a:extLst>
          </p:cNvPr>
          <p:cNvSpPr/>
          <p:nvPr/>
        </p:nvSpPr>
        <p:spPr bwMode="auto">
          <a:xfrm>
            <a:off x="419099" y="5605567"/>
            <a:ext cx="1272048" cy="5920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04" name="Rectangle 103">
            <a:extLst>
              <a:ext uri="{FF2B5EF4-FFF2-40B4-BE49-F238E27FC236}">
                <a16:creationId xmlns:a16="http://schemas.microsoft.com/office/drawing/2014/main" id="{4A968F88-0BEE-4D26-A5E9-83CB21CDAC4E}"/>
              </a:ext>
            </a:extLst>
          </p:cNvPr>
          <p:cNvSpPr/>
          <p:nvPr/>
        </p:nvSpPr>
        <p:spPr bwMode="auto">
          <a:xfrm>
            <a:off x="1805495" y="5605567"/>
            <a:ext cx="7776653"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Hestia faces two challenges in the coming years: first to </a:t>
            </a:r>
            <a:r>
              <a:rPr lang="en-US" sz="1000">
                <a:solidFill>
                  <a:schemeClr val="accent5">
                    <a:lumMod val="75000"/>
                  </a:schemeClr>
                </a:solidFill>
                <a:latin typeface="+mj-lt"/>
              </a:rPr>
              <a:t>finalize its digital transformation </a:t>
            </a:r>
            <a:r>
              <a:rPr lang="en-US" sz="1000">
                <a:latin typeface="+mj-lt"/>
              </a:rPr>
              <a:t>to integrate all companies under the group and then to </a:t>
            </a:r>
            <a:r>
              <a:rPr lang="en-US" sz="1000">
                <a:solidFill>
                  <a:schemeClr val="accent5">
                    <a:lumMod val="75000"/>
                  </a:schemeClr>
                </a:solidFill>
                <a:latin typeface="+mj-lt"/>
              </a:rPr>
              <a:t>digitalize its operational tools </a:t>
            </a:r>
            <a:r>
              <a:rPr lang="en-US" sz="1000">
                <a:latin typeface="+mj-lt"/>
              </a:rPr>
              <a:t>to compete against international players and market leaders </a:t>
            </a:r>
          </a:p>
        </p:txBody>
      </p:sp>
      <p:sp>
        <p:nvSpPr>
          <p:cNvPr id="105" name="Triangle isocèle 11">
            <a:extLst>
              <a:ext uri="{FF2B5EF4-FFF2-40B4-BE49-F238E27FC236}">
                <a16:creationId xmlns:a16="http://schemas.microsoft.com/office/drawing/2014/main" id="{8CE0D118-0AFC-408B-A2A2-0061AEB48222}"/>
              </a:ext>
            </a:extLst>
          </p:cNvPr>
          <p:cNvSpPr/>
          <p:nvPr/>
        </p:nvSpPr>
        <p:spPr bwMode="auto">
          <a:xfrm rot="5400000">
            <a:off x="178906" y="5819123"/>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20" name="TextBox 25">
            <a:extLst>
              <a:ext uri="{FF2B5EF4-FFF2-40B4-BE49-F238E27FC236}">
                <a16:creationId xmlns:a16="http://schemas.microsoft.com/office/drawing/2014/main" id="{C57198B3-D8BE-4D70-B9B4-2277FF73857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a:t>More details in core document</a:t>
            </a:r>
          </a:p>
        </p:txBody>
      </p:sp>
      <p:sp>
        <p:nvSpPr>
          <p:cNvPr id="69" name="Rectangle 68">
            <a:extLst>
              <a:ext uri="{FF2B5EF4-FFF2-40B4-BE49-F238E27FC236}">
                <a16:creationId xmlns:a16="http://schemas.microsoft.com/office/drawing/2014/main" id="{01D1152F-DC04-47F3-B3E6-FE427477534B}"/>
              </a:ext>
            </a:extLst>
          </p:cNvPr>
          <p:cNvSpPr/>
          <p:nvPr/>
        </p:nvSpPr>
        <p:spPr>
          <a:xfrm>
            <a:off x="5373351" y="1393639"/>
            <a:ext cx="4265949" cy="6873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accent5">
                    <a:lumMod val="75000"/>
                  </a:schemeClr>
                </a:solidFill>
              </a:rPr>
              <a:t>Digital</a:t>
            </a:r>
            <a:r>
              <a:rPr lang="en-US" sz="900">
                <a:solidFill>
                  <a:schemeClr val="tx1"/>
                </a:solidFill>
              </a:rPr>
              <a:t> appears to be a </a:t>
            </a:r>
            <a:r>
              <a:rPr lang="en-US" sz="900">
                <a:solidFill>
                  <a:schemeClr val="accent5">
                    <a:lumMod val="75000"/>
                  </a:schemeClr>
                </a:solidFill>
              </a:rPr>
              <a:t>prerogative of the best </a:t>
            </a:r>
            <a:r>
              <a:rPr lang="en-US" sz="900">
                <a:solidFill>
                  <a:schemeClr val="tx1"/>
                </a:solidFill>
              </a:rPr>
              <a:t>for it helps major companies to </a:t>
            </a:r>
            <a:r>
              <a:rPr lang="en-US" sz="900">
                <a:solidFill>
                  <a:schemeClr val="accent5">
                    <a:lumMod val="75000"/>
                  </a:schemeClr>
                </a:solidFill>
              </a:rPr>
              <a:t>strengthen their position in the competitive landscape </a:t>
            </a:r>
            <a:r>
              <a:rPr lang="en-US" sz="900">
                <a:solidFill>
                  <a:schemeClr val="tx1"/>
                </a:solidFill>
              </a:rPr>
              <a:t>and to grow significantly allowing them to </a:t>
            </a:r>
            <a:r>
              <a:rPr lang="en-US" sz="900">
                <a:solidFill>
                  <a:schemeClr val="accent5">
                    <a:lumMod val="75000"/>
                  </a:schemeClr>
                </a:solidFill>
              </a:rPr>
              <a:t>make differentiating investments</a:t>
            </a:r>
          </a:p>
        </p:txBody>
      </p:sp>
      <p:pic>
        <p:nvPicPr>
          <p:cNvPr id="70" name="Graphic 30" descr="Magnifying glass with solid fill">
            <a:extLst>
              <a:ext uri="{FF2B5EF4-FFF2-40B4-BE49-F238E27FC236}">
                <a16:creationId xmlns:a16="http://schemas.microsoft.com/office/drawing/2014/main" id="{17CE572B-6001-4C14-A3A7-E6908DCE20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5726" y="1605345"/>
            <a:ext cx="233892" cy="242335"/>
          </a:xfrm>
          <a:prstGeom prst="rect">
            <a:avLst/>
          </a:prstGeom>
        </p:spPr>
      </p:pic>
      <p:sp>
        <p:nvSpPr>
          <p:cNvPr id="71" name="ZoneTexte 99">
            <a:extLst>
              <a:ext uri="{FF2B5EF4-FFF2-40B4-BE49-F238E27FC236}">
                <a16:creationId xmlns:a16="http://schemas.microsoft.com/office/drawing/2014/main" id="{1110DCA5-C0ED-4E32-B622-D42F7E75F08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63" name="ZoneTexte 62">
            <a:extLst>
              <a:ext uri="{FF2B5EF4-FFF2-40B4-BE49-F238E27FC236}">
                <a16:creationId xmlns:a16="http://schemas.microsoft.com/office/drawing/2014/main" id="{68579EF2-D9C9-42A6-9EFA-D329BA498B2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calls</a:t>
            </a:r>
          </a:p>
        </p:txBody>
      </p:sp>
      <p:sp>
        <p:nvSpPr>
          <p:cNvPr id="68" name="Ellipse 67">
            <a:extLst>
              <a:ext uri="{FF2B5EF4-FFF2-40B4-BE49-F238E27FC236}">
                <a16:creationId xmlns:a16="http://schemas.microsoft.com/office/drawing/2014/main" id="{31C670E6-F1C0-4932-930D-13E6ADDAD434}"/>
              </a:ext>
            </a:extLst>
          </p:cNvPr>
          <p:cNvSpPr/>
          <p:nvPr/>
        </p:nvSpPr>
        <p:spPr>
          <a:xfrm>
            <a:off x="2837395" y="1537345"/>
            <a:ext cx="161922" cy="152400"/>
          </a:xfrm>
          <a:prstGeom prst="ellipse">
            <a:avLst/>
          </a:prstGeom>
          <a:solidFill>
            <a:srgbClr val="DBEEF4"/>
          </a:solidFill>
          <a:ln w="12700">
            <a:solidFill>
              <a:schemeClr val="accent5">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5"/>
                </a:solidFill>
              </a:rPr>
              <a:t>1</a:t>
            </a:r>
          </a:p>
        </p:txBody>
      </p:sp>
      <p:sp>
        <p:nvSpPr>
          <p:cNvPr id="84" name="Ellipse 83">
            <a:extLst>
              <a:ext uri="{FF2B5EF4-FFF2-40B4-BE49-F238E27FC236}">
                <a16:creationId xmlns:a16="http://schemas.microsoft.com/office/drawing/2014/main" id="{4ECD5616-AFDF-414F-8A88-7F94A5251900}"/>
              </a:ext>
            </a:extLst>
          </p:cNvPr>
          <p:cNvSpPr/>
          <p:nvPr/>
        </p:nvSpPr>
        <p:spPr>
          <a:xfrm>
            <a:off x="1132674" y="1540955"/>
            <a:ext cx="161922" cy="152400"/>
          </a:xfrm>
          <a:prstGeom prst="ellipse">
            <a:avLst/>
          </a:prstGeom>
          <a:solidFill>
            <a:schemeClr val="accent4">
              <a:lumMod val="20000"/>
              <a:lumOff val="80000"/>
            </a:schemeClr>
          </a:solidFill>
          <a:ln w="12700">
            <a:solidFill>
              <a:schemeClr val="accent4">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4">
                    <a:lumMod val="60000"/>
                    <a:lumOff val="40000"/>
                  </a:schemeClr>
                </a:solidFill>
              </a:rPr>
              <a:t>2</a:t>
            </a:r>
          </a:p>
        </p:txBody>
      </p:sp>
      <p:sp>
        <p:nvSpPr>
          <p:cNvPr id="85" name="Ellipse 65">
            <a:extLst>
              <a:ext uri="{FF2B5EF4-FFF2-40B4-BE49-F238E27FC236}">
                <a16:creationId xmlns:a16="http://schemas.microsoft.com/office/drawing/2014/main" id="{B82744E7-0816-4214-84A2-D10A9FA55958}"/>
              </a:ext>
            </a:extLst>
          </p:cNvPr>
          <p:cNvSpPr/>
          <p:nvPr/>
        </p:nvSpPr>
        <p:spPr>
          <a:xfrm>
            <a:off x="1514691" y="3086322"/>
            <a:ext cx="161922" cy="152400"/>
          </a:xfrm>
          <a:prstGeom prst="ellipse">
            <a:avLst/>
          </a:prstGeom>
          <a:solidFill>
            <a:srgbClr val="FDEADA"/>
          </a:solidFill>
          <a:ln w="12700">
            <a:solidFill>
              <a:schemeClr val="accent6">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6">
                    <a:lumMod val="75000"/>
                  </a:schemeClr>
                </a:solidFill>
              </a:rPr>
              <a:t>3</a:t>
            </a:r>
          </a:p>
        </p:txBody>
      </p:sp>
      <p:sp>
        <p:nvSpPr>
          <p:cNvPr id="86" name="Ellipse 66">
            <a:extLst>
              <a:ext uri="{FF2B5EF4-FFF2-40B4-BE49-F238E27FC236}">
                <a16:creationId xmlns:a16="http://schemas.microsoft.com/office/drawing/2014/main" id="{3D784052-28C0-4EEB-8D75-162017EFEF8A}"/>
              </a:ext>
            </a:extLst>
          </p:cNvPr>
          <p:cNvSpPr/>
          <p:nvPr/>
        </p:nvSpPr>
        <p:spPr>
          <a:xfrm>
            <a:off x="1095718" y="3076705"/>
            <a:ext cx="161922" cy="152400"/>
          </a:xfrm>
          <a:prstGeom prst="ellipse">
            <a:avLst/>
          </a:prstGeom>
          <a:solidFill>
            <a:srgbClr val="D9D9D9"/>
          </a:solidFill>
          <a:ln w="12700">
            <a:solidFill>
              <a:schemeClr val="bg1">
                <a:lumMod val="75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lumMod val="50000"/>
                  </a:schemeClr>
                </a:solidFill>
              </a:rPr>
              <a:t>4</a:t>
            </a:r>
          </a:p>
        </p:txBody>
      </p:sp>
      <p:sp>
        <p:nvSpPr>
          <p:cNvPr id="88" name="Arrow: Pentagon 13">
            <a:extLst>
              <a:ext uri="{FF2B5EF4-FFF2-40B4-BE49-F238E27FC236}">
                <a16:creationId xmlns:a16="http://schemas.microsoft.com/office/drawing/2014/main" id="{84C437B2-41A7-4B1D-B6B5-C74D7F2007C4}"/>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89" name="Arrow: Pentagon 13">
            <a:extLst>
              <a:ext uri="{FF2B5EF4-FFF2-40B4-BE49-F238E27FC236}">
                <a16:creationId xmlns:a16="http://schemas.microsoft.com/office/drawing/2014/main" id="{7573E8A5-F804-4A0F-B74E-6A94AC2B01B9}"/>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90" name="Arrow: Pentagon 13">
            <a:extLst>
              <a:ext uri="{FF2B5EF4-FFF2-40B4-BE49-F238E27FC236}">
                <a16:creationId xmlns:a16="http://schemas.microsoft.com/office/drawing/2014/main" id="{F2D1466A-128D-4CB3-8881-8422DBD50FD9}"/>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188083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A8661F-A698-4B3A-8522-3EA11ED55901}"/>
              </a:ext>
            </a:extLst>
          </p:cNvPr>
          <p:cNvGraphicFramePr>
            <a:graphicFrameLocks noChangeAspect="1"/>
          </p:cNvGraphicFramePr>
          <p:nvPr>
            <p:custDataLst>
              <p:tags r:id="rId1"/>
            </p:custDataLst>
            <p:extLst>
              <p:ext uri="{D42A27DB-BD31-4B8C-83A1-F6EECF244321}">
                <p14:modId xmlns:p14="http://schemas.microsoft.com/office/powerpoint/2010/main" val="3504707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3" name="Object 2" hidden="1">
                        <a:extLst>
                          <a:ext uri="{FF2B5EF4-FFF2-40B4-BE49-F238E27FC236}">
                            <a16:creationId xmlns:a16="http://schemas.microsoft.com/office/drawing/2014/main" id="{44A8661F-A698-4B3A-8522-3EA11ED55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CE637A-08CD-4B57-9E43-4D794A97D425}"/>
              </a:ext>
            </a:extLst>
          </p:cNvPr>
          <p:cNvSpPr>
            <a:spLocks noGrp="1"/>
          </p:cNvSpPr>
          <p:nvPr>
            <p:ph type="ctrTitle"/>
          </p:nvPr>
        </p:nvSpPr>
        <p:spPr>
          <a:xfrm>
            <a:off x="584515" y="116632"/>
            <a:ext cx="8397555" cy="576064"/>
          </a:xfrm>
        </p:spPr>
        <p:txBody>
          <a:bodyPr vert="horz"/>
          <a:lstStyle/>
          <a:p>
            <a:r>
              <a:rPr lang="en-US" sz="1300"/>
              <a:t>Peers / Competitors – </a:t>
            </a:r>
            <a:r>
              <a:rPr lang="en-US" sz="1300" err="1"/>
              <a:t>Multiasistencia</a:t>
            </a:r>
            <a:br>
              <a:rPr lang="en-US" sz="1300" b="0"/>
            </a:br>
            <a:r>
              <a:rPr lang="en-US" sz="1300" b="0" err="1">
                <a:latin typeface="+mj-lt"/>
              </a:rPr>
              <a:t>Multiasistencia</a:t>
            </a:r>
            <a:r>
              <a:rPr lang="en-US" sz="1300" b="0">
                <a:latin typeface="+mj-lt"/>
              </a:rPr>
              <a:t> has chosen to focus on digital early on and provide a set of self-managing and personalized solutions to the customer, by automating its workflow</a:t>
            </a:r>
            <a:endParaRPr lang="en-US" sz="1300" b="0"/>
          </a:p>
        </p:txBody>
      </p:sp>
      <p:pic>
        <p:nvPicPr>
          <p:cNvPr id="5" name="Picture 4">
            <a:extLst>
              <a:ext uri="{FF2B5EF4-FFF2-40B4-BE49-F238E27FC236}">
                <a16:creationId xmlns:a16="http://schemas.microsoft.com/office/drawing/2014/main" id="{D2F1D639-27C1-48E1-A2DC-A3E4628C0CBD}"/>
              </a:ext>
            </a:extLst>
          </p:cNvPr>
          <p:cNvPicPr>
            <a:picLocks noChangeAspect="1"/>
          </p:cNvPicPr>
          <p:nvPr/>
        </p:nvPicPr>
        <p:blipFill>
          <a:blip r:embed="rId6"/>
          <a:stretch>
            <a:fillRect/>
          </a:stretch>
        </p:blipFill>
        <p:spPr>
          <a:xfrm>
            <a:off x="1381924" y="3558110"/>
            <a:ext cx="2389271" cy="1307981"/>
          </a:xfrm>
          <a:prstGeom prst="rect">
            <a:avLst/>
          </a:prstGeom>
        </p:spPr>
      </p:pic>
      <p:pic>
        <p:nvPicPr>
          <p:cNvPr id="16" name="Graphic 30" descr="Magnifying glass with solid fill">
            <a:extLst>
              <a:ext uri="{FF2B5EF4-FFF2-40B4-BE49-F238E27FC236}">
                <a16:creationId xmlns:a16="http://schemas.microsoft.com/office/drawing/2014/main" id="{2DC48CB1-B484-4678-9BCB-CFAE41D95B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52" y="132639"/>
            <a:ext cx="461578" cy="478240"/>
          </a:xfrm>
          <a:prstGeom prst="rect">
            <a:avLst/>
          </a:prstGeom>
        </p:spPr>
      </p:pic>
      <p:cxnSp>
        <p:nvCxnSpPr>
          <p:cNvPr id="21" name="Straight Connector 71">
            <a:extLst>
              <a:ext uri="{FF2B5EF4-FFF2-40B4-BE49-F238E27FC236}">
                <a16:creationId xmlns:a16="http://schemas.microsoft.com/office/drawing/2014/main" id="{B1A639F8-5359-4D66-AB82-E0FEB65FEEE7}"/>
              </a:ext>
            </a:extLst>
          </p:cNvPr>
          <p:cNvCxnSpPr>
            <a:cxnSpLocks/>
          </p:cNvCxnSpPr>
          <p:nvPr/>
        </p:nvCxnSpPr>
        <p:spPr>
          <a:xfrm>
            <a:off x="4963626" y="1428707"/>
            <a:ext cx="0" cy="3978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9B929B12-AFBA-450E-9525-BA9E595B4D56}"/>
              </a:ext>
            </a:extLst>
          </p:cNvPr>
          <p:cNvCxnSpPr>
            <a:cxnSpLocks/>
          </p:cNvCxnSpPr>
          <p:nvPr/>
        </p:nvCxnSpPr>
        <p:spPr>
          <a:xfrm>
            <a:off x="448081"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5">
            <a:extLst>
              <a:ext uri="{FF2B5EF4-FFF2-40B4-BE49-F238E27FC236}">
                <a16:creationId xmlns:a16="http://schemas.microsoft.com/office/drawing/2014/main" id="{0C95EF0E-C411-407B-BF74-3CD0A42FA4B6}"/>
              </a:ext>
            </a:extLst>
          </p:cNvPr>
          <p:cNvSpPr txBox="1"/>
          <p:nvPr/>
        </p:nvSpPr>
        <p:spPr>
          <a:xfrm>
            <a:off x="1354168" y="990306"/>
            <a:ext cx="2453774" cy="246221"/>
          </a:xfrm>
          <a:prstGeom prst="rect">
            <a:avLst/>
          </a:prstGeom>
          <a:solidFill>
            <a:schemeClr val="bg1"/>
          </a:solidFill>
        </p:spPr>
        <p:txBody>
          <a:bodyPr wrap="square" rtlCol="0">
            <a:spAutoFit/>
          </a:bodyPr>
          <a:lstStyle/>
          <a:p>
            <a:pPr algn="ctr"/>
            <a:r>
              <a:rPr lang="en-US" sz="1000" i="1" err="1"/>
              <a:t>Multiasistencia</a:t>
            </a:r>
            <a:r>
              <a:rPr lang="en-US" sz="1000" i="1"/>
              <a:t> digital chronology</a:t>
            </a:r>
          </a:p>
        </p:txBody>
      </p:sp>
      <p:sp>
        <p:nvSpPr>
          <p:cNvPr id="18" name="Arrow: Right 17">
            <a:extLst>
              <a:ext uri="{FF2B5EF4-FFF2-40B4-BE49-F238E27FC236}">
                <a16:creationId xmlns:a16="http://schemas.microsoft.com/office/drawing/2014/main" id="{B77F2001-EECC-4091-A46F-B13C297AFD91}"/>
              </a:ext>
            </a:extLst>
          </p:cNvPr>
          <p:cNvSpPr/>
          <p:nvPr/>
        </p:nvSpPr>
        <p:spPr>
          <a:xfrm>
            <a:off x="389635" y="2040457"/>
            <a:ext cx="4382843" cy="644858"/>
          </a:xfrm>
          <a:prstGeom prst="rightArrow">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6" name="TextBox 25">
            <a:extLst>
              <a:ext uri="{FF2B5EF4-FFF2-40B4-BE49-F238E27FC236}">
                <a16:creationId xmlns:a16="http://schemas.microsoft.com/office/drawing/2014/main" id="{1467DC4C-D91B-4890-86E8-8B6B324D9380}"/>
              </a:ext>
            </a:extLst>
          </p:cNvPr>
          <p:cNvSpPr txBox="1"/>
          <p:nvPr/>
        </p:nvSpPr>
        <p:spPr>
          <a:xfrm>
            <a:off x="631804" y="2247470"/>
            <a:ext cx="509281" cy="230832"/>
          </a:xfrm>
          <a:prstGeom prst="rect">
            <a:avLst/>
          </a:prstGeom>
          <a:noFill/>
        </p:spPr>
        <p:txBody>
          <a:bodyPr wrap="square" rtlCol="0">
            <a:spAutoFit/>
          </a:bodyPr>
          <a:lstStyle/>
          <a:p>
            <a:pPr algn="ctr"/>
            <a:r>
              <a:rPr lang="en-US" sz="900"/>
              <a:t>2014</a:t>
            </a:r>
          </a:p>
        </p:txBody>
      </p:sp>
      <p:sp>
        <p:nvSpPr>
          <p:cNvPr id="29" name="TextBox 28">
            <a:extLst>
              <a:ext uri="{FF2B5EF4-FFF2-40B4-BE49-F238E27FC236}">
                <a16:creationId xmlns:a16="http://schemas.microsoft.com/office/drawing/2014/main" id="{D49177BB-F71C-42AC-9A8C-812D68405634}"/>
              </a:ext>
            </a:extLst>
          </p:cNvPr>
          <p:cNvSpPr txBox="1"/>
          <p:nvPr/>
        </p:nvSpPr>
        <p:spPr>
          <a:xfrm>
            <a:off x="1411113" y="2247470"/>
            <a:ext cx="509281" cy="230832"/>
          </a:xfrm>
          <a:prstGeom prst="rect">
            <a:avLst/>
          </a:prstGeom>
          <a:noFill/>
        </p:spPr>
        <p:txBody>
          <a:bodyPr wrap="square" rtlCol="0">
            <a:spAutoFit/>
          </a:bodyPr>
          <a:lstStyle/>
          <a:p>
            <a:pPr algn="ctr"/>
            <a:r>
              <a:rPr lang="en-US" sz="900"/>
              <a:t>2015</a:t>
            </a:r>
          </a:p>
        </p:txBody>
      </p:sp>
      <p:sp>
        <p:nvSpPr>
          <p:cNvPr id="30" name="TextBox 29">
            <a:extLst>
              <a:ext uri="{FF2B5EF4-FFF2-40B4-BE49-F238E27FC236}">
                <a16:creationId xmlns:a16="http://schemas.microsoft.com/office/drawing/2014/main" id="{990B3219-5A14-48A6-A29D-258D28CA817A}"/>
              </a:ext>
            </a:extLst>
          </p:cNvPr>
          <p:cNvSpPr txBox="1"/>
          <p:nvPr/>
        </p:nvSpPr>
        <p:spPr>
          <a:xfrm>
            <a:off x="2205595" y="2247470"/>
            <a:ext cx="509281" cy="230832"/>
          </a:xfrm>
          <a:prstGeom prst="rect">
            <a:avLst/>
          </a:prstGeom>
          <a:noFill/>
        </p:spPr>
        <p:txBody>
          <a:bodyPr wrap="square" rtlCol="0">
            <a:spAutoFit/>
          </a:bodyPr>
          <a:lstStyle/>
          <a:p>
            <a:pPr algn="ctr"/>
            <a:r>
              <a:rPr lang="en-US" sz="900"/>
              <a:t>2016</a:t>
            </a:r>
          </a:p>
        </p:txBody>
      </p:sp>
      <p:sp>
        <p:nvSpPr>
          <p:cNvPr id="31" name="TextBox 30">
            <a:extLst>
              <a:ext uri="{FF2B5EF4-FFF2-40B4-BE49-F238E27FC236}">
                <a16:creationId xmlns:a16="http://schemas.microsoft.com/office/drawing/2014/main" id="{98270023-57CC-4644-A288-9156D3D5FBCE}"/>
              </a:ext>
            </a:extLst>
          </p:cNvPr>
          <p:cNvSpPr txBox="1"/>
          <p:nvPr/>
        </p:nvSpPr>
        <p:spPr>
          <a:xfrm>
            <a:off x="2969731" y="2247470"/>
            <a:ext cx="509281" cy="230832"/>
          </a:xfrm>
          <a:prstGeom prst="rect">
            <a:avLst/>
          </a:prstGeom>
          <a:noFill/>
        </p:spPr>
        <p:txBody>
          <a:bodyPr wrap="square" rtlCol="0">
            <a:spAutoFit/>
          </a:bodyPr>
          <a:lstStyle/>
          <a:p>
            <a:pPr algn="ctr"/>
            <a:r>
              <a:rPr lang="en-US" sz="900"/>
              <a:t>2017</a:t>
            </a:r>
          </a:p>
        </p:txBody>
      </p:sp>
      <p:sp>
        <p:nvSpPr>
          <p:cNvPr id="32" name="TextBox 31">
            <a:extLst>
              <a:ext uri="{FF2B5EF4-FFF2-40B4-BE49-F238E27FC236}">
                <a16:creationId xmlns:a16="http://schemas.microsoft.com/office/drawing/2014/main" id="{9E722F19-F936-4688-BE29-34529CE98CFB}"/>
              </a:ext>
            </a:extLst>
          </p:cNvPr>
          <p:cNvSpPr txBox="1"/>
          <p:nvPr/>
        </p:nvSpPr>
        <p:spPr>
          <a:xfrm>
            <a:off x="3749040" y="2247470"/>
            <a:ext cx="509281" cy="230832"/>
          </a:xfrm>
          <a:prstGeom prst="rect">
            <a:avLst/>
          </a:prstGeom>
          <a:noFill/>
        </p:spPr>
        <p:txBody>
          <a:bodyPr wrap="square" rtlCol="0">
            <a:spAutoFit/>
          </a:bodyPr>
          <a:lstStyle/>
          <a:p>
            <a:pPr algn="ctr"/>
            <a:r>
              <a:rPr lang="en-US" sz="900"/>
              <a:t>2019</a:t>
            </a:r>
          </a:p>
        </p:txBody>
      </p:sp>
      <p:cxnSp>
        <p:nvCxnSpPr>
          <p:cNvPr id="28" name="Straight Arrow Connector 27">
            <a:extLst>
              <a:ext uri="{FF2B5EF4-FFF2-40B4-BE49-F238E27FC236}">
                <a16:creationId xmlns:a16="http://schemas.microsoft.com/office/drawing/2014/main" id="{B3CE31BC-34D4-4E73-A2F9-1ECCA4A3CF50}"/>
              </a:ext>
            </a:extLst>
          </p:cNvPr>
          <p:cNvCxnSpPr>
            <a:cxnSpLocks/>
          </p:cNvCxnSpPr>
          <p:nvPr/>
        </p:nvCxnSpPr>
        <p:spPr>
          <a:xfrm flipV="1">
            <a:off x="886444"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EA0FF-6AC0-4C1C-BF35-72009DE55036}"/>
              </a:ext>
            </a:extLst>
          </p:cNvPr>
          <p:cNvCxnSpPr>
            <a:cxnSpLocks/>
            <a:stCxn id="29" idx="2"/>
          </p:cNvCxnSpPr>
          <p:nvPr/>
        </p:nvCxnSpPr>
        <p:spPr>
          <a:xfrm>
            <a:off x="1665754" y="2478302"/>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D55F9-6A97-42C2-93FE-FDED86807A94}"/>
              </a:ext>
            </a:extLst>
          </p:cNvPr>
          <p:cNvCxnSpPr>
            <a:cxnSpLocks/>
          </p:cNvCxnSpPr>
          <p:nvPr/>
        </p:nvCxnSpPr>
        <p:spPr>
          <a:xfrm flipV="1">
            <a:off x="2460235"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B309F8-220B-46A7-9D33-E986C5BD862B}"/>
              </a:ext>
            </a:extLst>
          </p:cNvPr>
          <p:cNvCxnSpPr>
            <a:cxnSpLocks/>
          </p:cNvCxnSpPr>
          <p:nvPr/>
        </p:nvCxnSpPr>
        <p:spPr>
          <a:xfrm flipH="1" flipV="1">
            <a:off x="4003680" y="1960247"/>
            <a:ext cx="1"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02EFEF-CAD6-47B0-9CDC-B01BC87D4886}"/>
              </a:ext>
            </a:extLst>
          </p:cNvPr>
          <p:cNvCxnSpPr>
            <a:cxnSpLocks/>
          </p:cNvCxnSpPr>
          <p:nvPr/>
        </p:nvCxnSpPr>
        <p:spPr>
          <a:xfrm flipH="1">
            <a:off x="3230153" y="2486636"/>
            <a:ext cx="1976"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3DFE0D-012C-4AE2-A406-883249D468BC}"/>
              </a:ext>
            </a:extLst>
          </p:cNvPr>
          <p:cNvSpPr txBox="1"/>
          <p:nvPr/>
        </p:nvSpPr>
        <p:spPr>
          <a:xfrm>
            <a:off x="324314" y="1303053"/>
            <a:ext cx="103467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t>Focus on digital solution for operational efficiency</a:t>
            </a:r>
          </a:p>
        </p:txBody>
      </p:sp>
      <p:sp>
        <p:nvSpPr>
          <p:cNvPr id="45" name="TextBox 44">
            <a:extLst>
              <a:ext uri="{FF2B5EF4-FFF2-40B4-BE49-F238E27FC236}">
                <a16:creationId xmlns:a16="http://schemas.microsoft.com/office/drawing/2014/main" id="{81D23D10-6232-4D82-8BCF-13B9525E1855}"/>
              </a:ext>
            </a:extLst>
          </p:cNvPr>
          <p:cNvSpPr txBox="1"/>
          <p:nvPr/>
        </p:nvSpPr>
        <p:spPr>
          <a:xfrm>
            <a:off x="1431865" y="1308511"/>
            <a:ext cx="1907929" cy="6669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New digital channel that allows end-users to communicate and interact during the management of their claim</a:t>
            </a:r>
          </a:p>
        </p:txBody>
      </p:sp>
      <p:sp>
        <p:nvSpPr>
          <p:cNvPr id="46" name="TextBox 45">
            <a:extLst>
              <a:ext uri="{FF2B5EF4-FFF2-40B4-BE49-F238E27FC236}">
                <a16:creationId xmlns:a16="http://schemas.microsoft.com/office/drawing/2014/main" id="{041E4A41-5EFF-4E8D-82D0-B598CD53AEB6}"/>
              </a:ext>
            </a:extLst>
          </p:cNvPr>
          <p:cNvSpPr txBox="1"/>
          <p:nvPr/>
        </p:nvSpPr>
        <p:spPr>
          <a:xfrm>
            <a:off x="3386858" y="1300022"/>
            <a:ext cx="152970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Macarena, an AI </a:t>
            </a:r>
            <a:r>
              <a:rPr lang="en-US" sz="900" err="1"/>
              <a:t>voicebot</a:t>
            </a:r>
            <a:r>
              <a:rPr lang="en-US" sz="900"/>
              <a:t> for a fully automated home claims FNOL and steering</a:t>
            </a:r>
          </a:p>
        </p:txBody>
      </p:sp>
      <p:sp>
        <p:nvSpPr>
          <p:cNvPr id="49" name="TextBox 48">
            <a:extLst>
              <a:ext uri="{FF2B5EF4-FFF2-40B4-BE49-F238E27FC236}">
                <a16:creationId xmlns:a16="http://schemas.microsoft.com/office/drawing/2014/main" id="{9FC58EF0-5CD6-4A71-8940-F6C8C883FBD1}"/>
              </a:ext>
            </a:extLst>
          </p:cNvPr>
          <p:cNvSpPr txBox="1"/>
          <p:nvPr/>
        </p:nvSpPr>
        <p:spPr>
          <a:xfrm>
            <a:off x="389636" y="2773901"/>
            <a:ext cx="2155676"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Renewal of </a:t>
            </a:r>
            <a:r>
              <a:rPr lang="en-US" err="1"/>
              <a:t>SysteMA</a:t>
            </a:r>
            <a:r>
              <a:rPr lang="en-US"/>
              <a:t> (technology platform to improve the performance, power, adaptability and safety of systems)</a:t>
            </a:r>
          </a:p>
        </p:txBody>
      </p:sp>
      <p:sp>
        <p:nvSpPr>
          <p:cNvPr id="50" name="TextBox 49">
            <a:extLst>
              <a:ext uri="{FF2B5EF4-FFF2-40B4-BE49-F238E27FC236}">
                <a16:creationId xmlns:a16="http://schemas.microsoft.com/office/drawing/2014/main" id="{0B6C5844-4A3E-4824-8EAE-60D3B3E1BFF5}"/>
              </a:ext>
            </a:extLst>
          </p:cNvPr>
          <p:cNvSpPr txBox="1"/>
          <p:nvPr/>
        </p:nvSpPr>
        <p:spPr>
          <a:xfrm>
            <a:off x="2657380" y="2773901"/>
            <a:ext cx="1695753"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Birth of Digital Solutions to improve the claim management process</a:t>
            </a:r>
          </a:p>
        </p:txBody>
      </p:sp>
      <p:sp>
        <p:nvSpPr>
          <p:cNvPr id="51" name="Rectangle 50">
            <a:extLst>
              <a:ext uri="{FF2B5EF4-FFF2-40B4-BE49-F238E27FC236}">
                <a16:creationId xmlns:a16="http://schemas.microsoft.com/office/drawing/2014/main" id="{8F8A1894-627E-4A77-8FEF-2E5519D9FC48}"/>
              </a:ext>
            </a:extLst>
          </p:cNvPr>
          <p:cNvSpPr/>
          <p:nvPr/>
        </p:nvSpPr>
        <p:spPr bwMode="auto">
          <a:xfrm>
            <a:off x="325664" y="56923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52" name="Rectangle 51">
            <a:extLst>
              <a:ext uri="{FF2B5EF4-FFF2-40B4-BE49-F238E27FC236}">
                <a16:creationId xmlns:a16="http://schemas.microsoft.com/office/drawing/2014/main" id="{76A2D6C4-57ED-451A-A7F1-033FE34AB68E}"/>
              </a:ext>
            </a:extLst>
          </p:cNvPr>
          <p:cNvSpPr/>
          <p:nvPr/>
        </p:nvSpPr>
        <p:spPr bwMode="auto">
          <a:xfrm>
            <a:off x="1712060" y="56894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b="0" err="1">
                <a:latin typeface="+mj-lt"/>
              </a:rPr>
              <a:t>Multiasistencia’s</a:t>
            </a:r>
            <a:r>
              <a:rPr lang="en-US" sz="1000" b="0">
                <a:latin typeface="+mj-lt"/>
              </a:rPr>
              <a:t> solutions allow to </a:t>
            </a:r>
            <a:r>
              <a:rPr lang="en-US" sz="1000" b="0">
                <a:solidFill>
                  <a:schemeClr val="accent5">
                    <a:lumMod val="75000"/>
                  </a:schemeClr>
                </a:solidFill>
                <a:latin typeface="+mj-lt"/>
              </a:rPr>
              <a:t>customize the offer, apply decision-making algorithms </a:t>
            </a:r>
            <a:r>
              <a:rPr lang="en-US" sz="1000" b="0">
                <a:latin typeface="+mj-lt"/>
              </a:rPr>
              <a:t>that weigh the value of the client, automate decisions… For the insured, it allows to </a:t>
            </a:r>
            <a:r>
              <a:rPr lang="en-US" sz="1000" b="0">
                <a:solidFill>
                  <a:schemeClr val="accent5">
                    <a:lumMod val="75000"/>
                  </a:schemeClr>
                </a:solidFill>
                <a:latin typeface="+mj-lt"/>
              </a:rPr>
              <a:t>control the process end-to-end </a:t>
            </a:r>
            <a:r>
              <a:rPr lang="en-US" sz="1000" b="0">
                <a:latin typeface="+mj-lt"/>
              </a:rPr>
              <a:t>(getting </a:t>
            </a:r>
            <a:r>
              <a:rPr lang="en-US" sz="1000">
                <a:latin typeface="+mj-lt"/>
              </a:rPr>
              <a:t>information, contracting, giving notice of the claim, managing visits online) …</a:t>
            </a:r>
          </a:p>
          <a:p>
            <a:pPr marL="171450" indent="-171450">
              <a:buClr>
                <a:schemeClr val="tx1"/>
              </a:buClr>
              <a:buFont typeface="Arial" panose="020B0604020202020204" pitchFamily="34" charset="0"/>
              <a:buChar char="•"/>
            </a:pPr>
            <a:r>
              <a:rPr lang="en-US" sz="1000">
                <a:latin typeface="+mj-lt"/>
              </a:rPr>
              <a:t>… all </a:t>
            </a:r>
            <a:r>
              <a:rPr lang="en-US" sz="1000" b="0">
                <a:latin typeface="+mj-lt"/>
              </a:rPr>
              <a:t>reinforcing Hestia’s will to </a:t>
            </a:r>
            <a:r>
              <a:rPr lang="en-US" sz="1000" b="0">
                <a:solidFill>
                  <a:schemeClr val="accent5">
                    <a:lumMod val="75000"/>
                  </a:schemeClr>
                </a:solidFill>
                <a:latin typeface="+mj-lt"/>
              </a:rPr>
              <a:t>be customer centric </a:t>
            </a:r>
            <a:r>
              <a:rPr lang="en-US" sz="1000" b="0">
                <a:latin typeface="+mj-lt"/>
              </a:rPr>
              <a:t>(transparency, communication…) and </a:t>
            </a:r>
            <a:r>
              <a:rPr lang="en-US" sz="1000" b="0">
                <a:solidFill>
                  <a:schemeClr val="accent5">
                    <a:lumMod val="75000"/>
                  </a:schemeClr>
                </a:solidFill>
                <a:latin typeface="+mj-lt"/>
              </a:rPr>
              <a:t>operationally efficient</a:t>
            </a:r>
            <a:endParaRPr lang="en-US" sz="1000">
              <a:solidFill>
                <a:schemeClr val="accent5">
                  <a:lumMod val="75000"/>
                </a:schemeClr>
              </a:solidFill>
              <a:latin typeface="+mj-lt"/>
            </a:endParaRPr>
          </a:p>
        </p:txBody>
      </p:sp>
      <p:sp>
        <p:nvSpPr>
          <p:cNvPr id="53" name="Triangle isocèle 11">
            <a:extLst>
              <a:ext uri="{FF2B5EF4-FFF2-40B4-BE49-F238E27FC236}">
                <a16:creationId xmlns:a16="http://schemas.microsoft.com/office/drawing/2014/main" id="{1D696651-4ADA-4682-8B2D-872B8258B7F2}"/>
              </a:ext>
            </a:extLst>
          </p:cNvPr>
          <p:cNvSpPr/>
          <p:nvPr/>
        </p:nvSpPr>
        <p:spPr bwMode="auto">
          <a:xfrm rot="5400000">
            <a:off x="85471" y="59325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cxnSp>
        <p:nvCxnSpPr>
          <p:cNvPr id="58" name="Connecteur droit 75">
            <a:extLst>
              <a:ext uri="{FF2B5EF4-FFF2-40B4-BE49-F238E27FC236}">
                <a16:creationId xmlns:a16="http://schemas.microsoft.com/office/drawing/2014/main" id="{7D5D11B0-EE80-4972-AB9B-FE160081EFC9}"/>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25">
            <a:extLst>
              <a:ext uri="{FF2B5EF4-FFF2-40B4-BE49-F238E27FC236}">
                <a16:creationId xmlns:a16="http://schemas.microsoft.com/office/drawing/2014/main" id="{3DAFC222-EE91-423E-A279-AC68BF7E5200}"/>
              </a:ext>
            </a:extLst>
          </p:cNvPr>
          <p:cNvSpPr txBox="1"/>
          <p:nvPr/>
        </p:nvSpPr>
        <p:spPr>
          <a:xfrm>
            <a:off x="6301555" y="990306"/>
            <a:ext cx="2409541" cy="230832"/>
          </a:xfrm>
          <a:prstGeom prst="rect">
            <a:avLst/>
          </a:prstGeom>
          <a:solidFill>
            <a:schemeClr val="bg1"/>
          </a:solidFill>
        </p:spPr>
        <p:txBody>
          <a:bodyPr wrap="square" rtlCol="0">
            <a:spAutoFit/>
          </a:bodyPr>
          <a:lstStyle/>
          <a:p>
            <a:pPr algn="ctr"/>
            <a:r>
              <a:rPr lang="en-US" sz="900" i="1"/>
              <a:t>                   Digital tool –</a:t>
            </a:r>
            <a:r>
              <a:rPr lang="en-US" sz="900" i="1" err="1"/>
              <a:t>Voicebot</a:t>
            </a:r>
            <a:endParaRPr lang="en-US" sz="900" i="1"/>
          </a:p>
        </p:txBody>
      </p:sp>
      <p:pic>
        <p:nvPicPr>
          <p:cNvPr id="43" name="Graphic 42" descr="Handshake with solid fill">
            <a:extLst>
              <a:ext uri="{FF2B5EF4-FFF2-40B4-BE49-F238E27FC236}">
                <a16:creationId xmlns:a16="http://schemas.microsoft.com/office/drawing/2014/main" id="{0581F7B7-2060-46C8-8A4E-3CA430EA55B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4580" y="3874015"/>
            <a:ext cx="324000" cy="324000"/>
          </a:xfrm>
          <a:prstGeom prst="rect">
            <a:avLst/>
          </a:prstGeom>
        </p:spPr>
      </p:pic>
      <p:pic>
        <p:nvPicPr>
          <p:cNvPr id="1024" name="Graphic 1023" descr="Daily calendar with solid fill">
            <a:extLst>
              <a:ext uri="{FF2B5EF4-FFF2-40B4-BE49-F238E27FC236}">
                <a16:creationId xmlns:a16="http://schemas.microsoft.com/office/drawing/2014/main" id="{3DBDD6D3-592B-41B4-BB2A-CD25085483A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4580" y="3073289"/>
            <a:ext cx="324000" cy="324000"/>
          </a:xfrm>
          <a:prstGeom prst="rect">
            <a:avLst/>
          </a:prstGeom>
        </p:spPr>
      </p:pic>
      <p:pic>
        <p:nvPicPr>
          <p:cNvPr id="1026" name="Graphic 1025" descr="Badge Tick with solid fill">
            <a:extLst>
              <a:ext uri="{FF2B5EF4-FFF2-40B4-BE49-F238E27FC236}">
                <a16:creationId xmlns:a16="http://schemas.microsoft.com/office/drawing/2014/main" id="{D7CFE2EB-ABED-4516-9E4E-851665E3F28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4580" y="3473652"/>
            <a:ext cx="324000" cy="324000"/>
          </a:xfrm>
          <a:prstGeom prst="rect">
            <a:avLst/>
          </a:prstGeom>
        </p:spPr>
      </p:pic>
      <p:pic>
        <p:nvPicPr>
          <p:cNvPr id="1029" name="Graphic 1028" descr="Lost with solid fill">
            <a:extLst>
              <a:ext uri="{FF2B5EF4-FFF2-40B4-BE49-F238E27FC236}">
                <a16:creationId xmlns:a16="http://schemas.microsoft.com/office/drawing/2014/main" id="{CDC34624-35B4-4A8F-A88D-63CBB70EC50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4580" y="2672926"/>
            <a:ext cx="324000" cy="324000"/>
          </a:xfrm>
          <a:prstGeom prst="rect">
            <a:avLst/>
          </a:prstGeom>
        </p:spPr>
      </p:pic>
      <p:pic>
        <p:nvPicPr>
          <p:cNvPr id="1031" name="Graphic 1030" descr="Call center with solid fill">
            <a:extLst>
              <a:ext uri="{FF2B5EF4-FFF2-40B4-BE49-F238E27FC236}">
                <a16:creationId xmlns:a16="http://schemas.microsoft.com/office/drawing/2014/main" id="{AFCC9A41-2772-4AF8-A6B2-899ABAB2713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4580" y="2272563"/>
            <a:ext cx="324000" cy="324000"/>
          </a:xfrm>
          <a:prstGeom prst="rect">
            <a:avLst/>
          </a:prstGeom>
        </p:spPr>
      </p:pic>
      <p:pic>
        <p:nvPicPr>
          <p:cNvPr id="1047" name="Graphic 1046" descr="Completed with solid fill">
            <a:extLst>
              <a:ext uri="{FF2B5EF4-FFF2-40B4-BE49-F238E27FC236}">
                <a16:creationId xmlns:a16="http://schemas.microsoft.com/office/drawing/2014/main" id="{7C57E807-8480-4449-95A6-F9293D6E366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44580" y="1484229"/>
            <a:ext cx="352541" cy="352541"/>
          </a:xfrm>
          <a:prstGeom prst="rect">
            <a:avLst/>
          </a:prstGeom>
        </p:spPr>
      </p:pic>
      <p:sp>
        <p:nvSpPr>
          <p:cNvPr id="94" name="Rectangle 93">
            <a:extLst>
              <a:ext uri="{FF2B5EF4-FFF2-40B4-BE49-F238E27FC236}">
                <a16:creationId xmlns:a16="http://schemas.microsoft.com/office/drawing/2014/main" id="{BF59A564-3768-4FD0-BB89-C2C9D89D7D6F}"/>
              </a:ext>
            </a:extLst>
          </p:cNvPr>
          <p:cNvSpPr/>
          <p:nvPr/>
        </p:nvSpPr>
        <p:spPr>
          <a:xfrm>
            <a:off x="5574120" y="1404285"/>
            <a:ext cx="3914594" cy="54961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Introduced in February 2019, Macarena is the first </a:t>
            </a:r>
            <a:r>
              <a:rPr lang="en-US" sz="900" err="1">
                <a:solidFill>
                  <a:schemeClr val="tx1"/>
                </a:solidFill>
              </a:rPr>
              <a:t>voicebot</a:t>
            </a:r>
            <a:r>
              <a:rPr lang="en-US" sz="900">
                <a:solidFill>
                  <a:schemeClr val="tx1"/>
                </a:solidFill>
              </a:rPr>
              <a:t> capable of handling a claim repair all the way without any human assistance other than the repair itself </a:t>
            </a:r>
          </a:p>
        </p:txBody>
      </p:sp>
      <p:pic>
        <p:nvPicPr>
          <p:cNvPr id="1049" name="Graphic 1048" descr="Presentation with pie chart with solid fill">
            <a:extLst>
              <a:ext uri="{FF2B5EF4-FFF2-40B4-BE49-F238E27FC236}">
                <a16:creationId xmlns:a16="http://schemas.microsoft.com/office/drawing/2014/main" id="{B62FF67A-0317-4C03-8BAE-DCF23D0F186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44580" y="4755247"/>
            <a:ext cx="352541" cy="352541"/>
          </a:xfrm>
          <a:prstGeom prst="rect">
            <a:avLst/>
          </a:prstGeom>
        </p:spPr>
      </p:pic>
      <p:sp>
        <p:nvSpPr>
          <p:cNvPr id="97" name="Rectangle 96">
            <a:extLst>
              <a:ext uri="{FF2B5EF4-FFF2-40B4-BE49-F238E27FC236}">
                <a16:creationId xmlns:a16="http://schemas.microsoft.com/office/drawing/2014/main" id="{8FC70572-4538-4FAA-BEC9-F74E3EC477C1}"/>
              </a:ext>
            </a:extLst>
          </p:cNvPr>
          <p:cNvSpPr/>
          <p:nvPr/>
        </p:nvSpPr>
        <p:spPr>
          <a:xfrm>
            <a:off x="5574120" y="4569384"/>
            <a:ext cx="3914594" cy="8356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Between January and August 2020, </a:t>
            </a:r>
            <a:r>
              <a:rPr lang="en-US" sz="900" err="1">
                <a:solidFill>
                  <a:schemeClr val="tx1"/>
                </a:solidFill>
              </a:rPr>
              <a:t>Macarana</a:t>
            </a:r>
            <a:r>
              <a:rPr lang="en-US" sz="900">
                <a:solidFill>
                  <a:schemeClr val="tx1"/>
                </a:solidFill>
              </a:rPr>
              <a:t> answered 500,000 calls and could resolve </a:t>
            </a:r>
            <a:r>
              <a:rPr lang="en-US" sz="900">
                <a:solidFill>
                  <a:schemeClr val="accent5">
                    <a:lumMod val="75000"/>
                  </a:schemeClr>
                </a:solidFill>
              </a:rPr>
              <a:t>30% of claims without human assistance</a:t>
            </a:r>
            <a:r>
              <a:rPr lang="en-US" sz="900">
                <a:solidFill>
                  <a:schemeClr val="tx1"/>
                </a:solidFill>
              </a:rPr>
              <a:t>. </a:t>
            </a:r>
          </a:p>
          <a:p>
            <a:pPr algn="ctr"/>
            <a:r>
              <a:rPr lang="en-US" sz="900">
                <a:solidFill>
                  <a:schemeClr val="tx1"/>
                </a:solidFill>
              </a:rPr>
              <a:t>More generally, being connected to </a:t>
            </a:r>
            <a:r>
              <a:rPr lang="en-US" sz="900" err="1">
                <a:solidFill>
                  <a:schemeClr val="tx1"/>
                </a:solidFill>
              </a:rPr>
              <a:t>sMArt</a:t>
            </a:r>
            <a:r>
              <a:rPr lang="en-US" sz="900">
                <a:solidFill>
                  <a:schemeClr val="tx1"/>
                </a:solidFill>
              </a:rPr>
              <a:t> (digital solutions) it </a:t>
            </a:r>
            <a:r>
              <a:rPr lang="en-US" sz="900">
                <a:solidFill>
                  <a:schemeClr val="accent5">
                    <a:lumMod val="75000"/>
                  </a:schemeClr>
                </a:solidFill>
              </a:rPr>
              <a:t>automizes 86% of files registration</a:t>
            </a:r>
          </a:p>
        </p:txBody>
      </p:sp>
      <p:sp>
        <p:nvSpPr>
          <p:cNvPr id="98" name="ZoneTexte 79">
            <a:extLst>
              <a:ext uri="{FF2B5EF4-FFF2-40B4-BE49-F238E27FC236}">
                <a16:creationId xmlns:a16="http://schemas.microsoft.com/office/drawing/2014/main" id="{FC1F4A9D-DB6A-4376-88B8-66395C2A5202}"/>
              </a:ext>
            </a:extLst>
          </p:cNvPr>
          <p:cNvSpPr txBox="1"/>
          <p:nvPr/>
        </p:nvSpPr>
        <p:spPr>
          <a:xfrm>
            <a:off x="319741" y="4901481"/>
            <a:ext cx="4526926" cy="598532"/>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The development of a digital platform was a strategic issue and a potential business opportunity, so it was necessary to develop it ourselves. Today it is even sold to some of its competitors.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Former Director of Board at </a:t>
            </a:r>
            <a:r>
              <a:rPr lang="en-US" sz="1000" err="1">
                <a:solidFill>
                  <a:schemeClr val="tx2"/>
                </a:solidFill>
                <a:latin typeface="+mj-lt"/>
              </a:rPr>
              <a:t>Multiasistencia</a:t>
            </a:r>
            <a:endParaRPr lang="en-US" sz="1000">
              <a:solidFill>
                <a:schemeClr val="tx2"/>
              </a:solidFill>
              <a:latin typeface="+mj-lt"/>
            </a:endParaRPr>
          </a:p>
        </p:txBody>
      </p:sp>
      <p:pic>
        <p:nvPicPr>
          <p:cNvPr id="54" name="Picture 12" descr="Entreprises du groupe Multiasistencia – Multiassistance">
            <a:extLst>
              <a:ext uri="{FF2B5EF4-FFF2-40B4-BE49-F238E27FC236}">
                <a16:creationId xmlns:a16="http://schemas.microsoft.com/office/drawing/2014/main" id="{59A14BDB-B1A6-4486-9B90-B044F141A9A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24000" y="953754"/>
            <a:ext cx="748144" cy="351175"/>
          </a:xfrm>
          <a:prstGeom prst="rect">
            <a:avLst/>
          </a:prstGeom>
          <a:noFill/>
        </p:spPr>
      </p:pic>
      <p:sp>
        <p:nvSpPr>
          <p:cNvPr id="75" name="Rectangle 74">
            <a:extLst>
              <a:ext uri="{FF2B5EF4-FFF2-40B4-BE49-F238E27FC236}">
                <a16:creationId xmlns:a16="http://schemas.microsoft.com/office/drawing/2014/main" id="{3B90C99E-5118-46A1-8F4B-BC0DCBD5F532}"/>
              </a:ext>
            </a:extLst>
          </p:cNvPr>
          <p:cNvSpPr/>
          <p:nvPr/>
        </p:nvSpPr>
        <p:spPr>
          <a:xfrm>
            <a:off x="5574119" y="2287736"/>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Replaces an agent from the call center, available 24/7</a:t>
            </a:r>
          </a:p>
        </p:txBody>
      </p:sp>
      <p:sp>
        <p:nvSpPr>
          <p:cNvPr id="78" name="Rectangle 77">
            <a:extLst>
              <a:ext uri="{FF2B5EF4-FFF2-40B4-BE49-F238E27FC236}">
                <a16:creationId xmlns:a16="http://schemas.microsoft.com/office/drawing/2014/main" id="{29A37347-61AA-4078-80BD-C960E43A81AF}"/>
              </a:ext>
            </a:extLst>
          </p:cNvPr>
          <p:cNvSpPr/>
          <p:nvPr/>
        </p:nvSpPr>
        <p:spPr>
          <a:xfrm>
            <a:off x="5574119" y="3096612"/>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Schedules an appointment for claim reparation</a:t>
            </a:r>
          </a:p>
        </p:txBody>
      </p:sp>
      <p:sp>
        <p:nvSpPr>
          <p:cNvPr id="87" name="Rectangle 86">
            <a:extLst>
              <a:ext uri="{FF2B5EF4-FFF2-40B4-BE49-F238E27FC236}">
                <a16:creationId xmlns:a16="http://schemas.microsoft.com/office/drawing/2014/main" id="{011A9D4A-70AD-43A5-9A8B-1BA37B50CD90}"/>
              </a:ext>
            </a:extLst>
          </p:cNvPr>
          <p:cNvSpPr/>
          <p:nvPr/>
        </p:nvSpPr>
        <p:spPr>
          <a:xfrm>
            <a:off x="5574119" y="3501050"/>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Verifies craftsman’s arrival on site</a:t>
            </a:r>
          </a:p>
        </p:txBody>
      </p:sp>
      <p:sp>
        <p:nvSpPr>
          <p:cNvPr id="92" name="Rectangle 91">
            <a:extLst>
              <a:ext uri="{FF2B5EF4-FFF2-40B4-BE49-F238E27FC236}">
                <a16:creationId xmlns:a16="http://schemas.microsoft.com/office/drawing/2014/main" id="{8AB39739-AED6-4791-9E02-58EE9F6AB505}"/>
              </a:ext>
            </a:extLst>
          </p:cNvPr>
          <p:cNvSpPr/>
          <p:nvPr/>
        </p:nvSpPr>
        <p:spPr>
          <a:xfrm>
            <a:off x="5574119" y="3905489"/>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Handles the closing of the claim file directly</a:t>
            </a:r>
          </a:p>
        </p:txBody>
      </p:sp>
      <p:sp>
        <p:nvSpPr>
          <p:cNvPr id="81" name="Triangle isocèle 80">
            <a:extLst>
              <a:ext uri="{FF2B5EF4-FFF2-40B4-BE49-F238E27FC236}">
                <a16:creationId xmlns:a16="http://schemas.microsoft.com/office/drawing/2014/main" id="{21CC608C-B99A-4A42-9697-626D17010014}"/>
              </a:ext>
            </a:extLst>
          </p:cNvPr>
          <p:cNvSpPr/>
          <p:nvPr/>
        </p:nvSpPr>
        <p:spPr>
          <a:xfrm flipV="1">
            <a:off x="6576956" y="2074696"/>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6" name="Rectangle 95">
            <a:extLst>
              <a:ext uri="{FF2B5EF4-FFF2-40B4-BE49-F238E27FC236}">
                <a16:creationId xmlns:a16="http://schemas.microsoft.com/office/drawing/2014/main" id="{CE4E2441-955C-4882-BD20-B9505DC3A971}"/>
              </a:ext>
            </a:extLst>
          </p:cNvPr>
          <p:cNvSpPr/>
          <p:nvPr/>
        </p:nvSpPr>
        <p:spPr>
          <a:xfrm>
            <a:off x="5574119" y="2692174"/>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Identifies more than 1,300 combination of cause and damages</a:t>
            </a:r>
          </a:p>
        </p:txBody>
      </p:sp>
      <p:sp>
        <p:nvSpPr>
          <p:cNvPr id="99" name="Triangle isocèle 98">
            <a:extLst>
              <a:ext uri="{FF2B5EF4-FFF2-40B4-BE49-F238E27FC236}">
                <a16:creationId xmlns:a16="http://schemas.microsoft.com/office/drawing/2014/main" id="{A3D680AA-841F-4FE7-9115-FEE6A855B5C5}"/>
              </a:ext>
            </a:extLst>
          </p:cNvPr>
          <p:cNvSpPr/>
          <p:nvPr/>
        </p:nvSpPr>
        <p:spPr>
          <a:xfrm flipV="1">
            <a:off x="6576956" y="4334622"/>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7" name="ZoneTexte 99">
            <a:extLst>
              <a:ext uri="{FF2B5EF4-FFF2-40B4-BE49-F238E27FC236}">
                <a16:creationId xmlns:a16="http://schemas.microsoft.com/office/drawing/2014/main" id="{BC4455CD-3F6E-4577-AC5C-0ACD067A5D2E}"/>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57" name="ZoneTexte 56">
            <a:extLst>
              <a:ext uri="{FF2B5EF4-FFF2-40B4-BE49-F238E27FC236}">
                <a16:creationId xmlns:a16="http://schemas.microsoft.com/office/drawing/2014/main" id="{3CD06849-19BD-4D03-B457-9CAEE36515E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calls</a:t>
            </a:r>
          </a:p>
        </p:txBody>
      </p:sp>
      <p:sp>
        <p:nvSpPr>
          <p:cNvPr id="60" name="Arrow: Pentagon 13">
            <a:extLst>
              <a:ext uri="{FF2B5EF4-FFF2-40B4-BE49-F238E27FC236}">
                <a16:creationId xmlns:a16="http://schemas.microsoft.com/office/drawing/2014/main" id="{FED185D1-0646-4D42-BE32-1FFB44D7F8B2}"/>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61" name="Arrow: Pentagon 13">
            <a:extLst>
              <a:ext uri="{FF2B5EF4-FFF2-40B4-BE49-F238E27FC236}">
                <a16:creationId xmlns:a16="http://schemas.microsoft.com/office/drawing/2014/main" id="{4E517523-BD87-4EA5-9774-D37BE602A52D}"/>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62" name="Arrow: Pentagon 13">
            <a:extLst>
              <a:ext uri="{FF2B5EF4-FFF2-40B4-BE49-F238E27FC236}">
                <a16:creationId xmlns:a16="http://schemas.microsoft.com/office/drawing/2014/main" id="{7FDD9C11-CF24-4E30-9796-2BB708C41E55}"/>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396836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9407379A-9B01-4AE4-98E8-CA428D86DF0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9407379A-9B01-4AE4-98E8-CA428D86DF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603210B-1675-4AF7-9A14-5F2A22C81270}"/>
              </a:ext>
            </a:extLst>
          </p:cNvPr>
          <p:cNvSpPr>
            <a:spLocks noGrp="1"/>
          </p:cNvSpPr>
          <p:nvPr>
            <p:ph type="ctrTitle"/>
          </p:nvPr>
        </p:nvSpPr>
        <p:spPr/>
        <p:txBody>
          <a:bodyPr vert="horz"/>
          <a:lstStyle/>
          <a:p>
            <a:r>
              <a:rPr lang="en-US" sz="1300" b="0"/>
              <a:t>Hestia wishes to overcome the first barriers to entry with its digital transformation while </a:t>
            </a:r>
            <a:r>
              <a:rPr lang="en-US" sz="1300" b="0">
                <a:solidFill>
                  <a:schemeClr val="accent5">
                    <a:lumMod val="75000"/>
                  </a:schemeClr>
                </a:solidFill>
              </a:rPr>
              <a:t>anticipating</a:t>
            </a:r>
            <a:r>
              <a:rPr lang="en-US" sz="1300" b="0"/>
              <a:t> the incoming one </a:t>
            </a:r>
            <a:r>
              <a:rPr lang="en-US" sz="1300" b="0">
                <a:solidFill>
                  <a:schemeClr val="accent5">
                    <a:lumMod val="75000"/>
                  </a:schemeClr>
                </a:solidFill>
              </a:rPr>
              <a:t>regarding operational tools </a:t>
            </a:r>
          </a:p>
        </p:txBody>
      </p:sp>
      <p:sp>
        <p:nvSpPr>
          <p:cNvPr id="4" name="Rectangle 3">
            <a:extLst>
              <a:ext uri="{FF2B5EF4-FFF2-40B4-BE49-F238E27FC236}">
                <a16:creationId xmlns:a16="http://schemas.microsoft.com/office/drawing/2014/main" id="{74ADDBE6-49E4-4049-B7BF-EE415633C5F5}"/>
              </a:ext>
            </a:extLst>
          </p:cNvPr>
          <p:cNvSpPr/>
          <p:nvPr/>
        </p:nvSpPr>
        <p:spPr bwMode="auto">
          <a:xfrm>
            <a:off x="419099" y="5543404"/>
            <a:ext cx="1272048" cy="716361"/>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5" name="Rectangle 4">
            <a:extLst>
              <a:ext uri="{FF2B5EF4-FFF2-40B4-BE49-F238E27FC236}">
                <a16:creationId xmlns:a16="http://schemas.microsoft.com/office/drawing/2014/main" id="{B0DA252B-E0E1-4EDA-AD43-C3699C200482}"/>
              </a:ext>
            </a:extLst>
          </p:cNvPr>
          <p:cNvSpPr/>
          <p:nvPr/>
        </p:nvSpPr>
        <p:spPr bwMode="auto">
          <a:xfrm>
            <a:off x="1805495" y="5543404"/>
            <a:ext cx="7776653" cy="71636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Hestia needs to focus its efforts on overcoming the first barrier before expanding into priority 2 use cases and integration of other tools or partnerships, given an already ambitious digital roadmap</a:t>
            </a:r>
            <a:endParaRPr lang="en-US" sz="1000">
              <a:highlight>
                <a:srgbClr val="FFFF00"/>
              </a:highlight>
              <a:latin typeface="+mj-lt"/>
            </a:endParaRPr>
          </a:p>
          <a:p>
            <a:pPr marL="171450" indent="-171450">
              <a:buClr>
                <a:schemeClr val="tx1"/>
              </a:buClr>
              <a:buFont typeface="Arial" panose="020B0604020202020204" pitchFamily="34" charset="0"/>
              <a:buChar char="•"/>
            </a:pPr>
            <a:r>
              <a:rPr lang="en-US" sz="1000">
                <a:latin typeface="+mj-lt"/>
              </a:rPr>
              <a:t>Indeed, digitalizing all the process appears as a growing necessity as a company grows and wishes to create group </a:t>
            </a:r>
            <a:r>
              <a:rPr lang="en-US" sz="1000">
                <a:solidFill>
                  <a:schemeClr val="accent5">
                    <a:lumMod val="75000"/>
                  </a:schemeClr>
                </a:solidFill>
                <a:latin typeface="+mj-lt"/>
              </a:rPr>
              <a:t>synergies</a:t>
            </a:r>
            <a:r>
              <a:rPr lang="en-US" sz="1000">
                <a:latin typeface="+mj-lt"/>
              </a:rPr>
              <a:t> and </a:t>
            </a:r>
            <a:r>
              <a:rPr lang="en-US" sz="1000">
                <a:solidFill>
                  <a:schemeClr val="accent5">
                    <a:lumMod val="75000"/>
                  </a:schemeClr>
                </a:solidFill>
                <a:latin typeface="+mj-lt"/>
              </a:rPr>
              <a:t>consistency</a:t>
            </a:r>
            <a:r>
              <a:rPr lang="en-US" sz="1000">
                <a:latin typeface="+mj-lt"/>
              </a:rPr>
              <a:t> </a:t>
            </a:r>
          </a:p>
        </p:txBody>
      </p:sp>
      <p:sp>
        <p:nvSpPr>
          <p:cNvPr id="6" name="Triangle isocèle 11">
            <a:extLst>
              <a:ext uri="{FF2B5EF4-FFF2-40B4-BE49-F238E27FC236}">
                <a16:creationId xmlns:a16="http://schemas.microsoft.com/office/drawing/2014/main" id="{459DE8FF-F3A0-454B-89BD-EA7D3F0085F4}"/>
              </a:ext>
            </a:extLst>
          </p:cNvPr>
          <p:cNvSpPr/>
          <p:nvPr/>
        </p:nvSpPr>
        <p:spPr bwMode="auto">
          <a:xfrm rot="5400000">
            <a:off x="144967" y="5820801"/>
            <a:ext cx="713098"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8" name="Ellipse 7">
            <a:extLst>
              <a:ext uri="{FF2B5EF4-FFF2-40B4-BE49-F238E27FC236}">
                <a16:creationId xmlns:a16="http://schemas.microsoft.com/office/drawing/2014/main" id="{A6584CFE-199B-42FA-9B02-35D30052E24D}"/>
              </a:ext>
            </a:extLst>
          </p:cNvPr>
          <p:cNvSpPr/>
          <p:nvPr/>
        </p:nvSpPr>
        <p:spPr>
          <a:xfrm>
            <a:off x="3130241" y="1734978"/>
            <a:ext cx="1357155" cy="736706"/>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chemeClr val="tx1"/>
                </a:solidFill>
              </a:rPr>
              <a:t>International players or market leaders</a:t>
            </a:r>
          </a:p>
        </p:txBody>
      </p:sp>
      <p:sp>
        <p:nvSpPr>
          <p:cNvPr id="9" name="Ellipse 8">
            <a:extLst>
              <a:ext uri="{FF2B5EF4-FFF2-40B4-BE49-F238E27FC236}">
                <a16:creationId xmlns:a16="http://schemas.microsoft.com/office/drawing/2014/main" id="{5513411E-B0D4-4A2B-B16E-9DD5102ED097}"/>
              </a:ext>
            </a:extLst>
          </p:cNvPr>
          <p:cNvSpPr/>
          <p:nvPr/>
        </p:nvSpPr>
        <p:spPr>
          <a:xfrm>
            <a:off x="1327902" y="3916867"/>
            <a:ext cx="968252" cy="585795"/>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i="1">
                <a:solidFill>
                  <a:schemeClr val="tx1"/>
                </a:solidFill>
              </a:rPr>
              <a:t>Localized or minority  players</a:t>
            </a:r>
          </a:p>
        </p:txBody>
      </p:sp>
      <p:cxnSp>
        <p:nvCxnSpPr>
          <p:cNvPr id="14" name="Connecteur droit avec flèche 13">
            <a:extLst>
              <a:ext uri="{FF2B5EF4-FFF2-40B4-BE49-F238E27FC236}">
                <a16:creationId xmlns:a16="http://schemas.microsoft.com/office/drawing/2014/main" id="{027BDF1F-00AE-49D6-9301-B731DA5A3EB2}"/>
              </a:ext>
            </a:extLst>
          </p:cNvPr>
          <p:cNvCxnSpPr>
            <a:cxnSpLocks/>
          </p:cNvCxnSpPr>
          <p:nvPr/>
        </p:nvCxnSpPr>
        <p:spPr>
          <a:xfrm flipV="1">
            <a:off x="2086262" y="3457211"/>
            <a:ext cx="431759" cy="488488"/>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13">
            <a:extLst>
              <a:ext uri="{FF2B5EF4-FFF2-40B4-BE49-F238E27FC236}">
                <a16:creationId xmlns:a16="http://schemas.microsoft.com/office/drawing/2014/main" id="{F6CB3505-2878-42A3-B954-E9F849AE36F0}"/>
              </a:ext>
            </a:extLst>
          </p:cNvPr>
          <p:cNvCxnSpPr>
            <a:cxnSpLocks/>
          </p:cNvCxnSpPr>
          <p:nvPr/>
        </p:nvCxnSpPr>
        <p:spPr>
          <a:xfrm flipV="1">
            <a:off x="2965793" y="2512276"/>
            <a:ext cx="431759" cy="488488"/>
          </a:xfrm>
          <a:prstGeom prst="straightConnector1">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42">
            <a:extLst>
              <a:ext uri="{FF2B5EF4-FFF2-40B4-BE49-F238E27FC236}">
                <a16:creationId xmlns:a16="http://schemas.microsoft.com/office/drawing/2014/main" id="{72E4FA22-5F72-4B8A-966C-5EAB2962F5DE}"/>
              </a:ext>
            </a:extLst>
          </p:cNvPr>
          <p:cNvSpPr/>
          <p:nvPr/>
        </p:nvSpPr>
        <p:spPr>
          <a:xfrm>
            <a:off x="1128653" y="1886180"/>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2</a:t>
            </a:r>
          </a:p>
        </p:txBody>
      </p:sp>
      <p:sp>
        <p:nvSpPr>
          <p:cNvPr id="33" name="TextBox 54">
            <a:extLst>
              <a:ext uri="{FF2B5EF4-FFF2-40B4-BE49-F238E27FC236}">
                <a16:creationId xmlns:a16="http://schemas.microsoft.com/office/drawing/2014/main" id="{BC847A98-E385-4268-A8B8-68418B0916EB}"/>
              </a:ext>
            </a:extLst>
          </p:cNvPr>
          <p:cNvSpPr txBox="1"/>
          <p:nvPr/>
        </p:nvSpPr>
        <p:spPr>
          <a:xfrm>
            <a:off x="5456631" y="1286806"/>
            <a:ext cx="4167799" cy="201383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solidFill>
                  <a:schemeClr val="accent1"/>
                </a:solidFill>
              </a:rPr>
              <a:t>Digital barrier to integrate the complex insurance ecosystem</a:t>
            </a:r>
          </a:p>
          <a:p>
            <a:pPr marL="0" indent="0">
              <a:buNone/>
            </a:pPr>
            <a:endParaRPr lang="en-US"/>
          </a:p>
          <a:p>
            <a:r>
              <a:rPr lang="en-US"/>
              <a:t>Building an efficient platform for both insurance company and end clients takes about 3-4 years</a:t>
            </a:r>
          </a:p>
          <a:p>
            <a:endParaRPr lang="en-US"/>
          </a:p>
          <a:p>
            <a:r>
              <a:rPr lang="en-US"/>
              <a:t>Digitalizing its workflow management is a must-have in this market for it optimizes the process and delivers a higher quality of service to all stakeholders</a:t>
            </a:r>
          </a:p>
          <a:p>
            <a:endParaRPr lang="en-US"/>
          </a:p>
          <a:p>
            <a:r>
              <a:rPr lang="en-US"/>
              <a:t>Digitalizing its workflow management appears as a necessity to integrate various companies</a:t>
            </a:r>
          </a:p>
        </p:txBody>
      </p:sp>
      <p:sp>
        <p:nvSpPr>
          <p:cNvPr id="34" name="Flowchart: Connector 42">
            <a:extLst>
              <a:ext uri="{FF2B5EF4-FFF2-40B4-BE49-F238E27FC236}">
                <a16:creationId xmlns:a16="http://schemas.microsoft.com/office/drawing/2014/main" id="{98055D65-32A6-4AE6-AA0E-584E4895BE34}"/>
              </a:ext>
            </a:extLst>
          </p:cNvPr>
          <p:cNvSpPr/>
          <p:nvPr/>
        </p:nvSpPr>
        <p:spPr>
          <a:xfrm>
            <a:off x="5143131" y="2162791"/>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35" name="TextBox 54">
            <a:extLst>
              <a:ext uri="{FF2B5EF4-FFF2-40B4-BE49-F238E27FC236}">
                <a16:creationId xmlns:a16="http://schemas.microsoft.com/office/drawing/2014/main" id="{81BD3286-79C1-4AD5-827B-F5E96A7F940D}"/>
              </a:ext>
            </a:extLst>
          </p:cNvPr>
          <p:cNvSpPr txBox="1"/>
          <p:nvPr/>
        </p:nvSpPr>
        <p:spPr>
          <a:xfrm>
            <a:off x="5456631" y="3373573"/>
            <a:ext cx="4167799" cy="2013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solidFill>
                  <a:schemeClr val="accent1"/>
                </a:solidFill>
              </a:rPr>
              <a:t>Digital as a differentiation tool</a:t>
            </a:r>
          </a:p>
          <a:p>
            <a:pPr marL="0" indent="0">
              <a:buNone/>
            </a:pPr>
            <a:endParaRPr lang="en-US"/>
          </a:p>
          <a:p>
            <a:r>
              <a:rPr lang="en-US"/>
              <a:t>Operations advanced tools monitoring operations in the field and workforce management</a:t>
            </a:r>
          </a:p>
          <a:p>
            <a:endParaRPr lang="en-US"/>
          </a:p>
          <a:p>
            <a:r>
              <a:rPr lang="en-US"/>
              <a:t>Competitors are developing IA tools and deep learning algorithms to optimize various steps in the global process such as drafting quotation with price optimization</a:t>
            </a:r>
          </a:p>
          <a:p>
            <a:endParaRPr lang="en-US"/>
          </a:p>
          <a:p>
            <a:r>
              <a:rPr lang="en-US"/>
              <a:t>Digitalizing tools used by workers in the field could be the next significant evolution and could create a new barrier to entry in the coming years </a:t>
            </a:r>
          </a:p>
        </p:txBody>
      </p:sp>
      <p:sp>
        <p:nvSpPr>
          <p:cNvPr id="36" name="Flowchart: Connector 42">
            <a:extLst>
              <a:ext uri="{FF2B5EF4-FFF2-40B4-BE49-F238E27FC236}">
                <a16:creationId xmlns:a16="http://schemas.microsoft.com/office/drawing/2014/main" id="{9D0D108D-E040-46E8-9D27-8421B7B8A6B6}"/>
              </a:ext>
            </a:extLst>
          </p:cNvPr>
          <p:cNvSpPr/>
          <p:nvPr/>
        </p:nvSpPr>
        <p:spPr>
          <a:xfrm>
            <a:off x="5143105" y="4249557"/>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2</a:t>
            </a:r>
          </a:p>
        </p:txBody>
      </p:sp>
      <p:sp>
        <p:nvSpPr>
          <p:cNvPr id="37" name="TextBox 24">
            <a:extLst>
              <a:ext uri="{FF2B5EF4-FFF2-40B4-BE49-F238E27FC236}">
                <a16:creationId xmlns:a16="http://schemas.microsoft.com/office/drawing/2014/main" id="{685DD430-D135-4898-B681-DADA54449406}"/>
              </a:ext>
            </a:extLst>
          </p:cNvPr>
          <p:cNvSpPr txBox="1"/>
          <p:nvPr/>
        </p:nvSpPr>
        <p:spPr>
          <a:xfrm>
            <a:off x="986296" y="3315647"/>
            <a:ext cx="838283" cy="369317"/>
          </a:xfrm>
          <a:prstGeom prst="rect">
            <a:avLst/>
          </a:prstGeom>
          <a:noFill/>
        </p:spPr>
        <p:txBody>
          <a:bodyPr wrap="square" rtlCol="0">
            <a:spAutoFit/>
          </a:bodyPr>
          <a:lstStyle/>
          <a:p>
            <a:pPr algn="ctr"/>
            <a:r>
              <a:rPr lang="en-US" sz="900" i="1"/>
              <a:t>Barriers to entry #1</a:t>
            </a:r>
          </a:p>
        </p:txBody>
      </p:sp>
      <p:sp>
        <p:nvSpPr>
          <p:cNvPr id="38" name="TextBox 24">
            <a:extLst>
              <a:ext uri="{FF2B5EF4-FFF2-40B4-BE49-F238E27FC236}">
                <a16:creationId xmlns:a16="http://schemas.microsoft.com/office/drawing/2014/main" id="{33227BCF-594C-48FC-A668-E9496B25076E}"/>
              </a:ext>
            </a:extLst>
          </p:cNvPr>
          <p:cNvSpPr txBox="1"/>
          <p:nvPr/>
        </p:nvSpPr>
        <p:spPr>
          <a:xfrm>
            <a:off x="987428" y="2345246"/>
            <a:ext cx="843801" cy="369332"/>
          </a:xfrm>
          <a:prstGeom prst="rect">
            <a:avLst/>
          </a:prstGeom>
          <a:noFill/>
        </p:spPr>
        <p:txBody>
          <a:bodyPr wrap="square" rtlCol="0">
            <a:spAutoFit/>
          </a:bodyPr>
          <a:lstStyle/>
          <a:p>
            <a:pPr algn="ctr"/>
            <a:r>
              <a:rPr lang="en-US" sz="900" i="1"/>
              <a:t>Barriers to entry #2</a:t>
            </a:r>
          </a:p>
        </p:txBody>
      </p:sp>
      <p:sp>
        <p:nvSpPr>
          <p:cNvPr id="42" name="Block Arc 41">
            <a:extLst>
              <a:ext uri="{FF2B5EF4-FFF2-40B4-BE49-F238E27FC236}">
                <a16:creationId xmlns:a16="http://schemas.microsoft.com/office/drawing/2014/main" id="{FB53C860-4349-483B-9A2E-4EA3FEEC44A4}"/>
              </a:ext>
            </a:extLst>
          </p:cNvPr>
          <p:cNvSpPr/>
          <p:nvPr/>
        </p:nvSpPr>
        <p:spPr>
          <a:xfrm>
            <a:off x="-1234679" y="3193875"/>
            <a:ext cx="4567463" cy="3349758"/>
          </a:xfrm>
          <a:prstGeom prst="blockArc">
            <a:avLst>
              <a:gd name="adj1" fmla="val 16197454"/>
              <a:gd name="adj2" fmla="val 21423244"/>
              <a:gd name="adj3" fmla="val 3237"/>
            </a:avLst>
          </a:prstGeom>
          <a:pattFill prst="dkUpDiag">
            <a:fgClr>
              <a:srgbClr val="FFC000"/>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3" name="Block Arc 42">
            <a:extLst>
              <a:ext uri="{FF2B5EF4-FFF2-40B4-BE49-F238E27FC236}">
                <a16:creationId xmlns:a16="http://schemas.microsoft.com/office/drawing/2014/main" id="{9BAD9349-B578-4C93-89B0-5E143458F95D}"/>
              </a:ext>
            </a:extLst>
          </p:cNvPr>
          <p:cNvSpPr/>
          <p:nvPr/>
        </p:nvSpPr>
        <p:spPr>
          <a:xfrm>
            <a:off x="-1849993" y="2177695"/>
            <a:ext cx="6015592" cy="5394459"/>
          </a:xfrm>
          <a:prstGeom prst="blockArc">
            <a:avLst>
              <a:gd name="adj1" fmla="val 16085267"/>
              <a:gd name="adj2" fmla="val 21467001"/>
              <a:gd name="adj3" fmla="val 2565"/>
            </a:avLst>
          </a:prstGeom>
          <a:pattFill prst="dkUpDiag">
            <a:fgClr>
              <a:schemeClr val="accent3">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51" name="Straight Arrow Connector 50">
            <a:extLst>
              <a:ext uri="{FF2B5EF4-FFF2-40B4-BE49-F238E27FC236}">
                <a16:creationId xmlns:a16="http://schemas.microsoft.com/office/drawing/2014/main" id="{F09F8B1E-87B5-4282-A359-B1B456BFF684}"/>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89A9A4-0173-4BEF-9252-B36F86A03E4E}"/>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EDC811-BAE9-4BCE-AF2C-E65C22652953}"/>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B7E1B6-7961-485B-B8AC-E96543802284}"/>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BBC108-E3A8-4285-8482-6573BB5A9BFA}"/>
              </a:ext>
            </a:extLst>
          </p:cNvPr>
          <p:cNvSpPr txBox="1"/>
          <p:nvPr/>
        </p:nvSpPr>
        <p:spPr>
          <a:xfrm>
            <a:off x="304398" y="2884489"/>
            <a:ext cx="784834" cy="369332"/>
          </a:xfrm>
          <a:prstGeom prst="rect">
            <a:avLst/>
          </a:prstGeom>
          <a:noFill/>
        </p:spPr>
        <p:txBody>
          <a:bodyPr wrap="square" rtlCol="0">
            <a:spAutoFit/>
          </a:bodyPr>
          <a:lstStyle/>
          <a:p>
            <a:pPr algn="ctr"/>
            <a:r>
              <a:rPr lang="en-US" sz="900" b="1"/>
              <a:t>Digital maturity</a:t>
            </a:r>
          </a:p>
        </p:txBody>
      </p:sp>
      <p:sp>
        <p:nvSpPr>
          <p:cNvPr id="60" name="TextBox 59">
            <a:extLst>
              <a:ext uri="{FF2B5EF4-FFF2-40B4-BE49-F238E27FC236}">
                <a16:creationId xmlns:a16="http://schemas.microsoft.com/office/drawing/2014/main" id="{502A1A2A-5BE4-4CEC-87C8-F81B82FE17A0}"/>
              </a:ext>
            </a:extLst>
          </p:cNvPr>
          <p:cNvSpPr txBox="1"/>
          <p:nvPr/>
        </p:nvSpPr>
        <p:spPr>
          <a:xfrm>
            <a:off x="1804097" y="4845906"/>
            <a:ext cx="1865892" cy="507831"/>
          </a:xfrm>
          <a:prstGeom prst="rect">
            <a:avLst/>
          </a:prstGeom>
          <a:noFill/>
        </p:spPr>
        <p:txBody>
          <a:bodyPr wrap="square" rtlCol="0">
            <a:spAutoFit/>
          </a:bodyPr>
          <a:lstStyle/>
          <a:p>
            <a:pPr algn="ctr"/>
            <a:r>
              <a:rPr lang="en-US" sz="900" b="1"/>
              <a:t>Competitors’ size </a:t>
            </a:r>
            <a:r>
              <a:rPr lang="en-US" sz="900"/>
              <a:t>(including international presence)</a:t>
            </a:r>
          </a:p>
        </p:txBody>
      </p:sp>
      <p:sp>
        <p:nvSpPr>
          <p:cNvPr id="69" name="TextBox 16">
            <a:extLst>
              <a:ext uri="{FF2B5EF4-FFF2-40B4-BE49-F238E27FC236}">
                <a16:creationId xmlns:a16="http://schemas.microsoft.com/office/drawing/2014/main" id="{19F48430-90DF-40FF-A00A-84E93A59C005}"/>
              </a:ext>
            </a:extLst>
          </p:cNvPr>
          <p:cNvSpPr txBox="1"/>
          <p:nvPr/>
        </p:nvSpPr>
        <p:spPr>
          <a:xfrm>
            <a:off x="304398" y="4354936"/>
            <a:ext cx="784834" cy="507831"/>
          </a:xfrm>
          <a:prstGeom prst="rect">
            <a:avLst/>
          </a:prstGeom>
          <a:noFill/>
        </p:spPr>
        <p:txBody>
          <a:bodyPr wrap="square" rtlCol="0">
            <a:spAutoFit/>
          </a:bodyPr>
          <a:lstStyle/>
          <a:p>
            <a:pPr algn="ctr"/>
            <a:r>
              <a:rPr lang="en-US" sz="900" i="1"/>
              <a:t>Few digital initiatives</a:t>
            </a:r>
          </a:p>
        </p:txBody>
      </p:sp>
      <p:sp>
        <p:nvSpPr>
          <p:cNvPr id="70" name="TextBox 16">
            <a:extLst>
              <a:ext uri="{FF2B5EF4-FFF2-40B4-BE49-F238E27FC236}">
                <a16:creationId xmlns:a16="http://schemas.microsoft.com/office/drawing/2014/main" id="{712AF8AD-F5B4-45E9-AA35-3836D1A918F9}"/>
              </a:ext>
            </a:extLst>
          </p:cNvPr>
          <p:cNvSpPr txBox="1"/>
          <p:nvPr/>
        </p:nvSpPr>
        <p:spPr>
          <a:xfrm>
            <a:off x="304398" y="1424718"/>
            <a:ext cx="784834" cy="369332"/>
          </a:xfrm>
          <a:prstGeom prst="rect">
            <a:avLst/>
          </a:prstGeom>
          <a:noFill/>
        </p:spPr>
        <p:txBody>
          <a:bodyPr wrap="square" rtlCol="0">
            <a:spAutoFit/>
          </a:bodyPr>
          <a:lstStyle/>
          <a:p>
            <a:pPr algn="ctr"/>
            <a:r>
              <a:rPr lang="en-US" sz="900" i="1"/>
              <a:t>Fully digitalized</a:t>
            </a:r>
          </a:p>
        </p:txBody>
      </p:sp>
      <p:sp>
        <p:nvSpPr>
          <p:cNvPr id="73" name="Isosceles Triangle 72">
            <a:extLst>
              <a:ext uri="{FF2B5EF4-FFF2-40B4-BE49-F238E27FC236}">
                <a16:creationId xmlns:a16="http://schemas.microsoft.com/office/drawing/2014/main" id="{37CE42CA-0196-4A12-823E-1A27C547E4D3}"/>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12" name="Ellipse 11">
            <a:extLst>
              <a:ext uri="{FF2B5EF4-FFF2-40B4-BE49-F238E27FC236}">
                <a16:creationId xmlns:a16="http://schemas.microsoft.com/office/drawing/2014/main" id="{C7013414-76D7-4268-AAD2-A87055DAACA5}"/>
              </a:ext>
            </a:extLst>
          </p:cNvPr>
          <p:cNvSpPr/>
          <p:nvPr/>
        </p:nvSpPr>
        <p:spPr>
          <a:xfrm rot="1998724">
            <a:off x="2250633" y="2946879"/>
            <a:ext cx="1007604" cy="565671"/>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Hestia</a:t>
            </a:r>
          </a:p>
        </p:txBody>
      </p:sp>
      <p:sp>
        <p:nvSpPr>
          <p:cNvPr id="11" name="TextBox 10">
            <a:extLst>
              <a:ext uri="{FF2B5EF4-FFF2-40B4-BE49-F238E27FC236}">
                <a16:creationId xmlns:a16="http://schemas.microsoft.com/office/drawing/2014/main" id="{E7BC247D-1E44-429A-AF83-8E39E9FFE026}"/>
              </a:ext>
            </a:extLst>
          </p:cNvPr>
          <p:cNvSpPr txBox="1"/>
          <p:nvPr/>
        </p:nvSpPr>
        <p:spPr>
          <a:xfrm rot="18786033">
            <a:off x="2999830" y="4001281"/>
            <a:ext cx="1385675" cy="253916"/>
          </a:xfrm>
          <a:prstGeom prst="rect">
            <a:avLst/>
          </a:prstGeom>
          <a:noFill/>
        </p:spPr>
        <p:txBody>
          <a:bodyPr wrap="square" rtlCol="0">
            <a:spAutoFit/>
          </a:bodyPr>
          <a:lstStyle/>
          <a:p>
            <a:pPr algn="ctr"/>
            <a:r>
              <a:rPr lang="en-US" sz="1050">
                <a:solidFill>
                  <a:schemeClr val="bg1"/>
                </a:solidFill>
              </a:rPr>
              <a:t>Impractical area</a:t>
            </a:r>
          </a:p>
        </p:txBody>
      </p:sp>
      <p:cxnSp>
        <p:nvCxnSpPr>
          <p:cNvPr id="74" name="Straight Connector 73">
            <a:extLst>
              <a:ext uri="{FF2B5EF4-FFF2-40B4-BE49-F238E27FC236}">
                <a16:creationId xmlns:a16="http://schemas.microsoft.com/office/drawing/2014/main" id="{4362A970-9ACB-47E7-B377-F833A9F0E5B7}"/>
              </a:ext>
            </a:extLst>
          </p:cNvPr>
          <p:cNvCxnSpPr>
            <a:cxnSpLocks/>
          </p:cNvCxnSpPr>
          <p:nvPr/>
        </p:nvCxnSpPr>
        <p:spPr>
          <a:xfrm>
            <a:off x="4953000" y="1184275"/>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Connector 42">
            <a:extLst>
              <a:ext uri="{FF2B5EF4-FFF2-40B4-BE49-F238E27FC236}">
                <a16:creationId xmlns:a16="http://schemas.microsoft.com/office/drawing/2014/main" id="{97E5D4A5-0DD4-47F0-90BC-7FD43285E269}"/>
              </a:ext>
            </a:extLst>
          </p:cNvPr>
          <p:cNvSpPr/>
          <p:nvPr/>
        </p:nvSpPr>
        <p:spPr>
          <a:xfrm>
            <a:off x="1128653" y="2902360"/>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cxnSp>
        <p:nvCxnSpPr>
          <p:cNvPr id="77" name="Connecteur droit 12">
            <a:extLst>
              <a:ext uri="{FF2B5EF4-FFF2-40B4-BE49-F238E27FC236}">
                <a16:creationId xmlns:a16="http://schemas.microsoft.com/office/drawing/2014/main" id="{85E36AD1-B1A5-484B-BD96-6ED227EFC15F}"/>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25">
            <a:extLst>
              <a:ext uri="{FF2B5EF4-FFF2-40B4-BE49-F238E27FC236}">
                <a16:creationId xmlns:a16="http://schemas.microsoft.com/office/drawing/2014/main" id="{9A9481B5-737E-45DE-81D8-2F715985CC57}"/>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a:t>Hestia positioning according to its digital maturity and barriers to entry</a:t>
            </a:r>
          </a:p>
        </p:txBody>
      </p:sp>
      <p:cxnSp>
        <p:nvCxnSpPr>
          <p:cNvPr id="79" name="Connecteur droit 75">
            <a:extLst>
              <a:ext uri="{FF2B5EF4-FFF2-40B4-BE49-F238E27FC236}">
                <a16:creationId xmlns:a16="http://schemas.microsoft.com/office/drawing/2014/main" id="{AE426CEC-2A09-4C91-8FBE-865D28C5DD53}"/>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25">
            <a:extLst>
              <a:ext uri="{FF2B5EF4-FFF2-40B4-BE49-F238E27FC236}">
                <a16:creationId xmlns:a16="http://schemas.microsoft.com/office/drawing/2014/main" id="{53EEF4E9-317D-4996-82F1-5D806F6EA3E2}"/>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a:t>Comments</a:t>
            </a:r>
          </a:p>
        </p:txBody>
      </p:sp>
      <p:pic>
        <p:nvPicPr>
          <p:cNvPr id="81" name="Graphique 77">
            <a:extLst>
              <a:ext uri="{FF2B5EF4-FFF2-40B4-BE49-F238E27FC236}">
                <a16:creationId xmlns:a16="http://schemas.microsoft.com/office/drawing/2014/main" id="{C22BDE06-36EF-4236-AE09-783F05499C1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252"/>
          <a:stretch/>
        </p:blipFill>
        <p:spPr>
          <a:xfrm>
            <a:off x="6854734" y="947955"/>
            <a:ext cx="345333" cy="331293"/>
          </a:xfrm>
          <a:prstGeom prst="rect">
            <a:avLst/>
          </a:prstGeom>
        </p:spPr>
      </p:pic>
      <p:grpSp>
        <p:nvGrpSpPr>
          <p:cNvPr id="82" name="Groupe 81">
            <a:extLst>
              <a:ext uri="{FF2B5EF4-FFF2-40B4-BE49-F238E27FC236}">
                <a16:creationId xmlns:a16="http://schemas.microsoft.com/office/drawing/2014/main" id="{9CC8FE8A-ECD1-4248-A2C7-4991AC62D493}"/>
              </a:ext>
            </a:extLst>
          </p:cNvPr>
          <p:cNvGrpSpPr/>
          <p:nvPr/>
        </p:nvGrpSpPr>
        <p:grpSpPr>
          <a:xfrm>
            <a:off x="279137" y="6483062"/>
            <a:ext cx="288149" cy="288149"/>
            <a:chOff x="8611950" y="2143094"/>
            <a:chExt cx="288149" cy="288149"/>
          </a:xfrm>
        </p:grpSpPr>
        <p:pic>
          <p:nvPicPr>
            <p:cNvPr id="83" name="Graphic 30" descr="Magnifying glass with solid fill">
              <a:extLst>
                <a:ext uri="{FF2B5EF4-FFF2-40B4-BE49-F238E27FC236}">
                  <a16:creationId xmlns:a16="http://schemas.microsoft.com/office/drawing/2014/main" id="{F4AEBF9A-53FE-4F8B-8C8D-FDB28654DF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84" name="Ellipse 83">
              <a:extLst>
                <a:ext uri="{FF2B5EF4-FFF2-40B4-BE49-F238E27FC236}">
                  <a16:creationId xmlns:a16="http://schemas.microsoft.com/office/drawing/2014/main" id="{4A5E7AB0-2297-4CD5-A92F-B96EE98B1D1A}"/>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sp>
        <p:nvSpPr>
          <p:cNvPr id="85" name="TextBox 25">
            <a:extLst>
              <a:ext uri="{FF2B5EF4-FFF2-40B4-BE49-F238E27FC236}">
                <a16:creationId xmlns:a16="http://schemas.microsoft.com/office/drawing/2014/main" id="{1A835908-83BB-404C-AE36-6D07AE32C2A9}"/>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a:t>More details in core document</a:t>
            </a:r>
          </a:p>
        </p:txBody>
      </p:sp>
      <p:sp>
        <p:nvSpPr>
          <p:cNvPr id="44" name="Text Placeholder 38">
            <a:extLst>
              <a:ext uri="{FF2B5EF4-FFF2-40B4-BE49-F238E27FC236}">
                <a16:creationId xmlns:a16="http://schemas.microsoft.com/office/drawing/2014/main" id="{E5EF6BB7-12AD-4BED-BE01-7621431FB3E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latin typeface="+mj-lt"/>
              </a:rPr>
              <a:t>Sources: eleven research and analysis, expert calls</a:t>
            </a:r>
          </a:p>
        </p:txBody>
      </p:sp>
      <p:sp>
        <p:nvSpPr>
          <p:cNvPr id="45" name="ZoneTexte 99">
            <a:extLst>
              <a:ext uri="{FF2B5EF4-FFF2-40B4-BE49-F238E27FC236}">
                <a16:creationId xmlns:a16="http://schemas.microsoft.com/office/drawing/2014/main" id="{B755D15D-2E07-447A-958B-8658277D863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59" name="Arrow: Pentagon 13">
            <a:extLst>
              <a:ext uri="{FF2B5EF4-FFF2-40B4-BE49-F238E27FC236}">
                <a16:creationId xmlns:a16="http://schemas.microsoft.com/office/drawing/2014/main" id="{920D7B0A-7E23-4237-9E9D-A6715DEB7288}"/>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61" name="Arrow: Pentagon 13">
            <a:extLst>
              <a:ext uri="{FF2B5EF4-FFF2-40B4-BE49-F238E27FC236}">
                <a16:creationId xmlns:a16="http://schemas.microsoft.com/office/drawing/2014/main" id="{5AB5BCB0-E886-44CB-8E18-F97060661843}"/>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62" name="Arrow: Pentagon 13">
            <a:extLst>
              <a:ext uri="{FF2B5EF4-FFF2-40B4-BE49-F238E27FC236}">
                <a16:creationId xmlns:a16="http://schemas.microsoft.com/office/drawing/2014/main" id="{9C67B2AF-E78A-4D15-B5A0-ACE957480B8F}"/>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78796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955233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Post-loss management ecosystem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0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52" name="Picture 2" descr="Hemea pour les pros (Mise à jour 2021)">
            <a:extLst>
              <a:ext uri="{FF2B5EF4-FFF2-40B4-BE49-F238E27FC236}">
                <a16:creationId xmlns:a16="http://schemas.microsoft.com/office/drawing/2014/main" id="{10A7F0CA-86D5-43E3-AEE0-DD975E4F1B8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descr="Une image contenant texte&#10;&#10;Description générée automatiquement">
            <a:extLst>
              <a:ext uri="{FF2B5EF4-FFF2-40B4-BE49-F238E27FC236}">
                <a16:creationId xmlns:a16="http://schemas.microsoft.com/office/drawing/2014/main" id="{07B25E78-4CD6-494B-A353-BC2567B829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5990" y="3968310"/>
            <a:ext cx="854766" cy="121047"/>
          </a:xfrm>
          <a:prstGeom prst="rect">
            <a:avLst/>
          </a:prstGeom>
        </p:spPr>
      </p:pic>
      <p:pic>
        <p:nvPicPr>
          <p:cNvPr id="55" name="Image 54" descr="Une image contenant texte&#10;&#10;Description générée automatiquement">
            <a:extLst>
              <a:ext uri="{FF2B5EF4-FFF2-40B4-BE49-F238E27FC236}">
                <a16:creationId xmlns:a16="http://schemas.microsoft.com/office/drawing/2014/main" id="{AD2E6E75-C6A1-4CE9-B811-434F3A4CE50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FAEA6EBE-ED5F-414C-AFBA-61FCE27355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3074" name="Picture 2" descr="Archionline | N°1 des Architectes &amp; Entreprises en France‎">
            <a:extLst>
              <a:ext uri="{FF2B5EF4-FFF2-40B4-BE49-F238E27FC236}">
                <a16:creationId xmlns:a16="http://schemas.microsoft.com/office/drawing/2014/main" id="{C84AD047-9929-4E5B-8235-543FB61BBB8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11" name="Image 5">
            <a:extLst>
              <a:ext uri="{FF2B5EF4-FFF2-40B4-BE49-F238E27FC236}">
                <a16:creationId xmlns:a16="http://schemas.microsoft.com/office/drawing/2014/main" id="{20625D70-6D3E-4392-B0CF-E4360F1955E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56" name="ZoneTexte 99">
            <a:extLst>
              <a:ext uri="{FF2B5EF4-FFF2-40B4-BE49-F238E27FC236}">
                <a16:creationId xmlns:a16="http://schemas.microsoft.com/office/drawing/2014/main" id="{78B42A74-8402-46F7-85B4-4EA55358E9EE}"/>
              </a:ext>
            </a:extLst>
          </p:cNvPr>
          <p:cNvSpPr txBox="1"/>
          <p:nvPr/>
        </p:nvSpPr>
        <p:spPr>
          <a:xfrm>
            <a:off x="8889682" y="467166"/>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2</a:t>
            </a:r>
            <a:r>
              <a:rPr kumimoji="0" lang="en-US" sz="800" i="1" u="none" strike="noStrike" cap="none" normalizeH="0" baseline="0">
                <a:ln>
                  <a:noFill/>
                </a:ln>
                <a:solidFill>
                  <a:schemeClr val="accent5"/>
                </a:solidFill>
                <a:effectLst/>
                <a:latin typeface="+mj-lt"/>
              </a:rPr>
              <a:t>. Risk </a:t>
            </a:r>
            <a:r>
              <a:rPr lang="en-US" sz="800" i="1">
                <a:solidFill>
                  <a:schemeClr val="accent5"/>
                </a:solidFill>
              </a:rPr>
              <a:t>Platforms</a:t>
            </a:r>
            <a:endParaRPr kumimoji="0" lang="en-US" sz="800" i="1" u="none" strike="noStrike" cap="none" normalizeH="0" baseline="0">
              <a:ln>
                <a:noFill/>
              </a:ln>
              <a:solidFill>
                <a:schemeClr val="accent5"/>
              </a:solidFill>
              <a:effectLst/>
              <a:latin typeface="+mj-lt"/>
            </a:endParaRPr>
          </a:p>
        </p:txBody>
      </p:sp>
      <p:sp>
        <p:nvSpPr>
          <p:cNvPr id="161" name="Arrow: Pentagon 13">
            <a:extLst>
              <a:ext uri="{FF2B5EF4-FFF2-40B4-BE49-F238E27FC236}">
                <a16:creationId xmlns:a16="http://schemas.microsoft.com/office/drawing/2014/main" id="{B53FB642-A247-41DF-B8C1-743170CD37A4}"/>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2</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520156" cy="576064"/>
          </a:xfrm>
        </p:spPr>
        <p:txBody>
          <a:bodyPr vert="horz"/>
          <a:lstStyle/>
          <a:p>
            <a:r>
              <a:rPr lang="en-US" sz="1300" b="0"/>
              <a:t>Technical evolutions are leading to the emergence of </a:t>
            </a:r>
            <a:r>
              <a:rPr lang="en-US" sz="1300" b="0">
                <a:solidFill>
                  <a:schemeClr val="accent5">
                    <a:lumMod val="75000"/>
                  </a:schemeClr>
                </a:solidFill>
              </a:rPr>
              <a:t>new digital players </a:t>
            </a:r>
            <a:r>
              <a:rPr lang="en-US" sz="1300" b="0"/>
              <a:t>such as </a:t>
            </a:r>
            <a:r>
              <a:rPr lang="en-US" sz="1300" b="0">
                <a:solidFill>
                  <a:schemeClr val="accent5">
                    <a:lumMod val="75000"/>
                  </a:schemeClr>
                </a:solidFill>
              </a:rPr>
              <a:t>on-demand renovation platforms</a:t>
            </a:r>
            <a:r>
              <a:rPr lang="en-US" sz="1300" b="0"/>
              <a:t>, as well as </a:t>
            </a:r>
            <a:r>
              <a:rPr lang="en-US" sz="1300" b="0">
                <a:solidFill>
                  <a:schemeClr val="accent5">
                    <a:lumMod val="75000"/>
                  </a:schemeClr>
                </a:solidFill>
              </a:rPr>
              <a:t>new technical solutions </a:t>
            </a:r>
            <a:r>
              <a:rPr lang="en-US" sz="1300" b="0"/>
              <a:t>to </a:t>
            </a:r>
            <a:r>
              <a:rPr lang="en-US" sz="1300" b="0">
                <a:solidFill>
                  <a:schemeClr val="accent5">
                    <a:lumMod val="75000"/>
                  </a:schemeClr>
                </a:solidFill>
              </a:rPr>
              <a:t>facilitate exchanges </a:t>
            </a:r>
            <a:r>
              <a:rPr lang="en-US" sz="1300" b="0"/>
              <a:t>between stakeholders and </a:t>
            </a:r>
            <a:r>
              <a:rPr lang="en-US" sz="1300" b="0">
                <a:solidFill>
                  <a:schemeClr val="accent5">
                    <a:lumMod val="75000"/>
                  </a:schemeClr>
                </a:solidFill>
              </a:rPr>
              <a:t>workflow management</a:t>
            </a:r>
          </a:p>
        </p:txBody>
      </p:sp>
      <p:sp>
        <p:nvSpPr>
          <p:cNvPr id="126" name="ZoneTexte 125">
            <a:extLst>
              <a:ext uri="{FF2B5EF4-FFF2-40B4-BE49-F238E27FC236}">
                <a16:creationId xmlns:a16="http://schemas.microsoft.com/office/drawing/2014/main" id="{E06ED3AF-AFD9-4773-A600-1A02210910C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pic>
        <p:nvPicPr>
          <p:cNvPr id="134" name="Picture 232">
            <a:extLst>
              <a:ext uri="{FF2B5EF4-FFF2-40B4-BE49-F238E27FC236}">
                <a16:creationId xmlns:a16="http://schemas.microsoft.com/office/drawing/2014/main" id="{E53388F6-941C-440A-BD0B-20C1F4AD2EF7}"/>
              </a:ext>
            </a:extLst>
          </p:cNvPr>
          <p:cNvPicPr>
            <a:picLocks noChangeAspect="1"/>
          </p:cNvPicPr>
          <p:nvPr/>
        </p:nvPicPr>
        <p:blipFill>
          <a:blip r:embed="rId39"/>
          <a:stretch>
            <a:fillRect/>
          </a:stretch>
        </p:blipFill>
        <p:spPr>
          <a:xfrm>
            <a:off x="357639" y="4913138"/>
            <a:ext cx="594935" cy="215513"/>
          </a:xfrm>
          <a:prstGeom prst="rect">
            <a:avLst/>
          </a:prstGeom>
        </p:spPr>
      </p:pic>
      <p:sp>
        <p:nvSpPr>
          <p:cNvPr id="138" name="Arrow: Pentagon 13">
            <a:extLst>
              <a:ext uri="{FF2B5EF4-FFF2-40B4-BE49-F238E27FC236}">
                <a16:creationId xmlns:a16="http://schemas.microsoft.com/office/drawing/2014/main" id="{4EA20FC4-BD02-4A2A-B729-2FB8D8C2F641}"/>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39" name="Arrow: Pentagon 13">
            <a:extLst>
              <a:ext uri="{FF2B5EF4-FFF2-40B4-BE49-F238E27FC236}">
                <a16:creationId xmlns:a16="http://schemas.microsoft.com/office/drawing/2014/main" id="{43174406-7F8F-43EB-A041-39BA3704E438}"/>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pic>
        <p:nvPicPr>
          <p:cNvPr id="141" name="Picture 20">
            <a:extLst>
              <a:ext uri="{FF2B5EF4-FFF2-40B4-BE49-F238E27FC236}">
                <a16:creationId xmlns:a16="http://schemas.microsoft.com/office/drawing/2014/main" id="{36F9EF7D-7AB8-49D2-9EC6-2189F6F67D32}"/>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44" name="Picture 20">
            <a:extLst>
              <a:ext uri="{FF2B5EF4-FFF2-40B4-BE49-F238E27FC236}">
                <a16:creationId xmlns:a16="http://schemas.microsoft.com/office/drawing/2014/main" id="{373DE498-E617-4BEE-B33D-37D1473B21DC}"/>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sp>
        <p:nvSpPr>
          <p:cNvPr id="146" name="Freeform 26">
            <a:extLst>
              <a:ext uri="{FF2B5EF4-FFF2-40B4-BE49-F238E27FC236}">
                <a16:creationId xmlns:a16="http://schemas.microsoft.com/office/drawing/2014/main" id="{45837117-C7D9-4C78-AFF2-3F97A1E0F3DA}"/>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4533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1296457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397560" cy="576064"/>
          </a:xfrm>
        </p:spPr>
        <p:txBody>
          <a:bodyPr vert="horz"/>
          <a:lstStyle/>
          <a:p>
            <a:r>
              <a:rPr lang="en-US" sz="1300" b="0"/>
              <a:t>In this ecosystem, eleven has </a:t>
            </a:r>
            <a:r>
              <a:rPr lang="en-US" sz="1300" b="0">
                <a:solidFill>
                  <a:schemeClr val="accent5">
                    <a:lumMod val="75000"/>
                  </a:schemeClr>
                </a:solidFill>
              </a:rPr>
              <a:t>identified and assessed 4 major risks </a:t>
            </a:r>
            <a:r>
              <a:rPr lang="en-US" sz="1300" b="0"/>
              <a:t>coming from either </a:t>
            </a:r>
            <a:r>
              <a:rPr lang="en-US" sz="1300" b="0">
                <a:solidFill>
                  <a:schemeClr val="accent5">
                    <a:lumMod val="75000"/>
                  </a:schemeClr>
                </a:solidFill>
              </a:rPr>
              <a:t>B2B and B2B platforms </a:t>
            </a:r>
            <a:r>
              <a:rPr lang="en-US" sz="1300" b="0"/>
              <a:t>or from </a:t>
            </a:r>
            <a:r>
              <a:rPr lang="en-US" sz="1300" b="0" err="1">
                <a:solidFill>
                  <a:schemeClr val="accent5">
                    <a:lumMod val="75000"/>
                  </a:schemeClr>
                </a:solidFill>
              </a:rPr>
              <a:t>Darva’s</a:t>
            </a:r>
            <a:r>
              <a:rPr lang="en-US" sz="1300" b="0">
                <a:solidFill>
                  <a:schemeClr val="accent5">
                    <a:lumMod val="75000"/>
                  </a:schemeClr>
                </a:solidFill>
              </a:rPr>
              <a:t> </a:t>
            </a:r>
            <a:r>
              <a:rPr lang="en-US" sz="1300" b="0" err="1">
                <a:solidFill>
                  <a:schemeClr val="accent5">
                    <a:lumMod val="75000"/>
                  </a:schemeClr>
                </a:solidFill>
              </a:rPr>
              <a:t>Sinapps</a:t>
            </a:r>
            <a:r>
              <a:rPr lang="en-US" sz="1300" b="0">
                <a:solidFill>
                  <a:schemeClr val="accent5">
                    <a:lumMod val="75000"/>
                  </a:schemeClr>
                </a:solidFill>
              </a:rPr>
              <a:t> tool, </a:t>
            </a:r>
            <a:r>
              <a:rPr lang="en-US" sz="1300" b="0"/>
              <a:t>as well as </a:t>
            </a:r>
            <a:r>
              <a:rPr lang="en-US" sz="1300" b="0">
                <a:solidFill>
                  <a:schemeClr val="accent5">
                    <a:lumMod val="75000"/>
                  </a:schemeClr>
                </a:solidFill>
              </a:rPr>
              <a:t>5 opportunities related to </a:t>
            </a:r>
            <a:r>
              <a:rPr lang="en-US" sz="1300" b="0" err="1">
                <a:solidFill>
                  <a:schemeClr val="accent5">
                    <a:lumMod val="75000"/>
                  </a:schemeClr>
                </a:solidFill>
              </a:rPr>
              <a:t>Frizbiz</a:t>
            </a:r>
            <a:endParaRPr lang="en-US" sz="1300" b="0">
              <a:solidFill>
                <a:schemeClr val="accent5">
                  <a:lumMod val="75000"/>
                </a:schemeClr>
              </a:solidFill>
            </a:endParaRP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Overview of digital risks and opportunities assessed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0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3">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07DF01FF-E042-464B-8D89-C1DD5F2A3011}"/>
              </a:ext>
            </a:extLst>
          </p:cNvPr>
          <p:cNvPicPr>
            <a:picLocks noChangeAspect="1"/>
          </p:cNvPicPr>
          <p:nvPr/>
        </p:nvPicPr>
        <p:blipFill rotWithShape="1">
          <a:blip r:embed="rId21">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sp>
        <p:nvSpPr>
          <p:cNvPr id="159" name="Rectangle 158">
            <a:extLst>
              <a:ext uri="{FF2B5EF4-FFF2-40B4-BE49-F238E27FC236}">
                <a16:creationId xmlns:a16="http://schemas.microsoft.com/office/drawing/2014/main" id="{B1BCC205-D7BB-4643-BF09-2992F3238E10}"/>
              </a:ext>
            </a:extLst>
          </p:cNvPr>
          <p:cNvSpPr/>
          <p:nvPr/>
        </p:nvSpPr>
        <p:spPr>
          <a:xfrm>
            <a:off x="1" y="1727414"/>
            <a:ext cx="9758736" cy="4514023"/>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grpSp>
        <p:nvGrpSpPr>
          <p:cNvPr id="11" name="Groupe 10">
            <a:extLst>
              <a:ext uri="{FF2B5EF4-FFF2-40B4-BE49-F238E27FC236}">
                <a16:creationId xmlns:a16="http://schemas.microsoft.com/office/drawing/2014/main" id="{406D177B-F004-492A-891D-E37DBA025960}"/>
              </a:ext>
            </a:extLst>
          </p:cNvPr>
          <p:cNvGrpSpPr/>
          <p:nvPr/>
        </p:nvGrpSpPr>
        <p:grpSpPr>
          <a:xfrm>
            <a:off x="4460002" y="5301397"/>
            <a:ext cx="2831451" cy="914848"/>
            <a:chOff x="3909193" y="1985033"/>
            <a:chExt cx="2831451" cy="914848"/>
          </a:xfrm>
        </p:grpSpPr>
        <p:sp>
          <p:nvSpPr>
            <p:cNvPr id="102" name="Bulle narrative : rectangle 116">
              <a:extLst>
                <a:ext uri="{FF2B5EF4-FFF2-40B4-BE49-F238E27FC236}">
                  <a16:creationId xmlns:a16="http://schemas.microsoft.com/office/drawing/2014/main" id="{F73D6114-13EA-4394-9588-C5437D84D81B}"/>
                </a:ext>
              </a:extLst>
            </p:cNvPr>
            <p:cNvSpPr/>
            <p:nvPr/>
          </p:nvSpPr>
          <p:spPr>
            <a:xfrm>
              <a:off x="3909193" y="1985033"/>
              <a:ext cx="2831451" cy="914848"/>
            </a:xfrm>
            <a:prstGeom prst="wedgeRectCallout">
              <a:avLst>
                <a:gd name="adj1" fmla="val 9597"/>
                <a:gd name="adj2" fmla="val -65650"/>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a:solidFill>
                    <a:schemeClr val="tx1"/>
                  </a:solidFill>
                </a:rPr>
                <a:t>Risk #4 </a:t>
              </a:r>
            </a:p>
            <a:p>
              <a:pPr algn="ctr">
                <a:spcAft>
                  <a:spcPts val="1200"/>
                </a:spcAft>
              </a:pPr>
              <a:r>
                <a:rPr lang="en-US" sz="1000">
                  <a:solidFill>
                    <a:schemeClr val="accent5">
                      <a:lumMod val="75000"/>
                    </a:schemeClr>
                  </a:solidFill>
                </a:rPr>
                <a:t>B2C platforms </a:t>
              </a:r>
              <a:r>
                <a:rPr lang="en-US" sz="1000">
                  <a:solidFill>
                    <a:schemeClr val="tx1"/>
                  </a:solidFill>
                </a:rPr>
                <a:t>could position as </a:t>
              </a:r>
              <a:r>
                <a:rPr lang="en-US" sz="1000">
                  <a:solidFill>
                    <a:schemeClr val="accent5"/>
                  </a:solidFill>
                </a:rPr>
                <a:t>«</a:t>
              </a:r>
              <a:r>
                <a:rPr lang="en-US" sz="1000">
                  <a:solidFill>
                    <a:schemeClr val="accent5">
                      <a:lumMod val="75000"/>
                    </a:schemeClr>
                  </a:solidFill>
                </a:rPr>
                <a:t> in-kind » reparation providers for insurances</a:t>
              </a:r>
            </a:p>
          </p:txBody>
        </p:sp>
        <p:grpSp>
          <p:nvGrpSpPr>
            <p:cNvPr id="104" name="Group 4">
              <a:extLst>
                <a:ext uri="{FF2B5EF4-FFF2-40B4-BE49-F238E27FC236}">
                  <a16:creationId xmlns:a16="http://schemas.microsoft.com/office/drawing/2014/main" id="{B882499C-1677-47D8-974F-0CBEDC209417}"/>
                </a:ext>
              </a:extLst>
            </p:cNvPr>
            <p:cNvGrpSpPr>
              <a:grpSpLocks noChangeAspect="1"/>
            </p:cNvGrpSpPr>
            <p:nvPr/>
          </p:nvGrpSpPr>
          <p:grpSpPr bwMode="auto">
            <a:xfrm>
              <a:off x="5972255" y="2007847"/>
              <a:ext cx="217267" cy="257654"/>
              <a:chOff x="811" y="719"/>
              <a:chExt cx="694" cy="823"/>
            </a:xfrm>
            <a:solidFill>
              <a:schemeClr val="accent3"/>
            </a:solidFill>
          </p:grpSpPr>
          <p:sp>
            <p:nvSpPr>
              <p:cNvPr id="126" name="Freeform 5">
                <a:extLst>
                  <a:ext uri="{FF2B5EF4-FFF2-40B4-BE49-F238E27FC236}">
                    <a16:creationId xmlns:a16="http://schemas.microsoft.com/office/drawing/2014/main" id="{7CB14217-751F-46AB-A2CD-C5652663DAC6}"/>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
                <a:extLst>
                  <a:ext uri="{FF2B5EF4-FFF2-40B4-BE49-F238E27FC236}">
                    <a16:creationId xmlns:a16="http://schemas.microsoft.com/office/drawing/2014/main" id="{78F3D65A-E23E-4406-8D89-C5C325886B4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C4837868-EA88-4105-8AFC-C5C7F2608006}"/>
              </a:ext>
            </a:extLst>
          </p:cNvPr>
          <p:cNvGrpSpPr/>
          <p:nvPr/>
        </p:nvGrpSpPr>
        <p:grpSpPr>
          <a:xfrm>
            <a:off x="1405435" y="3248185"/>
            <a:ext cx="2831452" cy="1376513"/>
            <a:chOff x="-4068328" y="3190053"/>
            <a:chExt cx="2831452" cy="1376513"/>
          </a:xfrm>
        </p:grpSpPr>
        <p:sp>
          <p:nvSpPr>
            <p:cNvPr id="134" name="Bulle narrative : rectangle 116">
              <a:extLst>
                <a:ext uri="{FF2B5EF4-FFF2-40B4-BE49-F238E27FC236}">
                  <a16:creationId xmlns:a16="http://schemas.microsoft.com/office/drawing/2014/main" id="{6B4E0DC8-DDD6-4557-BA29-2351AE686AFF}"/>
                </a:ext>
              </a:extLst>
            </p:cNvPr>
            <p:cNvSpPr/>
            <p:nvPr/>
          </p:nvSpPr>
          <p:spPr>
            <a:xfrm>
              <a:off x="-4068328" y="3190053"/>
              <a:ext cx="2831452" cy="1376513"/>
            </a:xfrm>
            <a:prstGeom prst="wedgeRectCallout">
              <a:avLst>
                <a:gd name="adj1" fmla="val -62755"/>
                <a:gd name="adj2" fmla="val 43498"/>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a:solidFill>
                    <a:schemeClr val="tx1"/>
                  </a:solidFill>
                </a:rPr>
                <a:t>Risk #1 </a:t>
              </a:r>
            </a:p>
            <a:p>
              <a:pPr algn="ctr">
                <a:spcAft>
                  <a:spcPts val="600"/>
                </a:spcAft>
              </a:pPr>
              <a:r>
                <a:rPr lang="en-US" sz="1000">
                  <a:solidFill>
                    <a:schemeClr val="accent5">
                      <a:lumMod val="75000"/>
                    </a:schemeClr>
                  </a:solidFill>
                </a:rPr>
                <a:t>Sinapps, </a:t>
              </a:r>
              <a:r>
                <a:rPr lang="en-US" sz="1000">
                  <a:solidFill>
                    <a:schemeClr val="tx1"/>
                  </a:solidFill>
                </a:rPr>
                <a:t>by providing to REN providers an</a:t>
              </a:r>
              <a:r>
                <a:rPr lang="en-US" sz="1000">
                  <a:solidFill>
                    <a:schemeClr val="accent5">
                      <a:lumMod val="75000"/>
                    </a:schemeClr>
                  </a:solidFill>
                </a:rPr>
                <a:t> interface </a:t>
              </a:r>
              <a:r>
                <a:rPr lang="en-US" sz="1000">
                  <a:solidFill>
                    <a:schemeClr val="tx1"/>
                  </a:solidFill>
                </a:rPr>
                <a:t>with</a:t>
              </a:r>
              <a:r>
                <a:rPr lang="en-US" sz="1000">
                  <a:solidFill>
                    <a:schemeClr val="accent5">
                      <a:lumMod val="75000"/>
                    </a:schemeClr>
                  </a:solidFill>
                </a:rPr>
                <a:t> insurances </a:t>
              </a:r>
              <a:r>
                <a:rPr lang="en-US" sz="1000">
                  <a:solidFill>
                    <a:schemeClr val="tx1"/>
                  </a:solidFill>
                </a:rPr>
                <a:t>and expertise companies and </a:t>
              </a:r>
              <a:r>
                <a:rPr lang="en-US" sz="1000">
                  <a:solidFill>
                    <a:schemeClr val="accent5">
                      <a:lumMod val="75000"/>
                    </a:schemeClr>
                  </a:solidFill>
                </a:rPr>
                <a:t>workflow management tools, reduces barriers to entry </a:t>
              </a:r>
              <a:r>
                <a:rPr lang="en-US" sz="1000">
                  <a:solidFill>
                    <a:schemeClr val="tx1"/>
                  </a:solidFill>
                </a:rPr>
                <a:t>and favors the </a:t>
              </a:r>
              <a:r>
                <a:rPr lang="en-US" sz="1000">
                  <a:solidFill>
                    <a:schemeClr val="accent5">
                      <a:lumMod val="75000"/>
                    </a:schemeClr>
                  </a:solidFill>
                </a:rPr>
                <a:t>emergence of small REN providers</a:t>
              </a:r>
            </a:p>
          </p:txBody>
        </p:sp>
        <p:grpSp>
          <p:nvGrpSpPr>
            <p:cNvPr id="135" name="Group 4">
              <a:extLst>
                <a:ext uri="{FF2B5EF4-FFF2-40B4-BE49-F238E27FC236}">
                  <a16:creationId xmlns:a16="http://schemas.microsoft.com/office/drawing/2014/main" id="{2C041EA5-AA00-489E-9865-08607979DC09}"/>
                </a:ext>
              </a:extLst>
            </p:cNvPr>
            <p:cNvGrpSpPr>
              <a:grpSpLocks noChangeAspect="1"/>
            </p:cNvGrpSpPr>
            <p:nvPr/>
          </p:nvGrpSpPr>
          <p:grpSpPr bwMode="auto">
            <a:xfrm>
              <a:off x="-2005266" y="3212867"/>
              <a:ext cx="217267" cy="257654"/>
              <a:chOff x="811" y="719"/>
              <a:chExt cx="694" cy="823"/>
            </a:xfrm>
            <a:solidFill>
              <a:schemeClr val="accent6"/>
            </a:solidFill>
          </p:grpSpPr>
          <p:sp>
            <p:nvSpPr>
              <p:cNvPr id="136" name="Freeform 5">
                <a:extLst>
                  <a:ext uri="{FF2B5EF4-FFF2-40B4-BE49-F238E27FC236}">
                    <a16:creationId xmlns:a16="http://schemas.microsoft.com/office/drawing/2014/main" id="{896AB1F6-35C4-4467-92A0-946A0B5B2B0C}"/>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a:extLst>
                  <a:ext uri="{FF2B5EF4-FFF2-40B4-BE49-F238E27FC236}">
                    <a16:creationId xmlns:a16="http://schemas.microsoft.com/office/drawing/2014/main" id="{3D321B8B-4582-4432-912B-161AD68D680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e 14">
            <a:extLst>
              <a:ext uri="{FF2B5EF4-FFF2-40B4-BE49-F238E27FC236}">
                <a16:creationId xmlns:a16="http://schemas.microsoft.com/office/drawing/2014/main" id="{E5D43715-D567-4FB6-88F0-BB5D8CDDFCF8}"/>
              </a:ext>
            </a:extLst>
          </p:cNvPr>
          <p:cNvGrpSpPr/>
          <p:nvPr/>
        </p:nvGrpSpPr>
        <p:grpSpPr>
          <a:xfrm>
            <a:off x="1405566" y="4827599"/>
            <a:ext cx="2831452" cy="918202"/>
            <a:chOff x="1405566" y="4827599"/>
            <a:chExt cx="2831452" cy="918202"/>
          </a:xfrm>
        </p:grpSpPr>
        <p:sp>
          <p:nvSpPr>
            <p:cNvPr id="138" name="Bulle narrative : rectangle 116">
              <a:extLst>
                <a:ext uri="{FF2B5EF4-FFF2-40B4-BE49-F238E27FC236}">
                  <a16:creationId xmlns:a16="http://schemas.microsoft.com/office/drawing/2014/main" id="{279E6DEF-1C4D-4696-B825-7122AC695BE5}"/>
                </a:ext>
              </a:extLst>
            </p:cNvPr>
            <p:cNvSpPr/>
            <p:nvPr/>
          </p:nvSpPr>
          <p:spPr>
            <a:xfrm>
              <a:off x="1405566" y="4830953"/>
              <a:ext cx="2831452" cy="914848"/>
            </a:xfrm>
            <a:prstGeom prst="wedgeRectCallout">
              <a:avLst>
                <a:gd name="adj1" fmla="val -58654"/>
                <a:gd name="adj2" fmla="val -3775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a:solidFill>
                    <a:schemeClr val="tx1"/>
                  </a:solidFill>
                </a:rPr>
                <a:t>Risk #2 </a:t>
              </a:r>
            </a:p>
            <a:p>
              <a:pPr algn="ctr">
                <a:spcAft>
                  <a:spcPts val="600"/>
                </a:spcAft>
              </a:pPr>
              <a:r>
                <a:rPr lang="en-US" sz="1000">
                  <a:solidFill>
                    <a:schemeClr val="tx1"/>
                  </a:solidFill>
                </a:rPr>
                <a:t>Sinapps could leverage its technical solution to build a </a:t>
              </a:r>
              <a:r>
                <a:rPr lang="en-US" sz="1000">
                  <a:solidFill>
                    <a:schemeClr val="accent5">
                      <a:lumMod val="75000"/>
                    </a:schemeClr>
                  </a:solidFill>
                </a:rPr>
                <a:t>platform aggregating craftsmen </a:t>
              </a:r>
              <a:r>
                <a:rPr lang="en-US" sz="1000">
                  <a:solidFill>
                    <a:schemeClr val="tx1"/>
                  </a:solidFill>
                </a:rPr>
                <a:t>and </a:t>
              </a:r>
              <a:r>
                <a:rPr lang="en-US" sz="1000">
                  <a:solidFill>
                    <a:schemeClr val="accent5">
                      <a:lumMod val="75000"/>
                    </a:schemeClr>
                  </a:solidFill>
                </a:rPr>
                <a:t>becomes a REN provider</a:t>
              </a:r>
            </a:p>
          </p:txBody>
        </p:sp>
        <p:grpSp>
          <p:nvGrpSpPr>
            <p:cNvPr id="139" name="Group 4">
              <a:extLst>
                <a:ext uri="{FF2B5EF4-FFF2-40B4-BE49-F238E27FC236}">
                  <a16:creationId xmlns:a16="http://schemas.microsoft.com/office/drawing/2014/main" id="{186E2752-0A1F-495B-9241-266BD52D0AA4}"/>
                </a:ext>
              </a:extLst>
            </p:cNvPr>
            <p:cNvGrpSpPr>
              <a:grpSpLocks noChangeAspect="1"/>
            </p:cNvGrpSpPr>
            <p:nvPr/>
          </p:nvGrpSpPr>
          <p:grpSpPr bwMode="auto">
            <a:xfrm>
              <a:off x="3479345" y="4827599"/>
              <a:ext cx="217267" cy="257654"/>
              <a:chOff x="811" y="719"/>
              <a:chExt cx="694" cy="823"/>
            </a:xfrm>
            <a:solidFill>
              <a:schemeClr val="accent3"/>
            </a:solidFill>
          </p:grpSpPr>
          <p:sp>
            <p:nvSpPr>
              <p:cNvPr id="140" name="Freeform 5">
                <a:extLst>
                  <a:ext uri="{FF2B5EF4-FFF2-40B4-BE49-F238E27FC236}">
                    <a16:creationId xmlns:a16="http://schemas.microsoft.com/office/drawing/2014/main" id="{7461A3A3-DECA-4042-B3C0-42B22E8A9AC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
                <a:extLst>
                  <a:ext uri="{FF2B5EF4-FFF2-40B4-BE49-F238E27FC236}">
                    <a16:creationId xmlns:a16="http://schemas.microsoft.com/office/drawing/2014/main" id="{58B6DCA7-42DA-4ECB-8AE2-CFFF5D90ED7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EA08B364-2359-4F49-AC90-B0624510EFC6}"/>
              </a:ext>
            </a:extLst>
          </p:cNvPr>
          <p:cNvGrpSpPr/>
          <p:nvPr/>
        </p:nvGrpSpPr>
        <p:grpSpPr>
          <a:xfrm>
            <a:off x="3909113" y="1844183"/>
            <a:ext cx="2831452" cy="1072090"/>
            <a:chOff x="4252736" y="7087360"/>
            <a:chExt cx="2831452" cy="1072090"/>
          </a:xfrm>
        </p:grpSpPr>
        <p:sp>
          <p:nvSpPr>
            <p:cNvPr id="144" name="Bulle narrative : rectangle 116">
              <a:extLst>
                <a:ext uri="{FF2B5EF4-FFF2-40B4-BE49-F238E27FC236}">
                  <a16:creationId xmlns:a16="http://schemas.microsoft.com/office/drawing/2014/main" id="{8F3BDE8F-DB0C-4D11-B86C-50FF55DED7FE}"/>
                </a:ext>
              </a:extLst>
            </p:cNvPr>
            <p:cNvSpPr/>
            <p:nvPr/>
          </p:nvSpPr>
          <p:spPr>
            <a:xfrm>
              <a:off x="4252736" y="7090714"/>
              <a:ext cx="2831452" cy="1068736"/>
            </a:xfrm>
            <a:prstGeom prst="wedgeRectCallout">
              <a:avLst>
                <a:gd name="adj1" fmla="val 20666"/>
                <a:gd name="adj2" fmla="val 62233"/>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a:solidFill>
                    <a:schemeClr val="tx1"/>
                  </a:solidFill>
                </a:rPr>
                <a:t>Risk #3 </a:t>
              </a:r>
            </a:p>
            <a:p>
              <a:pPr algn="ctr">
                <a:spcAft>
                  <a:spcPts val="600"/>
                </a:spcAft>
              </a:pPr>
              <a:r>
                <a:rPr lang="en-US" sz="1000">
                  <a:solidFill>
                    <a:schemeClr val="tx1"/>
                  </a:solidFill>
                </a:rPr>
                <a:t>With the </a:t>
              </a:r>
              <a:r>
                <a:rPr lang="en-US" sz="1000">
                  <a:solidFill>
                    <a:schemeClr val="accent5">
                      <a:lumMod val="75000"/>
                    </a:schemeClr>
                  </a:solidFill>
                </a:rPr>
                <a:t>emergence of both B2C and C2C platforms</a:t>
              </a:r>
              <a:r>
                <a:rPr lang="en-US" sz="1000">
                  <a:solidFill>
                    <a:schemeClr val="tx1"/>
                  </a:solidFill>
                </a:rPr>
                <a:t>, insured person </a:t>
              </a:r>
              <a:r>
                <a:rPr lang="en-US" sz="1000">
                  <a:solidFill>
                    <a:schemeClr val="accent5">
                      <a:lumMod val="75000"/>
                    </a:schemeClr>
                  </a:solidFill>
                </a:rPr>
                <a:t>might increase</a:t>
              </a:r>
              <a:r>
                <a:rPr lang="en-US" sz="1000">
                  <a:solidFill>
                    <a:schemeClr val="accent5"/>
                  </a:solidFill>
                </a:rPr>
                <a:t> </a:t>
              </a:r>
              <a:r>
                <a:rPr lang="en-US" sz="1000">
                  <a:solidFill>
                    <a:schemeClr val="tx1"/>
                  </a:solidFill>
                </a:rPr>
                <a:t>their</a:t>
              </a:r>
              <a:r>
                <a:rPr lang="en-US" sz="1000">
                  <a:solidFill>
                    <a:schemeClr val="accent5"/>
                  </a:solidFill>
                </a:rPr>
                <a:t> </a:t>
              </a:r>
              <a:r>
                <a:rPr lang="en-US" sz="1000">
                  <a:solidFill>
                    <a:schemeClr val="accent5">
                      <a:lumMod val="75000"/>
                    </a:schemeClr>
                  </a:solidFill>
                </a:rPr>
                <a:t>use</a:t>
              </a:r>
              <a:r>
                <a:rPr lang="en-US" sz="1000">
                  <a:solidFill>
                    <a:schemeClr val="accent5"/>
                  </a:solidFill>
                </a:rPr>
                <a:t> </a:t>
              </a:r>
              <a:r>
                <a:rPr lang="en-US" sz="1000">
                  <a:solidFill>
                    <a:schemeClr val="tx1"/>
                  </a:solidFill>
                </a:rPr>
                <a:t>of</a:t>
              </a:r>
              <a:r>
                <a:rPr lang="en-US" sz="1000">
                  <a:solidFill>
                    <a:schemeClr val="accent5"/>
                  </a:solidFill>
                </a:rPr>
                <a:t> </a:t>
              </a:r>
              <a:r>
                <a:rPr lang="en-US" sz="1000">
                  <a:solidFill>
                    <a:schemeClr val="accent5">
                      <a:lumMod val="75000"/>
                    </a:schemeClr>
                  </a:solidFill>
                </a:rPr>
                <a:t>« over-the-counter » </a:t>
              </a:r>
              <a:r>
                <a:rPr lang="en-US" sz="1000">
                  <a:solidFill>
                    <a:schemeClr val="tx1"/>
                  </a:solidFill>
                </a:rPr>
                <a:t>and </a:t>
              </a:r>
              <a:r>
                <a:rPr lang="en-US" sz="1000">
                  <a:solidFill>
                    <a:schemeClr val="accent5">
                      <a:lumMod val="75000"/>
                    </a:schemeClr>
                  </a:solidFill>
                </a:rPr>
                <a:t>« on-estimate »</a:t>
              </a:r>
              <a:r>
                <a:rPr lang="en-US" sz="1000">
                  <a:solidFill>
                    <a:schemeClr val="accent5"/>
                  </a:solidFill>
                </a:rPr>
                <a:t> </a:t>
              </a:r>
              <a:r>
                <a:rPr lang="en-US" sz="1000">
                  <a:solidFill>
                    <a:schemeClr val="tx1"/>
                  </a:solidFill>
                </a:rPr>
                <a:t>compensation</a:t>
              </a:r>
            </a:p>
          </p:txBody>
        </p:sp>
        <p:grpSp>
          <p:nvGrpSpPr>
            <p:cNvPr id="146" name="Group 4">
              <a:extLst>
                <a:ext uri="{FF2B5EF4-FFF2-40B4-BE49-F238E27FC236}">
                  <a16:creationId xmlns:a16="http://schemas.microsoft.com/office/drawing/2014/main" id="{D761AD5C-EC94-4530-A013-3B15E174E9B3}"/>
                </a:ext>
              </a:extLst>
            </p:cNvPr>
            <p:cNvGrpSpPr>
              <a:grpSpLocks noChangeAspect="1"/>
            </p:cNvGrpSpPr>
            <p:nvPr/>
          </p:nvGrpSpPr>
          <p:grpSpPr bwMode="auto">
            <a:xfrm>
              <a:off x="6295338" y="7087360"/>
              <a:ext cx="217267" cy="257654"/>
              <a:chOff x="811" y="719"/>
              <a:chExt cx="694" cy="823"/>
            </a:xfrm>
            <a:solidFill>
              <a:schemeClr val="accent3"/>
            </a:solidFill>
          </p:grpSpPr>
          <p:sp>
            <p:nvSpPr>
              <p:cNvPr id="153" name="Freeform 5">
                <a:extLst>
                  <a:ext uri="{FF2B5EF4-FFF2-40B4-BE49-F238E27FC236}">
                    <a16:creationId xmlns:a16="http://schemas.microsoft.com/office/drawing/2014/main" id="{CAFC8686-A7C9-4A73-805C-CBE0E745F76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
                <a:extLst>
                  <a:ext uri="{FF2B5EF4-FFF2-40B4-BE49-F238E27FC236}">
                    <a16:creationId xmlns:a16="http://schemas.microsoft.com/office/drawing/2014/main" id="{54981013-0ED1-4F45-AE61-D3FA54EC281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6" name="Group 4">
              <a:extLst>
                <a:ext uri="{FF2B5EF4-FFF2-40B4-BE49-F238E27FC236}">
                  <a16:creationId xmlns:a16="http://schemas.microsoft.com/office/drawing/2014/main" id="{C743D667-8191-45E8-ACD5-C0A91EF42D3A}"/>
                </a:ext>
              </a:extLst>
            </p:cNvPr>
            <p:cNvGrpSpPr>
              <a:grpSpLocks noChangeAspect="1"/>
            </p:cNvGrpSpPr>
            <p:nvPr/>
          </p:nvGrpSpPr>
          <p:grpSpPr bwMode="auto">
            <a:xfrm>
              <a:off x="6584225" y="7087360"/>
              <a:ext cx="217267" cy="257654"/>
              <a:chOff x="811" y="719"/>
              <a:chExt cx="694" cy="823"/>
            </a:xfrm>
            <a:solidFill>
              <a:schemeClr val="accent6"/>
            </a:solidFill>
          </p:grpSpPr>
          <p:sp>
            <p:nvSpPr>
              <p:cNvPr id="157" name="Freeform 5">
                <a:extLst>
                  <a:ext uri="{FF2B5EF4-FFF2-40B4-BE49-F238E27FC236}">
                    <a16:creationId xmlns:a16="http://schemas.microsoft.com/office/drawing/2014/main" id="{C5239505-8D48-484E-905B-E2EC5E6F379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
                <a:extLst>
                  <a:ext uri="{FF2B5EF4-FFF2-40B4-BE49-F238E27FC236}">
                    <a16:creationId xmlns:a16="http://schemas.microsoft.com/office/drawing/2014/main" id="{50FD244E-74C2-4BDD-9E62-39D4990A5BF6}"/>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0" name="Group 4">
            <a:extLst>
              <a:ext uri="{FF2B5EF4-FFF2-40B4-BE49-F238E27FC236}">
                <a16:creationId xmlns:a16="http://schemas.microsoft.com/office/drawing/2014/main" id="{3E8D0841-66E5-40FB-B067-1E52BEE74445}"/>
              </a:ext>
            </a:extLst>
          </p:cNvPr>
          <p:cNvGrpSpPr>
            <a:grpSpLocks noChangeAspect="1"/>
          </p:cNvGrpSpPr>
          <p:nvPr/>
        </p:nvGrpSpPr>
        <p:grpSpPr bwMode="auto">
          <a:xfrm>
            <a:off x="397578" y="6425129"/>
            <a:ext cx="217267" cy="257654"/>
            <a:chOff x="811" y="719"/>
            <a:chExt cx="694" cy="823"/>
          </a:xfrm>
          <a:solidFill>
            <a:schemeClr val="accent3"/>
          </a:solidFill>
        </p:grpSpPr>
        <p:sp>
          <p:nvSpPr>
            <p:cNvPr id="161" name="Freeform 5">
              <a:extLst>
                <a:ext uri="{FF2B5EF4-FFF2-40B4-BE49-F238E27FC236}">
                  <a16:creationId xmlns:a16="http://schemas.microsoft.com/office/drawing/2014/main" id="{43782D20-EA6D-48F5-A57A-0563D7C3444A}"/>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2" name="Freeform 6">
              <a:extLst>
                <a:ext uri="{FF2B5EF4-FFF2-40B4-BE49-F238E27FC236}">
                  <a16:creationId xmlns:a16="http://schemas.microsoft.com/office/drawing/2014/main" id="{769A704F-A673-44BE-9A71-130C3B86022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63" name="Group 4">
            <a:extLst>
              <a:ext uri="{FF2B5EF4-FFF2-40B4-BE49-F238E27FC236}">
                <a16:creationId xmlns:a16="http://schemas.microsoft.com/office/drawing/2014/main" id="{E229724D-394B-4649-A3FD-FD52D2FDDB79}"/>
              </a:ext>
            </a:extLst>
          </p:cNvPr>
          <p:cNvGrpSpPr>
            <a:grpSpLocks noChangeAspect="1"/>
          </p:cNvGrpSpPr>
          <p:nvPr/>
        </p:nvGrpSpPr>
        <p:grpSpPr bwMode="auto">
          <a:xfrm>
            <a:off x="2362516" y="6420243"/>
            <a:ext cx="217267" cy="257654"/>
            <a:chOff x="811" y="719"/>
            <a:chExt cx="694" cy="823"/>
          </a:xfrm>
          <a:solidFill>
            <a:schemeClr val="accent6"/>
          </a:solidFill>
        </p:grpSpPr>
        <p:sp>
          <p:nvSpPr>
            <p:cNvPr id="164" name="Freeform 5">
              <a:extLst>
                <a:ext uri="{FF2B5EF4-FFF2-40B4-BE49-F238E27FC236}">
                  <a16:creationId xmlns:a16="http://schemas.microsoft.com/office/drawing/2014/main" id="{14746A72-8F8E-45C7-B3F8-5B2AD0B7D32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6">
              <a:extLst>
                <a:ext uri="{FF2B5EF4-FFF2-40B4-BE49-F238E27FC236}">
                  <a16:creationId xmlns:a16="http://schemas.microsoft.com/office/drawing/2014/main" id="{C8193D60-58E6-4F76-8A4A-37AEC83C88A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D4661B80-5EE1-48F5-BFBD-98AF2499F029}"/>
              </a:ext>
            </a:extLst>
          </p:cNvPr>
          <p:cNvSpPr txBox="1"/>
          <p:nvPr/>
        </p:nvSpPr>
        <p:spPr>
          <a:xfrm>
            <a:off x="707650" y="6426999"/>
            <a:ext cx="611065" cy="215444"/>
          </a:xfrm>
          <a:prstGeom prst="rect">
            <a:avLst/>
          </a:prstGeom>
          <a:noFill/>
        </p:spPr>
        <p:txBody>
          <a:bodyPr wrap="none" rtlCol="0">
            <a:spAutoFit/>
          </a:bodyPr>
          <a:lstStyle/>
          <a:p>
            <a:pPr algn="l"/>
            <a:r>
              <a:rPr lang="en-US" sz="800"/>
              <a:t>Low risk</a:t>
            </a:r>
          </a:p>
        </p:txBody>
      </p:sp>
      <p:sp>
        <p:nvSpPr>
          <p:cNvPr id="174" name="TextBox 173">
            <a:extLst>
              <a:ext uri="{FF2B5EF4-FFF2-40B4-BE49-F238E27FC236}">
                <a16:creationId xmlns:a16="http://schemas.microsoft.com/office/drawing/2014/main" id="{DC0F08AF-8ADE-4433-8307-ED43F84D0DCC}"/>
              </a:ext>
            </a:extLst>
          </p:cNvPr>
          <p:cNvSpPr txBox="1"/>
          <p:nvPr/>
        </p:nvSpPr>
        <p:spPr>
          <a:xfrm>
            <a:off x="2779917" y="6426999"/>
            <a:ext cx="813043" cy="215444"/>
          </a:xfrm>
          <a:prstGeom prst="rect">
            <a:avLst/>
          </a:prstGeom>
          <a:noFill/>
        </p:spPr>
        <p:txBody>
          <a:bodyPr wrap="none" rtlCol="0">
            <a:spAutoFit/>
          </a:bodyPr>
          <a:lstStyle/>
          <a:p>
            <a:pPr algn="l"/>
            <a:r>
              <a:rPr lang="en-US" sz="800"/>
              <a:t>Medium risk</a:t>
            </a:r>
          </a:p>
        </p:txBody>
      </p:sp>
      <p:pic>
        <p:nvPicPr>
          <p:cNvPr id="175" name="Picture 2" descr="Hemea pour les pros (Mise à jour 2021)">
            <a:extLst>
              <a:ext uri="{FF2B5EF4-FFF2-40B4-BE49-F238E27FC236}">
                <a16:creationId xmlns:a16="http://schemas.microsoft.com/office/drawing/2014/main" id="{C74B7E2C-E213-4983-9867-52C8984C0DD3}"/>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19544" y="4074634"/>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 175" descr="Une image contenant texte&#10;&#10;Description générée automatiquement">
            <a:extLst>
              <a:ext uri="{FF2B5EF4-FFF2-40B4-BE49-F238E27FC236}">
                <a16:creationId xmlns:a16="http://schemas.microsoft.com/office/drawing/2014/main" id="{3B7F6D9F-6461-46B7-97EE-628A24CC125E}"/>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77" name="Image 176" descr="Une image contenant texte&#10;&#10;Description générée automatiquement">
            <a:extLst>
              <a:ext uri="{FF2B5EF4-FFF2-40B4-BE49-F238E27FC236}">
                <a16:creationId xmlns:a16="http://schemas.microsoft.com/office/drawing/2014/main" id="{54FB996A-4AE4-4EF0-BB7D-ADA35423D0B6}"/>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17878" b="29585"/>
          <a:stretch/>
        </p:blipFill>
        <p:spPr>
          <a:xfrm>
            <a:off x="5419544" y="4738474"/>
            <a:ext cx="936468" cy="133540"/>
          </a:xfrm>
          <a:prstGeom prst="rect">
            <a:avLst/>
          </a:prstGeom>
        </p:spPr>
      </p:pic>
      <p:pic>
        <p:nvPicPr>
          <p:cNvPr id="178" name="Image 177" descr="Une image contenant texte&#10;&#10;Description générée automatiquement">
            <a:extLst>
              <a:ext uri="{FF2B5EF4-FFF2-40B4-BE49-F238E27FC236}">
                <a16:creationId xmlns:a16="http://schemas.microsoft.com/office/drawing/2014/main" id="{75E0466B-CA53-4C81-8223-2E3E1B753F14}"/>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19036" b="27905"/>
          <a:stretch/>
        </p:blipFill>
        <p:spPr>
          <a:xfrm>
            <a:off x="5436273" y="4515996"/>
            <a:ext cx="986532" cy="157029"/>
          </a:xfrm>
          <a:prstGeom prst="rect">
            <a:avLst/>
          </a:prstGeom>
        </p:spPr>
      </p:pic>
      <p:pic>
        <p:nvPicPr>
          <p:cNvPr id="179" name="Picture 2" descr="Archionline | N°1 des Architectes &amp; Entreprises en France‎">
            <a:extLst>
              <a:ext uri="{FF2B5EF4-FFF2-40B4-BE49-F238E27FC236}">
                <a16:creationId xmlns:a16="http://schemas.microsoft.com/office/drawing/2014/main" id="{ED85D58E-45F2-4CC4-8BE3-9C9F574AAAEC}"/>
              </a:ext>
            </a:extLst>
          </p:cNvPr>
          <p:cNvPicPr>
            <a:picLocks noChangeAspect="1" noChangeArrowheads="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4223" y="4109082"/>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80" name="Image 5">
            <a:extLst>
              <a:ext uri="{FF2B5EF4-FFF2-40B4-BE49-F238E27FC236}">
                <a16:creationId xmlns:a16="http://schemas.microsoft.com/office/drawing/2014/main" id="{31B7F512-7F20-4044-A1E3-F3E6C08ACA1E}"/>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548599" y="4312034"/>
            <a:ext cx="729815" cy="181037"/>
          </a:xfrm>
          <a:prstGeom prst="rect">
            <a:avLst/>
          </a:prstGeom>
        </p:spPr>
      </p:pic>
      <p:sp>
        <p:nvSpPr>
          <p:cNvPr id="191" name="ZoneTexte 99">
            <a:extLst>
              <a:ext uri="{FF2B5EF4-FFF2-40B4-BE49-F238E27FC236}">
                <a16:creationId xmlns:a16="http://schemas.microsoft.com/office/drawing/2014/main" id="{BCCB0F70-F9E3-49F7-B9CC-4810707D22BC}"/>
              </a:ext>
            </a:extLst>
          </p:cNvPr>
          <p:cNvSpPr txBox="1"/>
          <p:nvPr/>
        </p:nvSpPr>
        <p:spPr>
          <a:xfrm>
            <a:off x="8889682" y="443794"/>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2</a:t>
            </a:r>
            <a:r>
              <a:rPr kumimoji="0" lang="en-US" sz="800" i="1" u="none" strike="noStrike" cap="none" normalizeH="0" baseline="0">
                <a:ln>
                  <a:noFill/>
                </a:ln>
                <a:solidFill>
                  <a:schemeClr val="accent5"/>
                </a:solidFill>
                <a:effectLst/>
                <a:latin typeface="+mj-lt"/>
              </a:rPr>
              <a:t>. Risk </a:t>
            </a:r>
          </a:p>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Platforms</a:t>
            </a:r>
            <a:endParaRPr kumimoji="0" lang="en-US" sz="800" i="1" u="none" strike="noStrike" cap="none" normalizeH="0" baseline="0">
              <a:ln>
                <a:noFill/>
              </a:ln>
              <a:solidFill>
                <a:schemeClr val="accent5"/>
              </a:solidFill>
              <a:effectLst/>
              <a:latin typeface="+mj-lt"/>
            </a:endParaRPr>
          </a:p>
        </p:txBody>
      </p:sp>
      <p:sp>
        <p:nvSpPr>
          <p:cNvPr id="181" name="ZoneTexte 180">
            <a:extLst>
              <a:ext uri="{FF2B5EF4-FFF2-40B4-BE49-F238E27FC236}">
                <a16:creationId xmlns:a16="http://schemas.microsoft.com/office/drawing/2014/main" id="{7B1EA177-A78F-476E-9C85-82B6D6EE8C9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pic>
        <p:nvPicPr>
          <p:cNvPr id="182" name="Picture 232">
            <a:extLst>
              <a:ext uri="{FF2B5EF4-FFF2-40B4-BE49-F238E27FC236}">
                <a16:creationId xmlns:a16="http://schemas.microsoft.com/office/drawing/2014/main" id="{BDF161B8-9EB7-4E9C-B875-F4E304F06B4B}"/>
              </a:ext>
            </a:extLst>
          </p:cNvPr>
          <p:cNvPicPr>
            <a:picLocks noChangeAspect="1"/>
          </p:cNvPicPr>
          <p:nvPr/>
        </p:nvPicPr>
        <p:blipFill>
          <a:blip r:embed="rId41"/>
          <a:stretch>
            <a:fillRect/>
          </a:stretch>
        </p:blipFill>
        <p:spPr>
          <a:xfrm>
            <a:off x="357639" y="4913138"/>
            <a:ext cx="594935" cy="215513"/>
          </a:xfrm>
          <a:prstGeom prst="rect">
            <a:avLst/>
          </a:prstGeom>
        </p:spPr>
      </p:pic>
      <p:sp>
        <p:nvSpPr>
          <p:cNvPr id="183" name="Arrow: Pentagon 13">
            <a:extLst>
              <a:ext uri="{FF2B5EF4-FFF2-40B4-BE49-F238E27FC236}">
                <a16:creationId xmlns:a16="http://schemas.microsoft.com/office/drawing/2014/main" id="{0B82F722-7307-45F1-BCDC-54AF78D10E83}"/>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2</a:t>
            </a:r>
          </a:p>
        </p:txBody>
      </p:sp>
      <p:sp>
        <p:nvSpPr>
          <p:cNvPr id="184" name="Arrow: Pentagon 13">
            <a:extLst>
              <a:ext uri="{FF2B5EF4-FFF2-40B4-BE49-F238E27FC236}">
                <a16:creationId xmlns:a16="http://schemas.microsoft.com/office/drawing/2014/main" id="{10A87F2B-CE19-49A3-9FC4-902C47706B1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85" name="Arrow: Pentagon 13">
            <a:extLst>
              <a:ext uri="{FF2B5EF4-FFF2-40B4-BE49-F238E27FC236}">
                <a16:creationId xmlns:a16="http://schemas.microsoft.com/office/drawing/2014/main" id="{C68575BD-C83D-43AB-B618-1CDCA176A1D8}"/>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89" name="Bulle narrative : rectangle 116">
            <a:extLst>
              <a:ext uri="{FF2B5EF4-FFF2-40B4-BE49-F238E27FC236}">
                <a16:creationId xmlns:a16="http://schemas.microsoft.com/office/drawing/2014/main" id="{F82F8CF7-943B-4ED8-8EE5-44353AB332F5}"/>
              </a:ext>
            </a:extLst>
          </p:cNvPr>
          <p:cNvSpPr/>
          <p:nvPr/>
        </p:nvSpPr>
        <p:spPr>
          <a:xfrm>
            <a:off x="6951211" y="1984645"/>
            <a:ext cx="2699419" cy="760959"/>
          </a:xfrm>
          <a:prstGeom prst="wedgeRectCallout">
            <a:avLst>
              <a:gd name="adj1" fmla="val 13555"/>
              <a:gd name="adj2" fmla="val 8525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err="1">
                <a:solidFill>
                  <a:schemeClr val="tx1"/>
                </a:solidFill>
              </a:rPr>
              <a:t>Frizbiz</a:t>
            </a:r>
            <a:r>
              <a:rPr lang="en-US" sz="1000" b="1">
                <a:solidFill>
                  <a:schemeClr val="tx1"/>
                </a:solidFill>
              </a:rPr>
              <a:t> opportunity</a:t>
            </a:r>
          </a:p>
          <a:p>
            <a:pPr algn="ctr">
              <a:spcAft>
                <a:spcPts val="1200"/>
              </a:spcAft>
            </a:pPr>
            <a:r>
              <a:rPr lang="en-US" sz="1000" i="1">
                <a:solidFill>
                  <a:schemeClr val="tx1"/>
                </a:solidFill>
              </a:rPr>
              <a:t>Details on the </a:t>
            </a:r>
            <a:r>
              <a:rPr lang="en-US" sz="1000" i="1">
                <a:solidFill>
                  <a:schemeClr val="accent5">
                    <a:lumMod val="75000"/>
                  </a:schemeClr>
                </a:solidFill>
              </a:rPr>
              <a:t>5 scenarios for </a:t>
            </a:r>
            <a:r>
              <a:rPr lang="en-US" sz="1000" i="1" err="1">
                <a:solidFill>
                  <a:schemeClr val="accent5">
                    <a:lumMod val="75000"/>
                  </a:schemeClr>
                </a:solidFill>
              </a:rPr>
              <a:t>Frizbiz</a:t>
            </a:r>
            <a:r>
              <a:rPr lang="en-US" sz="1000" i="1">
                <a:solidFill>
                  <a:schemeClr val="accent5">
                    <a:lumMod val="75000"/>
                  </a:schemeClr>
                </a:solidFill>
              </a:rPr>
              <a:t> </a:t>
            </a:r>
            <a:r>
              <a:rPr lang="en-US" sz="1000" i="1">
                <a:solidFill>
                  <a:schemeClr val="tx1"/>
                </a:solidFill>
              </a:rPr>
              <a:t>hereafter</a:t>
            </a:r>
            <a:endParaRPr lang="en-US" sz="1000" i="1">
              <a:solidFill>
                <a:schemeClr val="accent5"/>
              </a:solidFill>
            </a:endParaRPr>
          </a:p>
        </p:txBody>
      </p:sp>
      <p:grpSp>
        <p:nvGrpSpPr>
          <p:cNvPr id="28" name="Group 4">
            <a:extLst>
              <a:ext uri="{FF2B5EF4-FFF2-40B4-BE49-F238E27FC236}">
                <a16:creationId xmlns:a16="http://schemas.microsoft.com/office/drawing/2014/main" id="{90EBD061-B490-4C01-9A98-0AE6EE3B137D}"/>
              </a:ext>
            </a:extLst>
          </p:cNvPr>
          <p:cNvGrpSpPr>
            <a:grpSpLocks noChangeAspect="1"/>
          </p:cNvGrpSpPr>
          <p:nvPr/>
        </p:nvGrpSpPr>
        <p:grpSpPr bwMode="auto">
          <a:xfrm>
            <a:off x="9041568" y="2008165"/>
            <a:ext cx="230423" cy="273253"/>
            <a:chOff x="811" y="719"/>
            <a:chExt cx="694" cy="823"/>
          </a:xfrm>
          <a:solidFill>
            <a:schemeClr val="accent3"/>
          </a:solidFill>
        </p:grpSpPr>
        <p:sp>
          <p:nvSpPr>
            <p:cNvPr id="31" name="Freeform 5">
              <a:extLst>
                <a:ext uri="{FF2B5EF4-FFF2-40B4-BE49-F238E27FC236}">
                  <a16:creationId xmlns:a16="http://schemas.microsoft.com/office/drawing/2014/main" id="{F500BC1C-AA53-401D-9643-96A794054CB4}"/>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FC6B128D-283F-47F0-8196-7F1909AEC29A}"/>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4">
            <a:extLst>
              <a:ext uri="{FF2B5EF4-FFF2-40B4-BE49-F238E27FC236}">
                <a16:creationId xmlns:a16="http://schemas.microsoft.com/office/drawing/2014/main" id="{5FC0248F-4C8C-4BD8-AC06-AA7C3F8F8618}"/>
              </a:ext>
            </a:extLst>
          </p:cNvPr>
          <p:cNvGrpSpPr>
            <a:grpSpLocks noChangeAspect="1"/>
          </p:cNvGrpSpPr>
          <p:nvPr/>
        </p:nvGrpSpPr>
        <p:grpSpPr bwMode="auto">
          <a:xfrm>
            <a:off x="9222909" y="2008165"/>
            <a:ext cx="230423" cy="273253"/>
            <a:chOff x="811" y="719"/>
            <a:chExt cx="694" cy="823"/>
          </a:xfrm>
          <a:solidFill>
            <a:schemeClr val="accent6"/>
          </a:solidFill>
        </p:grpSpPr>
        <p:sp>
          <p:nvSpPr>
            <p:cNvPr id="202" name="Freeform 5">
              <a:extLst>
                <a:ext uri="{FF2B5EF4-FFF2-40B4-BE49-F238E27FC236}">
                  <a16:creationId xmlns:a16="http://schemas.microsoft.com/office/drawing/2014/main" id="{43CEBDC6-9570-4DF4-AEBC-4EA33D98355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
              <a:extLst>
                <a:ext uri="{FF2B5EF4-FFF2-40B4-BE49-F238E27FC236}">
                  <a16:creationId xmlns:a16="http://schemas.microsoft.com/office/drawing/2014/main" id="{C9DEC2C5-553A-433B-9E73-C1B88EBDDB9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 name="Group 4">
            <a:extLst>
              <a:ext uri="{FF2B5EF4-FFF2-40B4-BE49-F238E27FC236}">
                <a16:creationId xmlns:a16="http://schemas.microsoft.com/office/drawing/2014/main" id="{B02CF47B-AAD3-4DEA-868D-1238CF029F91}"/>
              </a:ext>
            </a:extLst>
          </p:cNvPr>
          <p:cNvGrpSpPr>
            <a:grpSpLocks noChangeAspect="1"/>
          </p:cNvGrpSpPr>
          <p:nvPr/>
        </p:nvGrpSpPr>
        <p:grpSpPr bwMode="auto">
          <a:xfrm>
            <a:off x="9404250" y="2008165"/>
            <a:ext cx="230423" cy="273253"/>
            <a:chOff x="811" y="719"/>
            <a:chExt cx="694" cy="823"/>
          </a:xfrm>
          <a:solidFill>
            <a:srgbClr val="C00000"/>
          </a:solidFill>
        </p:grpSpPr>
        <p:sp>
          <p:nvSpPr>
            <p:cNvPr id="205" name="Freeform 5">
              <a:extLst>
                <a:ext uri="{FF2B5EF4-FFF2-40B4-BE49-F238E27FC236}">
                  <a16:creationId xmlns:a16="http://schemas.microsoft.com/office/drawing/2014/main" id="{0ED3738F-2A1F-481F-90BC-CB33F42B420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6">
              <a:extLst>
                <a:ext uri="{FF2B5EF4-FFF2-40B4-BE49-F238E27FC236}">
                  <a16:creationId xmlns:a16="http://schemas.microsoft.com/office/drawing/2014/main" id="{44E40D49-93AD-44AB-8E0E-C9F47F42FB0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26">
            <a:extLst>
              <a:ext uri="{FF2B5EF4-FFF2-40B4-BE49-F238E27FC236}">
                <a16:creationId xmlns:a16="http://schemas.microsoft.com/office/drawing/2014/main" id="{FCCD51FF-BA42-42F6-B436-385E02CBD65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866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 name="Objet 156" hidden="1">
            <a:extLst>
              <a:ext uri="{FF2B5EF4-FFF2-40B4-BE49-F238E27FC236}">
                <a16:creationId xmlns:a16="http://schemas.microsoft.com/office/drawing/2014/main" id="{42DCF6B7-03E1-453D-98F4-82A689C7D7EF}"/>
              </a:ext>
            </a:extLst>
          </p:cNvPr>
          <p:cNvGraphicFramePr>
            <a:graphicFrameLocks noChangeAspect="1"/>
          </p:cNvGraphicFramePr>
          <p:nvPr>
            <p:custDataLst>
              <p:tags r:id="rId1"/>
            </p:custDataLst>
            <p:extLst>
              <p:ext uri="{D42A27DB-BD31-4B8C-83A1-F6EECF244321}">
                <p14:modId xmlns:p14="http://schemas.microsoft.com/office/powerpoint/2010/main" val="3524627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57" name="Objet 156" hidden="1">
                        <a:extLst>
                          <a:ext uri="{FF2B5EF4-FFF2-40B4-BE49-F238E27FC236}">
                            <a16:creationId xmlns:a16="http://schemas.microsoft.com/office/drawing/2014/main" id="{42DCF6B7-03E1-453D-98F4-82A689C7D7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19F901F-5492-47C0-A6F7-DF38EE87C63C}"/>
              </a:ext>
            </a:extLst>
          </p:cNvPr>
          <p:cNvSpPr>
            <a:spLocks noGrp="1"/>
          </p:cNvSpPr>
          <p:nvPr>
            <p:ph type="ctrTitle"/>
          </p:nvPr>
        </p:nvSpPr>
        <p:spPr>
          <a:xfrm>
            <a:off x="584515" y="116632"/>
            <a:ext cx="8438835" cy="576064"/>
          </a:xfrm>
        </p:spPr>
        <p:txBody>
          <a:bodyPr vert="horz"/>
          <a:lstStyle/>
          <a:p>
            <a:r>
              <a:rPr lang="en-US" sz="1300"/>
              <a:t>Risks 1 &amp; 2 - </a:t>
            </a:r>
            <a:r>
              <a:rPr lang="en-US" sz="1300" b="0"/>
              <a:t>To further pursue the </a:t>
            </a:r>
            <a:r>
              <a:rPr lang="en-US" sz="1300" b="0">
                <a:solidFill>
                  <a:schemeClr val="accent5">
                    <a:lumMod val="75000"/>
                  </a:schemeClr>
                </a:solidFill>
              </a:rPr>
              <a:t>digitalization of industry </a:t>
            </a:r>
            <a:r>
              <a:rPr lang="en-US" sz="1300" b="0"/>
              <a:t>and improve end-user’s experience, </a:t>
            </a:r>
            <a:r>
              <a:rPr lang="en-US" sz="1300" b="0" err="1"/>
              <a:t>Darva</a:t>
            </a:r>
            <a:r>
              <a:rPr lang="en-US" sz="1300" b="0"/>
              <a:t> has developed a </a:t>
            </a:r>
            <a:r>
              <a:rPr lang="en-US" sz="1300" b="0">
                <a:solidFill>
                  <a:schemeClr val="accent5">
                    <a:lumMod val="75000"/>
                  </a:schemeClr>
                </a:solidFill>
              </a:rPr>
              <a:t>software solution </a:t>
            </a:r>
            <a:r>
              <a:rPr lang="en-US" sz="1300" b="0"/>
              <a:t>dedicated at </a:t>
            </a:r>
            <a:r>
              <a:rPr lang="en-US" sz="1300" b="0">
                <a:solidFill>
                  <a:schemeClr val="accent5">
                    <a:lumMod val="75000"/>
                  </a:schemeClr>
                </a:solidFill>
              </a:rPr>
              <a:t>smoothing the information exchange </a:t>
            </a:r>
            <a:r>
              <a:rPr lang="en-US" sz="1300" b="0"/>
              <a:t>between all parties</a:t>
            </a:r>
            <a:endParaRPr lang="en-US" sz="1300"/>
          </a:p>
        </p:txBody>
      </p:sp>
      <p:sp>
        <p:nvSpPr>
          <p:cNvPr id="3" name="Rectangle 2">
            <a:extLst>
              <a:ext uri="{FF2B5EF4-FFF2-40B4-BE49-F238E27FC236}">
                <a16:creationId xmlns:a16="http://schemas.microsoft.com/office/drawing/2014/main" id="{EA36DEC0-367F-4462-9ECA-BD4E3ABDD7AD}"/>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Digital platforms</a:t>
            </a:r>
          </a:p>
        </p:txBody>
      </p:sp>
      <p:sp>
        <p:nvSpPr>
          <p:cNvPr id="4" name="Rectangle 3">
            <a:extLst>
              <a:ext uri="{FF2B5EF4-FFF2-40B4-BE49-F238E27FC236}">
                <a16:creationId xmlns:a16="http://schemas.microsoft.com/office/drawing/2014/main" id="{36E8441A-7CAA-4835-B0E0-73093E7211AF}"/>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5" name="Rectangle 4">
            <a:extLst>
              <a:ext uri="{FF2B5EF4-FFF2-40B4-BE49-F238E27FC236}">
                <a16:creationId xmlns:a16="http://schemas.microsoft.com/office/drawing/2014/main" id="{B595370E-355C-4B5F-A978-CDD15547DBD1}"/>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6" name="Rectangle 5">
            <a:extLst>
              <a:ext uri="{FF2B5EF4-FFF2-40B4-BE49-F238E27FC236}">
                <a16:creationId xmlns:a16="http://schemas.microsoft.com/office/drawing/2014/main" id="{609D4ECD-A435-4FC4-8FA3-4F4EB4E1037F}"/>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7" name="Rectangle 6">
            <a:extLst>
              <a:ext uri="{FF2B5EF4-FFF2-40B4-BE49-F238E27FC236}">
                <a16:creationId xmlns:a16="http://schemas.microsoft.com/office/drawing/2014/main" id="{3519796A-9FDF-4BE6-8C17-7B847140DB1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8" name="Rectangle 7">
            <a:extLst>
              <a:ext uri="{FF2B5EF4-FFF2-40B4-BE49-F238E27FC236}">
                <a16:creationId xmlns:a16="http://schemas.microsoft.com/office/drawing/2014/main" id="{C0F9EC2E-5B9C-44C3-8BBC-04E6A56A04D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sp>
        <p:nvSpPr>
          <p:cNvPr id="9" name="Rectangle 8">
            <a:extLst>
              <a:ext uri="{FF2B5EF4-FFF2-40B4-BE49-F238E27FC236}">
                <a16:creationId xmlns:a16="http://schemas.microsoft.com/office/drawing/2014/main" id="{317041DE-AACE-4076-B336-98D4DFCF2F8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10" name="Rectangle 9">
            <a:extLst>
              <a:ext uri="{FF2B5EF4-FFF2-40B4-BE49-F238E27FC236}">
                <a16:creationId xmlns:a16="http://schemas.microsoft.com/office/drawing/2014/main" id="{96B7A014-AD04-4B6B-93EF-F8AE892DB68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11" name="Rectangle 10">
            <a:extLst>
              <a:ext uri="{FF2B5EF4-FFF2-40B4-BE49-F238E27FC236}">
                <a16:creationId xmlns:a16="http://schemas.microsoft.com/office/drawing/2014/main" id="{BF229D2B-E1C5-4C07-819B-6B198291B445}"/>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12" name="Rectangle 11">
            <a:extLst>
              <a:ext uri="{FF2B5EF4-FFF2-40B4-BE49-F238E27FC236}">
                <a16:creationId xmlns:a16="http://schemas.microsoft.com/office/drawing/2014/main" id="{3EFA3E8A-E38B-412F-A7AC-89C4DD936271}"/>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3" name="Rectangle 12">
            <a:extLst>
              <a:ext uri="{FF2B5EF4-FFF2-40B4-BE49-F238E27FC236}">
                <a16:creationId xmlns:a16="http://schemas.microsoft.com/office/drawing/2014/main" id="{17705788-120B-4AC9-B719-CCF70341BA1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4" name="Rectangle 13">
            <a:extLst>
              <a:ext uri="{FF2B5EF4-FFF2-40B4-BE49-F238E27FC236}">
                <a16:creationId xmlns:a16="http://schemas.microsoft.com/office/drawing/2014/main" id="{724AF84E-9B10-405B-8DB6-FA7988A7668D}"/>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34C45BC7-2142-44BC-8D88-77D9EBC4EA6E}"/>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 Individuals</a:t>
            </a:r>
          </a:p>
        </p:txBody>
      </p:sp>
      <p:sp>
        <p:nvSpPr>
          <p:cNvPr id="16" name="ZoneTexte 15">
            <a:extLst>
              <a:ext uri="{FF2B5EF4-FFF2-40B4-BE49-F238E27FC236}">
                <a16:creationId xmlns:a16="http://schemas.microsoft.com/office/drawing/2014/main" id="{41A679EC-8321-4F10-B731-7F5C67FA2AC4}"/>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17" name="ZoneTexte 16">
            <a:extLst>
              <a:ext uri="{FF2B5EF4-FFF2-40B4-BE49-F238E27FC236}">
                <a16:creationId xmlns:a16="http://schemas.microsoft.com/office/drawing/2014/main" id="{2935E5F8-84AB-433D-881B-5B0E1C57BA6F}"/>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18" name="Rectangle 17">
            <a:extLst>
              <a:ext uri="{FF2B5EF4-FFF2-40B4-BE49-F238E27FC236}">
                <a16:creationId xmlns:a16="http://schemas.microsoft.com/office/drawing/2014/main" id="{B0A62E94-BF7E-40AC-B764-BB2A54C0C494}"/>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19" name="Rectangle 18">
            <a:extLst>
              <a:ext uri="{FF2B5EF4-FFF2-40B4-BE49-F238E27FC236}">
                <a16:creationId xmlns:a16="http://schemas.microsoft.com/office/drawing/2014/main" id="{027A9967-715F-48E8-B963-0D3A8F664B42}"/>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20" name="Image 19">
            <a:extLst>
              <a:ext uri="{FF2B5EF4-FFF2-40B4-BE49-F238E27FC236}">
                <a16:creationId xmlns:a16="http://schemas.microsoft.com/office/drawing/2014/main" id="{6B973999-1B7A-4BC3-81DC-4727465CE6E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21" name="Image 20">
            <a:extLst>
              <a:ext uri="{FF2B5EF4-FFF2-40B4-BE49-F238E27FC236}">
                <a16:creationId xmlns:a16="http://schemas.microsoft.com/office/drawing/2014/main" id="{42400B41-C3DD-4514-B506-1F0D57B9E7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22" name="Picture 10" descr="BRICOCO Paris - Fournisseurs d'accès internet (adresse)">
            <a:extLst>
              <a:ext uri="{FF2B5EF4-FFF2-40B4-BE49-F238E27FC236}">
                <a16:creationId xmlns:a16="http://schemas.microsoft.com/office/drawing/2014/main" id="{EDFF93F2-1575-4C18-827A-A43B11858C49}"/>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a:extLst>
              <a:ext uri="{FF2B5EF4-FFF2-40B4-BE49-F238E27FC236}">
                <a16:creationId xmlns:a16="http://schemas.microsoft.com/office/drawing/2014/main" id="{A52D374D-38F9-49A1-B991-CB75551FD4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pic>
        <p:nvPicPr>
          <p:cNvPr id="24" name="Graphique 23">
            <a:extLst>
              <a:ext uri="{FF2B5EF4-FFF2-40B4-BE49-F238E27FC236}">
                <a16:creationId xmlns:a16="http://schemas.microsoft.com/office/drawing/2014/main" id="{B8E3218C-5B7A-4100-B1FC-9C52472619C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1180019" y="5680684"/>
            <a:ext cx="214316" cy="230961"/>
          </a:xfrm>
          <a:prstGeom prst="rect">
            <a:avLst/>
          </a:prstGeom>
        </p:spPr>
      </p:pic>
      <p:pic>
        <p:nvPicPr>
          <p:cNvPr id="25" name="Graphique 24">
            <a:extLst>
              <a:ext uri="{FF2B5EF4-FFF2-40B4-BE49-F238E27FC236}">
                <a16:creationId xmlns:a16="http://schemas.microsoft.com/office/drawing/2014/main" id="{2FD0FDBF-3E2C-40E4-B09F-B7107C23689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4574009" y="5680684"/>
            <a:ext cx="214316" cy="230961"/>
          </a:xfrm>
          <a:prstGeom prst="rect">
            <a:avLst/>
          </a:prstGeom>
        </p:spPr>
      </p:pic>
      <p:grpSp>
        <p:nvGrpSpPr>
          <p:cNvPr id="26" name="Group 13">
            <a:extLst>
              <a:ext uri="{FF2B5EF4-FFF2-40B4-BE49-F238E27FC236}">
                <a16:creationId xmlns:a16="http://schemas.microsoft.com/office/drawing/2014/main" id="{82A9007A-31ED-40C7-B6CD-D770C5DC43A7}"/>
              </a:ext>
            </a:extLst>
          </p:cNvPr>
          <p:cNvGrpSpPr>
            <a:grpSpLocks noChangeAspect="1"/>
          </p:cNvGrpSpPr>
          <p:nvPr/>
        </p:nvGrpSpPr>
        <p:grpSpPr bwMode="auto">
          <a:xfrm>
            <a:off x="6922550" y="2387795"/>
            <a:ext cx="203941" cy="172525"/>
            <a:chOff x="788" y="858"/>
            <a:chExt cx="740" cy="626"/>
          </a:xfrm>
          <a:solidFill>
            <a:schemeClr val="accent5"/>
          </a:solidFill>
        </p:grpSpPr>
        <p:sp>
          <p:nvSpPr>
            <p:cNvPr id="27" name="Oval 14">
              <a:extLst>
                <a:ext uri="{FF2B5EF4-FFF2-40B4-BE49-F238E27FC236}">
                  <a16:creationId xmlns:a16="http://schemas.microsoft.com/office/drawing/2014/main" id="{775B34A4-B4CC-4264-875C-BACC83D07201}"/>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Oval 15">
              <a:extLst>
                <a:ext uri="{FF2B5EF4-FFF2-40B4-BE49-F238E27FC236}">
                  <a16:creationId xmlns:a16="http://schemas.microsoft.com/office/drawing/2014/main" id="{3F2A1FC6-94C5-4DD9-AC71-DA7919899B7D}"/>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6">
              <a:extLst>
                <a:ext uri="{FF2B5EF4-FFF2-40B4-BE49-F238E27FC236}">
                  <a16:creationId xmlns:a16="http://schemas.microsoft.com/office/drawing/2014/main" id="{D6222CAB-CC23-404A-B1B0-98782049D88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7">
              <a:extLst>
                <a:ext uri="{FF2B5EF4-FFF2-40B4-BE49-F238E27FC236}">
                  <a16:creationId xmlns:a16="http://schemas.microsoft.com/office/drawing/2014/main" id="{32E28DC8-B115-4F21-9BC7-05845E5DAF0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1" name="Freeform 18">
              <a:extLst>
                <a:ext uri="{FF2B5EF4-FFF2-40B4-BE49-F238E27FC236}">
                  <a16:creationId xmlns:a16="http://schemas.microsoft.com/office/drawing/2014/main" id="{964421D6-9122-4100-8A5B-0C443053BEBC}"/>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Freeform 22">
            <a:extLst>
              <a:ext uri="{FF2B5EF4-FFF2-40B4-BE49-F238E27FC236}">
                <a16:creationId xmlns:a16="http://schemas.microsoft.com/office/drawing/2014/main" id="{2E85A3A3-9DB8-44AC-8849-424D656ABD4A}"/>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33" name="Group 13">
            <a:extLst>
              <a:ext uri="{FF2B5EF4-FFF2-40B4-BE49-F238E27FC236}">
                <a16:creationId xmlns:a16="http://schemas.microsoft.com/office/drawing/2014/main" id="{90155FB7-D62F-4524-A2A3-40A3E7A7042A}"/>
              </a:ext>
            </a:extLst>
          </p:cNvPr>
          <p:cNvGrpSpPr>
            <a:grpSpLocks noChangeAspect="1"/>
          </p:cNvGrpSpPr>
          <p:nvPr/>
        </p:nvGrpSpPr>
        <p:grpSpPr bwMode="auto">
          <a:xfrm>
            <a:off x="8272879" y="5702114"/>
            <a:ext cx="203941" cy="172525"/>
            <a:chOff x="788" y="858"/>
            <a:chExt cx="740" cy="626"/>
          </a:xfrm>
          <a:solidFill>
            <a:schemeClr val="accent5"/>
          </a:solidFill>
        </p:grpSpPr>
        <p:sp>
          <p:nvSpPr>
            <p:cNvPr id="34" name="Oval 14">
              <a:extLst>
                <a:ext uri="{FF2B5EF4-FFF2-40B4-BE49-F238E27FC236}">
                  <a16:creationId xmlns:a16="http://schemas.microsoft.com/office/drawing/2014/main" id="{6173F6EB-3933-403F-BEB0-2248E843630D}"/>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5" name="Oval 15">
              <a:extLst>
                <a:ext uri="{FF2B5EF4-FFF2-40B4-BE49-F238E27FC236}">
                  <a16:creationId xmlns:a16="http://schemas.microsoft.com/office/drawing/2014/main" id="{C2E3BCA4-B7F9-4FE4-9D4B-4D39672A3159}"/>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16">
              <a:extLst>
                <a:ext uri="{FF2B5EF4-FFF2-40B4-BE49-F238E27FC236}">
                  <a16:creationId xmlns:a16="http://schemas.microsoft.com/office/drawing/2014/main" id="{3AFEFB53-1434-4A2A-9EA1-22EE5CEE7C9F}"/>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17">
              <a:extLst>
                <a:ext uri="{FF2B5EF4-FFF2-40B4-BE49-F238E27FC236}">
                  <a16:creationId xmlns:a16="http://schemas.microsoft.com/office/drawing/2014/main" id="{361B7D2F-6C9F-4DF2-9801-54EB2294955F}"/>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18">
              <a:extLst>
                <a:ext uri="{FF2B5EF4-FFF2-40B4-BE49-F238E27FC236}">
                  <a16:creationId xmlns:a16="http://schemas.microsoft.com/office/drawing/2014/main" id="{67928065-D464-400B-9ED2-C89F3A9ECCD1}"/>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13">
            <a:extLst>
              <a:ext uri="{FF2B5EF4-FFF2-40B4-BE49-F238E27FC236}">
                <a16:creationId xmlns:a16="http://schemas.microsoft.com/office/drawing/2014/main" id="{BBB4B384-F5F4-41BF-8128-1A4FFE64481A}"/>
              </a:ext>
            </a:extLst>
          </p:cNvPr>
          <p:cNvGrpSpPr>
            <a:grpSpLocks noChangeAspect="1"/>
          </p:cNvGrpSpPr>
          <p:nvPr/>
        </p:nvGrpSpPr>
        <p:grpSpPr bwMode="auto">
          <a:xfrm>
            <a:off x="1103098" y="1849954"/>
            <a:ext cx="203941" cy="172525"/>
            <a:chOff x="788" y="858"/>
            <a:chExt cx="740" cy="626"/>
          </a:xfrm>
          <a:solidFill>
            <a:schemeClr val="accent5"/>
          </a:solidFill>
        </p:grpSpPr>
        <p:sp>
          <p:nvSpPr>
            <p:cNvPr id="40" name="Oval 14">
              <a:extLst>
                <a:ext uri="{FF2B5EF4-FFF2-40B4-BE49-F238E27FC236}">
                  <a16:creationId xmlns:a16="http://schemas.microsoft.com/office/drawing/2014/main" id="{388F4103-84A4-47D0-880D-3DE212B1067A}"/>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5">
              <a:extLst>
                <a:ext uri="{FF2B5EF4-FFF2-40B4-BE49-F238E27FC236}">
                  <a16:creationId xmlns:a16="http://schemas.microsoft.com/office/drawing/2014/main" id="{12771599-671F-49DE-A74E-D4E9B439F4CD}"/>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6">
              <a:extLst>
                <a:ext uri="{FF2B5EF4-FFF2-40B4-BE49-F238E27FC236}">
                  <a16:creationId xmlns:a16="http://schemas.microsoft.com/office/drawing/2014/main" id="{67EA3547-C8FE-49F7-B394-0C3E05DE28FC}"/>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Freeform 17">
              <a:extLst>
                <a:ext uri="{FF2B5EF4-FFF2-40B4-BE49-F238E27FC236}">
                  <a16:creationId xmlns:a16="http://schemas.microsoft.com/office/drawing/2014/main" id="{D15FB6A2-0146-4A41-B4A4-DB80D7D2B1A7}"/>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4" name="Freeform 18">
              <a:extLst>
                <a:ext uri="{FF2B5EF4-FFF2-40B4-BE49-F238E27FC236}">
                  <a16:creationId xmlns:a16="http://schemas.microsoft.com/office/drawing/2014/main" id="{BFA6CEAC-EECA-4DBC-8D40-971DEFDFB718}"/>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5" name="ZoneTexte 44">
            <a:extLst>
              <a:ext uri="{FF2B5EF4-FFF2-40B4-BE49-F238E27FC236}">
                <a16:creationId xmlns:a16="http://schemas.microsoft.com/office/drawing/2014/main" id="{EB8DCDA0-B944-46B1-94A1-3BC57FE2558C}"/>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46" name="Rectangle 45">
            <a:extLst>
              <a:ext uri="{FF2B5EF4-FFF2-40B4-BE49-F238E27FC236}">
                <a16:creationId xmlns:a16="http://schemas.microsoft.com/office/drawing/2014/main" id="{7B138FEF-21CD-48C0-BC88-FE04EB25D3AA}"/>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47" name="Rectangle 46">
            <a:extLst>
              <a:ext uri="{FF2B5EF4-FFF2-40B4-BE49-F238E27FC236}">
                <a16:creationId xmlns:a16="http://schemas.microsoft.com/office/drawing/2014/main" id="{C8752D5D-1277-4ECD-BD07-8C2295A5CD51}"/>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48" name="Graphique 47">
            <a:extLst>
              <a:ext uri="{FF2B5EF4-FFF2-40B4-BE49-F238E27FC236}">
                <a16:creationId xmlns:a16="http://schemas.microsoft.com/office/drawing/2014/main" id="{82D0FFF2-E19A-4E95-9166-F077E81BA131}"/>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6230"/>
          <a:stretch/>
        </p:blipFill>
        <p:spPr>
          <a:xfrm>
            <a:off x="3040357" y="3491076"/>
            <a:ext cx="183343" cy="191981"/>
          </a:xfrm>
          <a:prstGeom prst="rect">
            <a:avLst/>
          </a:prstGeom>
        </p:spPr>
      </p:pic>
      <p:sp>
        <p:nvSpPr>
          <p:cNvPr id="49" name="Rectangle 48">
            <a:extLst>
              <a:ext uri="{FF2B5EF4-FFF2-40B4-BE49-F238E27FC236}">
                <a16:creationId xmlns:a16="http://schemas.microsoft.com/office/drawing/2014/main" id="{73FF325B-AA43-4315-A9B8-69EBF61E787C}"/>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50" name="Picture 2" descr="Gestion de sinistres : Sedgwick nomme un PDG en France">
            <a:extLst>
              <a:ext uri="{FF2B5EF4-FFF2-40B4-BE49-F238E27FC236}">
                <a16:creationId xmlns:a16="http://schemas.microsoft.com/office/drawing/2014/main" id="{426F1FFD-17F1-4EF6-9426-016E95B2B29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xpertise : Texa renforce son partenariat avec Crawford">
            <a:extLst>
              <a:ext uri="{FF2B5EF4-FFF2-40B4-BE49-F238E27FC236}">
                <a16:creationId xmlns:a16="http://schemas.microsoft.com/office/drawing/2014/main" id="{C03B58B3-D514-4AA0-B5F3-11ED1537E95E}"/>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B01F8A17-D5BB-48D0-9812-19B9E7EC3664}"/>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pic>
        <p:nvPicPr>
          <p:cNvPr id="53" name="Picture 2" descr="3ID Désamiantage (Groupe RESILIANS) | Prévention amiante">
            <a:extLst>
              <a:ext uri="{FF2B5EF4-FFF2-40B4-BE49-F238E27FC236}">
                <a16:creationId xmlns:a16="http://schemas.microsoft.com/office/drawing/2014/main" id="{FA28BFC0-B78F-45F5-BC5A-6409AE098183}"/>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BD01CF7-FE13-4ECB-AB15-2BFF82F4891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55" name="ZoneTexte 54">
            <a:extLst>
              <a:ext uri="{FF2B5EF4-FFF2-40B4-BE49-F238E27FC236}">
                <a16:creationId xmlns:a16="http://schemas.microsoft.com/office/drawing/2014/main" id="{B63F3251-C420-4EC6-A652-BED9B1662C49}"/>
              </a:ext>
            </a:extLst>
          </p:cNvPr>
          <p:cNvSpPr txBox="1"/>
          <p:nvPr/>
        </p:nvSpPr>
        <p:spPr>
          <a:xfrm>
            <a:off x="4401814" y="4445121"/>
            <a:ext cx="406721" cy="253916"/>
          </a:xfrm>
          <a:prstGeom prst="rect">
            <a:avLst/>
          </a:prstGeom>
          <a:noFill/>
        </p:spPr>
        <p:txBody>
          <a:bodyPr wrap="square" rtlCol="0">
            <a:spAutoFit/>
          </a:bodyPr>
          <a:lstStyle/>
          <a:p>
            <a:pPr algn="l"/>
            <a:r>
              <a:rPr lang="en-US" sz="1000"/>
              <a:t>…</a:t>
            </a:r>
          </a:p>
        </p:txBody>
      </p:sp>
      <p:pic>
        <p:nvPicPr>
          <p:cNvPr id="56" name="Image 243">
            <a:extLst>
              <a:ext uri="{FF2B5EF4-FFF2-40B4-BE49-F238E27FC236}">
                <a16:creationId xmlns:a16="http://schemas.microsoft.com/office/drawing/2014/main" id="{3FD45972-217D-454C-98D3-B1C118C0D59D}"/>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57" name="Rectangle 56">
            <a:extLst>
              <a:ext uri="{FF2B5EF4-FFF2-40B4-BE49-F238E27FC236}">
                <a16:creationId xmlns:a16="http://schemas.microsoft.com/office/drawing/2014/main" id="{69054210-C4B6-4FB4-80AD-FD0685FDB8A7}"/>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Small to medium work</a:t>
            </a:r>
          </a:p>
        </p:txBody>
      </p:sp>
      <p:sp>
        <p:nvSpPr>
          <p:cNvPr id="58" name="Rectangle 57">
            <a:extLst>
              <a:ext uri="{FF2B5EF4-FFF2-40B4-BE49-F238E27FC236}">
                <a16:creationId xmlns:a16="http://schemas.microsoft.com/office/drawing/2014/main" id="{232AEBA7-7474-41B4-B82F-C3A42529BB0E}"/>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work</a:t>
            </a:r>
          </a:p>
        </p:txBody>
      </p:sp>
      <p:pic>
        <p:nvPicPr>
          <p:cNvPr id="59" name="Picture 2" descr="Hemea pour les pros (Mise à jour 2021)">
            <a:extLst>
              <a:ext uri="{FF2B5EF4-FFF2-40B4-BE49-F238E27FC236}">
                <a16:creationId xmlns:a16="http://schemas.microsoft.com/office/drawing/2014/main" id="{AE277B5A-6B31-4D9F-8CCE-565451BA0B2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59" descr="Une image contenant texte&#10;&#10;Description générée automatiquement">
            <a:extLst>
              <a:ext uri="{FF2B5EF4-FFF2-40B4-BE49-F238E27FC236}">
                <a16:creationId xmlns:a16="http://schemas.microsoft.com/office/drawing/2014/main" id="{32366C76-3398-4F6A-90AB-9B6E8C003EA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61" name="Image 60" descr="Une image contenant texte&#10;&#10;Description générée automatiquement">
            <a:extLst>
              <a:ext uri="{FF2B5EF4-FFF2-40B4-BE49-F238E27FC236}">
                <a16:creationId xmlns:a16="http://schemas.microsoft.com/office/drawing/2014/main" id="{3092F094-33E4-444E-87C7-E58781D100B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2" name="Image 61" descr="Une image contenant texte&#10;&#10;Description générée automatiquement">
            <a:extLst>
              <a:ext uri="{FF2B5EF4-FFF2-40B4-BE49-F238E27FC236}">
                <a16:creationId xmlns:a16="http://schemas.microsoft.com/office/drawing/2014/main" id="{7AE902BF-E130-47F8-BF6C-24410121D60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63" name="ZoneTexte 62">
            <a:extLst>
              <a:ext uri="{FF2B5EF4-FFF2-40B4-BE49-F238E27FC236}">
                <a16:creationId xmlns:a16="http://schemas.microsoft.com/office/drawing/2014/main" id="{61A1973B-5E55-44A7-880E-BA9B0E602E07}"/>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sp>
        <p:nvSpPr>
          <p:cNvPr id="64" name="ZoneTexte 95">
            <a:extLst>
              <a:ext uri="{FF2B5EF4-FFF2-40B4-BE49-F238E27FC236}">
                <a16:creationId xmlns:a16="http://schemas.microsoft.com/office/drawing/2014/main" id="{454B325B-9049-498F-95B6-2D362EE8E08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65" name="Rectangle 64">
            <a:extLst>
              <a:ext uri="{FF2B5EF4-FFF2-40B4-BE49-F238E27FC236}">
                <a16:creationId xmlns:a16="http://schemas.microsoft.com/office/drawing/2014/main" id="{1E938B2A-4E75-4F22-B677-0E92942C3BF0}"/>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66" name="Picture 4" descr="Fonctionnement de Frizbiz">
            <a:extLst>
              <a:ext uri="{FF2B5EF4-FFF2-40B4-BE49-F238E27FC236}">
                <a16:creationId xmlns:a16="http://schemas.microsoft.com/office/drawing/2014/main" id="{8D020AB3-1019-47A7-8721-10E4ED36A505}"/>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Stootie — Wikipédia">
            <a:extLst>
              <a:ext uri="{FF2B5EF4-FFF2-40B4-BE49-F238E27FC236}">
                <a16:creationId xmlns:a16="http://schemas.microsoft.com/office/drawing/2014/main" id="{C8CE56DD-B1B8-42FA-A73F-6B0717A10EB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6">
            <a:extLst>
              <a:ext uri="{FF2B5EF4-FFF2-40B4-BE49-F238E27FC236}">
                <a16:creationId xmlns:a16="http://schemas.microsoft.com/office/drawing/2014/main" id="{529E9AA2-CF26-4E2E-B06E-5CC8ADBDD9AE}"/>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Rectangle 68">
            <a:extLst>
              <a:ext uri="{FF2B5EF4-FFF2-40B4-BE49-F238E27FC236}">
                <a16:creationId xmlns:a16="http://schemas.microsoft.com/office/drawing/2014/main" id="{DBCAE63A-1BB7-4D88-AF4F-3EA225B48E8E}"/>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sp>
        <p:nvSpPr>
          <p:cNvPr id="70" name="Rectangle 69">
            <a:extLst>
              <a:ext uri="{FF2B5EF4-FFF2-40B4-BE49-F238E27FC236}">
                <a16:creationId xmlns:a16="http://schemas.microsoft.com/office/drawing/2014/main" id="{F1C05B6A-4C6A-49A8-B882-43C0D93B017C}"/>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71" name="Image 42">
            <a:extLst>
              <a:ext uri="{FF2B5EF4-FFF2-40B4-BE49-F238E27FC236}">
                <a16:creationId xmlns:a16="http://schemas.microsoft.com/office/drawing/2014/main" id="{631AA6B0-935E-417F-9C13-7B3AEC4D216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72" name="ZoneTexte 95">
            <a:extLst>
              <a:ext uri="{FF2B5EF4-FFF2-40B4-BE49-F238E27FC236}">
                <a16:creationId xmlns:a16="http://schemas.microsoft.com/office/drawing/2014/main" id="{D30E9580-C8AB-4324-8ACD-5E2FFF909617}"/>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sp>
        <p:nvSpPr>
          <p:cNvPr id="73" name="ZoneTexte 95">
            <a:extLst>
              <a:ext uri="{FF2B5EF4-FFF2-40B4-BE49-F238E27FC236}">
                <a16:creationId xmlns:a16="http://schemas.microsoft.com/office/drawing/2014/main" id="{10BC5ECF-96B8-4588-B214-C8B1A33C3323}"/>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a:t>…</a:t>
            </a:r>
          </a:p>
        </p:txBody>
      </p:sp>
      <p:sp>
        <p:nvSpPr>
          <p:cNvPr id="74" name="ZoneTexte 95">
            <a:extLst>
              <a:ext uri="{FF2B5EF4-FFF2-40B4-BE49-F238E27FC236}">
                <a16:creationId xmlns:a16="http://schemas.microsoft.com/office/drawing/2014/main" id="{B1E3592B-DCB2-4C49-AA17-FD77A5513DF7}"/>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a:t>…</a:t>
            </a:r>
          </a:p>
        </p:txBody>
      </p:sp>
      <p:sp>
        <p:nvSpPr>
          <p:cNvPr id="75" name="ZoneTexte 95">
            <a:extLst>
              <a:ext uri="{FF2B5EF4-FFF2-40B4-BE49-F238E27FC236}">
                <a16:creationId xmlns:a16="http://schemas.microsoft.com/office/drawing/2014/main" id="{40464EC8-3ED2-479F-AA13-547A901D2AFC}"/>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a:t>…</a:t>
            </a:r>
          </a:p>
        </p:txBody>
      </p:sp>
      <p:sp>
        <p:nvSpPr>
          <p:cNvPr id="76" name="ZoneTexte 95">
            <a:extLst>
              <a:ext uri="{FF2B5EF4-FFF2-40B4-BE49-F238E27FC236}">
                <a16:creationId xmlns:a16="http://schemas.microsoft.com/office/drawing/2014/main" id="{10D9986C-9CA4-417C-9CD4-BC05991D62D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a:t>…</a:t>
            </a:r>
          </a:p>
        </p:txBody>
      </p:sp>
      <p:pic>
        <p:nvPicPr>
          <p:cNvPr id="77" name="Picture 2" descr="Développement d'applications sur réseaux à valeur ajoutée — Wikipédia">
            <a:extLst>
              <a:ext uri="{FF2B5EF4-FFF2-40B4-BE49-F238E27FC236}">
                <a16:creationId xmlns:a16="http://schemas.microsoft.com/office/drawing/2014/main" id="{EC30F743-8BAF-4C84-A8EB-09F9240830D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Antenia | Éditeur de progiciel assurance IARD, Santé/Prévoyance">
            <a:extLst>
              <a:ext uri="{FF2B5EF4-FFF2-40B4-BE49-F238E27FC236}">
                <a16:creationId xmlns:a16="http://schemas.microsoft.com/office/drawing/2014/main" id="{1DA0B632-3FA7-41F0-97AD-5C953A43BCC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79" name="Graphique 78">
            <a:extLst>
              <a:ext uri="{FF2B5EF4-FFF2-40B4-BE49-F238E27FC236}">
                <a16:creationId xmlns:a16="http://schemas.microsoft.com/office/drawing/2014/main" id="{0B6F90FB-F420-4C3C-BCD9-1252AA0C50E5}"/>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80" name="Picture 8" descr="Image result for allianz logo">
            <a:extLst>
              <a:ext uri="{FF2B5EF4-FFF2-40B4-BE49-F238E27FC236}">
                <a16:creationId xmlns:a16="http://schemas.microsoft.com/office/drawing/2014/main" id="{FC0675CB-CA81-4F1E-A060-41653701C8E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covea">
            <a:extLst>
              <a:ext uri="{FF2B5EF4-FFF2-40B4-BE49-F238E27FC236}">
                <a16:creationId xmlns:a16="http://schemas.microsoft.com/office/drawing/2014/main" id="{EE171335-8761-4258-8CCD-174A4521E10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95">
            <a:extLst>
              <a:ext uri="{FF2B5EF4-FFF2-40B4-BE49-F238E27FC236}">
                <a16:creationId xmlns:a16="http://schemas.microsoft.com/office/drawing/2014/main" id="{E9135B47-2D9D-4245-B195-852DFE06A01F}"/>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a:t>…</a:t>
            </a:r>
          </a:p>
        </p:txBody>
      </p:sp>
      <p:sp>
        <p:nvSpPr>
          <p:cNvPr id="83" name="Rectangle 82">
            <a:extLst>
              <a:ext uri="{FF2B5EF4-FFF2-40B4-BE49-F238E27FC236}">
                <a16:creationId xmlns:a16="http://schemas.microsoft.com/office/drawing/2014/main" id="{F605E2FE-2D03-47CF-A9E0-A06DF1E80BA3}"/>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84" name="Rectangle 83">
            <a:extLst>
              <a:ext uri="{FF2B5EF4-FFF2-40B4-BE49-F238E27FC236}">
                <a16:creationId xmlns:a16="http://schemas.microsoft.com/office/drawing/2014/main" id="{8F0B4BBB-A591-4171-B679-F336E5C5CEC8}"/>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85" name="Picture 6" descr="Image result for axa">
            <a:extLst>
              <a:ext uri="{FF2B5EF4-FFF2-40B4-BE49-F238E27FC236}">
                <a16:creationId xmlns:a16="http://schemas.microsoft.com/office/drawing/2014/main" id="{631459A7-4789-4190-AA16-EEE581A4A08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86" name="Image 85">
            <a:extLst>
              <a:ext uri="{FF2B5EF4-FFF2-40B4-BE49-F238E27FC236}">
                <a16:creationId xmlns:a16="http://schemas.microsoft.com/office/drawing/2014/main" id="{6DC43E7C-2101-4806-A76B-E0D891D67B1A}"/>
              </a:ext>
            </a:extLst>
          </p:cNvPr>
          <p:cNvPicPr>
            <a:picLocks noChangeAspect="1"/>
          </p:cNvPicPr>
          <p:nvPr/>
        </p:nvPicPr>
        <p:blipFill rotWithShape="1">
          <a:blip r:embed="rId31">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87" name="Image 86" descr="Une image contenant texte, signe, rouge, clipart&#10;&#10;Description générée automatiquement">
            <a:extLst>
              <a:ext uri="{FF2B5EF4-FFF2-40B4-BE49-F238E27FC236}">
                <a16:creationId xmlns:a16="http://schemas.microsoft.com/office/drawing/2014/main" id="{F619233E-49A8-4413-84F0-E0FF23DDDA4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88" name="Image 87">
            <a:extLst>
              <a:ext uri="{FF2B5EF4-FFF2-40B4-BE49-F238E27FC236}">
                <a16:creationId xmlns:a16="http://schemas.microsoft.com/office/drawing/2014/main" id="{3621CE45-542F-464F-9E85-8F60F828F198}"/>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89" name="Picture 2" descr="Archionline | N°1 des Architectes &amp; Entreprises en France‎">
            <a:extLst>
              <a:ext uri="{FF2B5EF4-FFF2-40B4-BE49-F238E27FC236}">
                <a16:creationId xmlns:a16="http://schemas.microsoft.com/office/drawing/2014/main" id="{804268B7-055F-4E8D-9019-FFD49F3279D3}"/>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90" name="Image 5">
            <a:extLst>
              <a:ext uri="{FF2B5EF4-FFF2-40B4-BE49-F238E27FC236}">
                <a16:creationId xmlns:a16="http://schemas.microsoft.com/office/drawing/2014/main" id="{B08EF019-3752-4537-9FF1-D47948B3AB8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91" name="Picture 4" descr="Le Palmarès 2019 - Silver Eco - le Show SilverNight">
            <a:extLst>
              <a:ext uri="{FF2B5EF4-FFF2-40B4-BE49-F238E27FC236}">
                <a16:creationId xmlns:a16="http://schemas.microsoft.com/office/drawing/2014/main" id="{5EFB444C-24AC-4BA8-958E-F2A80C3DDD8A}"/>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92" name="Image 15">
            <a:extLst>
              <a:ext uri="{FF2B5EF4-FFF2-40B4-BE49-F238E27FC236}">
                <a16:creationId xmlns:a16="http://schemas.microsoft.com/office/drawing/2014/main" id="{E0A7A9EB-74EE-4667-81CA-1FE0DE3D81E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93" name="Picture 8" descr="MeilleurArtisan.com | Tableaux comparatifs - SocialCompare">
            <a:extLst>
              <a:ext uri="{FF2B5EF4-FFF2-40B4-BE49-F238E27FC236}">
                <a16:creationId xmlns:a16="http://schemas.microsoft.com/office/drawing/2014/main" id="{0D5F67F5-4FF9-48A9-B210-1824CCF0B314}"/>
              </a:ext>
            </a:extLst>
          </p:cNvPr>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94" name="Image 58">
            <a:extLst>
              <a:ext uri="{FF2B5EF4-FFF2-40B4-BE49-F238E27FC236}">
                <a16:creationId xmlns:a16="http://schemas.microsoft.com/office/drawing/2014/main" id="{ABD9CAEA-88F1-48E0-8108-3AB56751009D}"/>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95" name="Rectangle 94">
            <a:extLst>
              <a:ext uri="{FF2B5EF4-FFF2-40B4-BE49-F238E27FC236}">
                <a16:creationId xmlns:a16="http://schemas.microsoft.com/office/drawing/2014/main" id="{2B208BB2-6D57-419B-BE99-9FB2EB9BB080}"/>
              </a:ext>
            </a:extLst>
          </p:cNvPr>
          <p:cNvSpPr/>
          <p:nvPr/>
        </p:nvSpPr>
        <p:spPr>
          <a:xfrm>
            <a:off x="73392" y="1390081"/>
            <a:ext cx="9759215" cy="2831254"/>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6" name="Rectangle 95">
            <a:extLst>
              <a:ext uri="{FF2B5EF4-FFF2-40B4-BE49-F238E27FC236}">
                <a16:creationId xmlns:a16="http://schemas.microsoft.com/office/drawing/2014/main" id="{F15561ED-FA6A-4BBA-9A97-BB0743C9E791}"/>
              </a:ext>
            </a:extLst>
          </p:cNvPr>
          <p:cNvSpPr/>
          <p:nvPr/>
        </p:nvSpPr>
        <p:spPr>
          <a:xfrm>
            <a:off x="73392" y="5402535"/>
            <a:ext cx="9759215" cy="899405"/>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7" name="Rectangle 96">
            <a:extLst>
              <a:ext uri="{FF2B5EF4-FFF2-40B4-BE49-F238E27FC236}">
                <a16:creationId xmlns:a16="http://schemas.microsoft.com/office/drawing/2014/main" id="{1E59D88E-0852-47C8-A0C2-EC18D5E724D9}"/>
              </a:ext>
            </a:extLst>
          </p:cNvPr>
          <p:cNvSpPr/>
          <p:nvPr/>
        </p:nvSpPr>
        <p:spPr>
          <a:xfrm>
            <a:off x="1294362" y="4187875"/>
            <a:ext cx="8538246" cy="1045564"/>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8" name="Bulle narrative : rectangle 97">
            <a:extLst>
              <a:ext uri="{FF2B5EF4-FFF2-40B4-BE49-F238E27FC236}">
                <a16:creationId xmlns:a16="http://schemas.microsoft.com/office/drawing/2014/main" id="{80D609C3-770A-4A62-A60B-1A41FF145B8B}"/>
              </a:ext>
            </a:extLst>
          </p:cNvPr>
          <p:cNvSpPr/>
          <p:nvPr/>
        </p:nvSpPr>
        <p:spPr>
          <a:xfrm>
            <a:off x="1421688" y="983362"/>
            <a:ext cx="8337049" cy="5318578"/>
          </a:xfrm>
          <a:prstGeom prst="wedgeRectCallout">
            <a:avLst>
              <a:gd name="adj1" fmla="val -51362"/>
              <a:gd name="adj2" fmla="val 21770"/>
            </a:avLst>
          </a:prstGeom>
          <a:solidFill>
            <a:schemeClr val="bg1"/>
          </a:solidFill>
          <a:ln w="12700">
            <a:solidFill>
              <a:schemeClr val="accent5"/>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300"/>
              </a:spcBef>
              <a:buFont typeface="Arial" panose="020B0604020202020204" pitchFamily="34" charset="0"/>
              <a:buChar char="•"/>
            </a:pPr>
            <a:endParaRPr lang="en-US" sz="1000">
              <a:solidFill>
                <a:schemeClr val="tx1"/>
              </a:solidFill>
            </a:endParaRPr>
          </a:p>
        </p:txBody>
      </p:sp>
      <p:pic>
        <p:nvPicPr>
          <p:cNvPr id="155" name="Picture 232">
            <a:extLst>
              <a:ext uri="{FF2B5EF4-FFF2-40B4-BE49-F238E27FC236}">
                <a16:creationId xmlns:a16="http://schemas.microsoft.com/office/drawing/2014/main" id="{13B33133-F632-4C67-B239-68273262C7A1}"/>
              </a:ext>
            </a:extLst>
          </p:cNvPr>
          <p:cNvPicPr>
            <a:picLocks noChangeAspect="1"/>
          </p:cNvPicPr>
          <p:nvPr/>
        </p:nvPicPr>
        <p:blipFill>
          <a:blip r:embed="rId40"/>
          <a:stretch>
            <a:fillRect/>
          </a:stretch>
        </p:blipFill>
        <p:spPr>
          <a:xfrm>
            <a:off x="1455898" y="1011047"/>
            <a:ext cx="871045" cy="315532"/>
          </a:xfrm>
          <a:prstGeom prst="rect">
            <a:avLst/>
          </a:prstGeom>
        </p:spPr>
      </p:pic>
      <p:sp>
        <p:nvSpPr>
          <p:cNvPr id="172" name="ZoneTexte 171">
            <a:extLst>
              <a:ext uri="{FF2B5EF4-FFF2-40B4-BE49-F238E27FC236}">
                <a16:creationId xmlns:a16="http://schemas.microsoft.com/office/drawing/2014/main" id="{573B193E-922F-4F2A-B0EF-A233D5981190}"/>
              </a:ext>
            </a:extLst>
          </p:cNvPr>
          <p:cNvSpPr txBox="1"/>
          <p:nvPr/>
        </p:nvSpPr>
        <p:spPr>
          <a:xfrm>
            <a:off x="2439496" y="1239571"/>
            <a:ext cx="3154086" cy="253916"/>
          </a:xfrm>
          <a:prstGeom prst="rect">
            <a:avLst/>
          </a:prstGeom>
          <a:solidFill>
            <a:schemeClr val="accent3">
              <a:lumMod val="40000"/>
              <a:lumOff val="60000"/>
            </a:schemeClr>
          </a:solidFill>
        </p:spPr>
        <p:txBody>
          <a:bodyPr wrap="square" rtlCol="0">
            <a:spAutoFit/>
          </a:bodyPr>
          <a:lstStyle/>
          <a:p>
            <a:pPr algn="ctr"/>
            <a:r>
              <a:rPr lang="en-US" sz="1000" err="1">
                <a:solidFill>
                  <a:schemeClr val="accent3">
                    <a:lumMod val="50000"/>
                  </a:schemeClr>
                </a:solidFill>
              </a:rPr>
              <a:t>Darva</a:t>
            </a:r>
            <a:r>
              <a:rPr lang="en-US" sz="1000">
                <a:solidFill>
                  <a:schemeClr val="accent3">
                    <a:lumMod val="50000"/>
                  </a:schemeClr>
                </a:solidFill>
              </a:rPr>
              <a:t> IARD</a:t>
            </a:r>
          </a:p>
        </p:txBody>
      </p:sp>
      <p:sp>
        <p:nvSpPr>
          <p:cNvPr id="173" name="ZoneTexte 172">
            <a:extLst>
              <a:ext uri="{FF2B5EF4-FFF2-40B4-BE49-F238E27FC236}">
                <a16:creationId xmlns:a16="http://schemas.microsoft.com/office/drawing/2014/main" id="{0E1F7BD5-C7A9-40EB-BE70-0ED5A5A3E443}"/>
              </a:ext>
            </a:extLst>
          </p:cNvPr>
          <p:cNvSpPr txBox="1"/>
          <p:nvPr/>
        </p:nvSpPr>
        <p:spPr>
          <a:xfrm>
            <a:off x="2439496" y="1613354"/>
            <a:ext cx="3154086" cy="553998"/>
          </a:xfrm>
          <a:prstGeom prst="rect">
            <a:avLst/>
          </a:prstGeom>
          <a:noFill/>
        </p:spPr>
        <p:txBody>
          <a:bodyPr wrap="square" rtlCol="0">
            <a:spAutoFit/>
          </a:bodyPr>
          <a:lstStyle/>
          <a:p>
            <a:pPr algn="ctr"/>
            <a:r>
              <a:rPr lang="en-US" sz="1000"/>
              <a:t>Online portal in which insurers push missions to execute towards expertise and REN companies, who in turn send their documents</a:t>
            </a:r>
          </a:p>
        </p:txBody>
      </p:sp>
      <p:sp>
        <p:nvSpPr>
          <p:cNvPr id="174" name="ZoneTexte 173">
            <a:extLst>
              <a:ext uri="{FF2B5EF4-FFF2-40B4-BE49-F238E27FC236}">
                <a16:creationId xmlns:a16="http://schemas.microsoft.com/office/drawing/2014/main" id="{1BD2C0B7-0F4D-4E93-9CBF-5D166B72FB73}"/>
              </a:ext>
            </a:extLst>
          </p:cNvPr>
          <p:cNvSpPr txBox="1"/>
          <p:nvPr/>
        </p:nvSpPr>
        <p:spPr>
          <a:xfrm>
            <a:off x="6368426" y="1239571"/>
            <a:ext cx="3154086" cy="253916"/>
          </a:xfrm>
          <a:prstGeom prst="rect">
            <a:avLst/>
          </a:prstGeom>
          <a:solidFill>
            <a:schemeClr val="accent3">
              <a:lumMod val="40000"/>
              <a:lumOff val="60000"/>
            </a:schemeClr>
          </a:solidFill>
        </p:spPr>
        <p:txBody>
          <a:bodyPr wrap="square" rtlCol="0">
            <a:spAutoFit/>
          </a:bodyPr>
          <a:lstStyle/>
          <a:p>
            <a:pPr algn="ctr"/>
            <a:r>
              <a:rPr lang="en-US" sz="1000" err="1">
                <a:solidFill>
                  <a:schemeClr val="accent3">
                    <a:lumMod val="50000"/>
                  </a:schemeClr>
                </a:solidFill>
              </a:rPr>
              <a:t>Darva</a:t>
            </a:r>
            <a:r>
              <a:rPr lang="en-US" sz="1000">
                <a:solidFill>
                  <a:schemeClr val="accent3">
                    <a:lumMod val="50000"/>
                  </a:schemeClr>
                </a:solidFill>
              </a:rPr>
              <a:t> </a:t>
            </a:r>
            <a:r>
              <a:rPr lang="en-US" sz="1000" err="1">
                <a:solidFill>
                  <a:schemeClr val="accent3">
                    <a:lumMod val="50000"/>
                  </a:schemeClr>
                </a:solidFill>
              </a:rPr>
              <a:t>Sinapps</a:t>
            </a:r>
            <a:r>
              <a:rPr lang="en-US" sz="1000">
                <a:solidFill>
                  <a:schemeClr val="accent3">
                    <a:lumMod val="50000"/>
                  </a:schemeClr>
                </a:solidFill>
              </a:rPr>
              <a:t> IRD</a:t>
            </a:r>
          </a:p>
        </p:txBody>
      </p:sp>
      <p:sp>
        <p:nvSpPr>
          <p:cNvPr id="175" name="ZoneTexte 174">
            <a:extLst>
              <a:ext uri="{FF2B5EF4-FFF2-40B4-BE49-F238E27FC236}">
                <a16:creationId xmlns:a16="http://schemas.microsoft.com/office/drawing/2014/main" id="{0C39A08F-20B5-4DA9-8952-9C4E259C3CD0}"/>
              </a:ext>
            </a:extLst>
          </p:cNvPr>
          <p:cNvSpPr txBox="1"/>
          <p:nvPr/>
        </p:nvSpPr>
        <p:spPr>
          <a:xfrm>
            <a:off x="6368426" y="1544256"/>
            <a:ext cx="3154086" cy="707886"/>
          </a:xfrm>
          <a:prstGeom prst="rect">
            <a:avLst/>
          </a:prstGeom>
          <a:noFill/>
        </p:spPr>
        <p:txBody>
          <a:bodyPr wrap="square" rtlCol="0">
            <a:spAutoFit/>
          </a:bodyPr>
          <a:lstStyle/>
          <a:p>
            <a:pPr algn="ctr"/>
            <a:r>
              <a:rPr lang="en-US" sz="1000"/>
              <a:t>Set of APIs that connect to expertise and renovation companies’ information systems and automatically transfer information toward insurers</a:t>
            </a:r>
          </a:p>
        </p:txBody>
      </p:sp>
      <p:sp>
        <p:nvSpPr>
          <p:cNvPr id="176" name="ZoneTexte 175">
            <a:extLst>
              <a:ext uri="{FF2B5EF4-FFF2-40B4-BE49-F238E27FC236}">
                <a16:creationId xmlns:a16="http://schemas.microsoft.com/office/drawing/2014/main" id="{E452111D-2242-4028-AA71-C83ED46CFF56}"/>
              </a:ext>
            </a:extLst>
          </p:cNvPr>
          <p:cNvSpPr txBox="1"/>
          <p:nvPr/>
        </p:nvSpPr>
        <p:spPr>
          <a:xfrm>
            <a:off x="2439496" y="2260047"/>
            <a:ext cx="3154086" cy="887422"/>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US" sz="1000"/>
              <a:t>One-way flow of information: insurers can send information towards external partners</a:t>
            </a:r>
          </a:p>
          <a:p>
            <a:pPr marL="171450" indent="-171450">
              <a:buFont typeface="Arial" panose="020B0604020202020204" pitchFamily="34" charset="0"/>
              <a:buChar char="•"/>
            </a:pPr>
            <a:r>
              <a:rPr lang="en-US" sz="1000"/>
              <a:t>Insurers custom their loss forms and select the information they want to obtain from expertise and REN companies</a:t>
            </a:r>
          </a:p>
        </p:txBody>
      </p:sp>
      <p:sp>
        <p:nvSpPr>
          <p:cNvPr id="177" name="Flèche : droite 176">
            <a:extLst>
              <a:ext uri="{FF2B5EF4-FFF2-40B4-BE49-F238E27FC236}">
                <a16:creationId xmlns:a16="http://schemas.microsoft.com/office/drawing/2014/main" id="{02D6AC18-1DCD-4CCE-937B-AF9ED43AEFF2}"/>
              </a:ext>
            </a:extLst>
          </p:cNvPr>
          <p:cNvSpPr/>
          <p:nvPr/>
        </p:nvSpPr>
        <p:spPr>
          <a:xfrm>
            <a:off x="5765480" y="1626862"/>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78" name="ZoneTexte 177">
            <a:extLst>
              <a:ext uri="{FF2B5EF4-FFF2-40B4-BE49-F238E27FC236}">
                <a16:creationId xmlns:a16="http://schemas.microsoft.com/office/drawing/2014/main" id="{84F748E7-32C8-4D45-B09F-063FE37693E3}"/>
              </a:ext>
            </a:extLst>
          </p:cNvPr>
          <p:cNvSpPr txBox="1"/>
          <p:nvPr/>
        </p:nvSpPr>
        <p:spPr>
          <a:xfrm>
            <a:off x="6368426" y="2260046"/>
            <a:ext cx="3154086" cy="1220847"/>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US" sz="1000" i="1"/>
              <a:t>Offer 1</a:t>
            </a:r>
            <a:r>
              <a:rPr lang="en-US" sz="1000"/>
              <a:t>: Bilateral flow of information (APIs)</a:t>
            </a:r>
          </a:p>
          <a:p>
            <a:pPr marL="171450" indent="-171450">
              <a:spcAft>
                <a:spcPts val="200"/>
              </a:spcAft>
              <a:buFont typeface="Arial" panose="020B0604020202020204" pitchFamily="34" charset="0"/>
              <a:buChar char="•"/>
            </a:pPr>
            <a:r>
              <a:rPr lang="en-US" sz="1000" i="1"/>
              <a:t>Offer 2</a:t>
            </a:r>
            <a:r>
              <a:rPr lang="en-US" sz="1000"/>
              <a:t>: Additional set of business tools that can be leveraged as internal solutions  for players that may not have invested in the right IT tools (expert or renovation companies)</a:t>
            </a:r>
          </a:p>
          <a:p>
            <a:pPr marL="171450" indent="-171450">
              <a:spcAft>
                <a:spcPts val="200"/>
              </a:spcAft>
              <a:buFont typeface="Arial" panose="020B0604020202020204" pitchFamily="34" charset="0"/>
              <a:buChar char="•"/>
            </a:pPr>
            <a:endParaRPr lang="en-US" sz="1000"/>
          </a:p>
        </p:txBody>
      </p:sp>
      <p:sp>
        <p:nvSpPr>
          <p:cNvPr id="179" name="Bulle narrative : rectangle 178">
            <a:extLst>
              <a:ext uri="{FF2B5EF4-FFF2-40B4-BE49-F238E27FC236}">
                <a16:creationId xmlns:a16="http://schemas.microsoft.com/office/drawing/2014/main" id="{B66B3442-859B-42FD-8236-77D440E52012}"/>
              </a:ext>
            </a:extLst>
          </p:cNvPr>
          <p:cNvSpPr/>
          <p:nvPr/>
        </p:nvSpPr>
        <p:spPr>
          <a:xfrm>
            <a:off x="5885456" y="3467161"/>
            <a:ext cx="3637055" cy="663230"/>
          </a:xfrm>
          <a:prstGeom prst="wedgeRectCallout">
            <a:avLst>
              <a:gd name="adj1" fmla="val -17360"/>
              <a:gd name="adj2" fmla="val -708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err="1">
                <a:solidFill>
                  <a:schemeClr val="tx1"/>
                </a:solidFill>
              </a:rPr>
              <a:t>Sinapps</a:t>
            </a:r>
            <a:r>
              <a:rPr lang="en-US" sz="1000">
                <a:solidFill>
                  <a:schemeClr val="tx1"/>
                </a:solidFill>
              </a:rPr>
              <a:t> becomes the main day-to-day IT tool for expertise and REN providers</a:t>
            </a:r>
          </a:p>
          <a:p>
            <a:pPr algn="ctr">
              <a:spcAft>
                <a:spcPts val="100"/>
              </a:spcAft>
            </a:pPr>
            <a:r>
              <a:rPr lang="en-US" sz="1000">
                <a:solidFill>
                  <a:schemeClr val="tx1"/>
                </a:solidFill>
              </a:rPr>
              <a:t>Reportedly no major expertise companies and little to no REN providers have agreed to use this solution</a:t>
            </a:r>
          </a:p>
        </p:txBody>
      </p:sp>
      <p:sp>
        <p:nvSpPr>
          <p:cNvPr id="180" name="ZoneTexte 179">
            <a:extLst>
              <a:ext uri="{FF2B5EF4-FFF2-40B4-BE49-F238E27FC236}">
                <a16:creationId xmlns:a16="http://schemas.microsoft.com/office/drawing/2014/main" id="{0E9A7E47-BD38-44E5-819C-B5F759AC6D7D}"/>
              </a:ext>
            </a:extLst>
          </p:cNvPr>
          <p:cNvSpPr txBox="1"/>
          <p:nvPr/>
        </p:nvSpPr>
        <p:spPr>
          <a:xfrm>
            <a:off x="1393215" y="1694297"/>
            <a:ext cx="1177338" cy="253916"/>
          </a:xfrm>
          <a:prstGeom prst="rect">
            <a:avLst/>
          </a:prstGeom>
          <a:noFill/>
        </p:spPr>
        <p:txBody>
          <a:bodyPr wrap="square" rtlCol="0">
            <a:spAutoFit/>
          </a:bodyPr>
          <a:lstStyle/>
          <a:p>
            <a:pPr algn="ctr"/>
            <a:r>
              <a:rPr lang="en-US" sz="1000" i="1">
                <a:solidFill>
                  <a:schemeClr val="accent5"/>
                </a:solidFill>
              </a:rPr>
              <a:t>Description</a:t>
            </a:r>
          </a:p>
        </p:txBody>
      </p:sp>
      <p:sp>
        <p:nvSpPr>
          <p:cNvPr id="181" name="ZoneTexte 180">
            <a:extLst>
              <a:ext uri="{FF2B5EF4-FFF2-40B4-BE49-F238E27FC236}">
                <a16:creationId xmlns:a16="http://schemas.microsoft.com/office/drawing/2014/main" id="{1BB216E4-6201-48B3-8401-10870BB9DCD5}"/>
              </a:ext>
            </a:extLst>
          </p:cNvPr>
          <p:cNvSpPr txBox="1"/>
          <p:nvPr/>
        </p:nvSpPr>
        <p:spPr>
          <a:xfrm>
            <a:off x="1393215" y="2563975"/>
            <a:ext cx="1177338" cy="246221"/>
          </a:xfrm>
          <a:prstGeom prst="rect">
            <a:avLst/>
          </a:prstGeom>
          <a:noFill/>
        </p:spPr>
        <p:txBody>
          <a:bodyPr wrap="square" rtlCol="0">
            <a:spAutoFit/>
          </a:bodyPr>
          <a:lstStyle/>
          <a:p>
            <a:pPr algn="ctr"/>
            <a:r>
              <a:rPr lang="en-US" sz="1000" i="1">
                <a:solidFill>
                  <a:schemeClr val="accent5"/>
                </a:solidFill>
              </a:rPr>
              <a:t>Functionalities</a:t>
            </a:r>
          </a:p>
        </p:txBody>
      </p:sp>
      <p:sp>
        <p:nvSpPr>
          <p:cNvPr id="182" name="Bulle narrative : rectangle 181">
            <a:extLst>
              <a:ext uri="{FF2B5EF4-FFF2-40B4-BE49-F238E27FC236}">
                <a16:creationId xmlns:a16="http://schemas.microsoft.com/office/drawing/2014/main" id="{C3F31445-4914-4F96-8D31-7A526B1FDCE5}"/>
              </a:ext>
            </a:extLst>
          </p:cNvPr>
          <p:cNvSpPr/>
          <p:nvPr/>
        </p:nvSpPr>
        <p:spPr>
          <a:xfrm>
            <a:off x="2439496" y="3468226"/>
            <a:ext cx="3154086" cy="667651"/>
          </a:xfrm>
          <a:prstGeom prst="wedgeRectCallout">
            <a:avLst>
              <a:gd name="adj1" fmla="val -17360"/>
              <a:gd name="adj2" fmla="val -708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a:solidFill>
                  <a:schemeClr val="tx1"/>
                </a:solidFill>
              </a:rPr>
              <a:t>Still used but will eventually disappear to be replaced by </a:t>
            </a:r>
            <a:r>
              <a:rPr lang="en-US" sz="1000" err="1">
                <a:solidFill>
                  <a:schemeClr val="tx1"/>
                </a:solidFill>
              </a:rPr>
              <a:t>Sinapps</a:t>
            </a:r>
            <a:r>
              <a:rPr lang="en-US" sz="1000">
                <a:solidFill>
                  <a:schemeClr val="tx1"/>
                </a:solidFill>
              </a:rPr>
              <a:t> IRD</a:t>
            </a:r>
          </a:p>
        </p:txBody>
      </p:sp>
      <p:sp>
        <p:nvSpPr>
          <p:cNvPr id="183" name="Flèche : droite 182">
            <a:extLst>
              <a:ext uri="{FF2B5EF4-FFF2-40B4-BE49-F238E27FC236}">
                <a16:creationId xmlns:a16="http://schemas.microsoft.com/office/drawing/2014/main" id="{BEC7A597-F4A8-4974-8375-6E29E8C47B42}"/>
              </a:ext>
            </a:extLst>
          </p:cNvPr>
          <p:cNvSpPr/>
          <p:nvPr/>
        </p:nvSpPr>
        <p:spPr>
          <a:xfrm>
            <a:off x="5765480" y="2445923"/>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91" name="ZoneTexte 99">
            <a:extLst>
              <a:ext uri="{FF2B5EF4-FFF2-40B4-BE49-F238E27FC236}">
                <a16:creationId xmlns:a16="http://schemas.microsoft.com/office/drawing/2014/main" id="{8ADF53D2-8D13-4D07-BFEF-B74E24AA0F74}"/>
              </a:ext>
            </a:extLst>
          </p:cNvPr>
          <p:cNvSpPr txBox="1"/>
          <p:nvPr/>
        </p:nvSpPr>
        <p:spPr>
          <a:xfrm>
            <a:off x="8889682" y="45838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2</a:t>
            </a:r>
            <a:r>
              <a:rPr kumimoji="0" lang="en-US" sz="800" i="1" u="none" strike="noStrike" cap="none" normalizeH="0" baseline="0">
                <a:ln>
                  <a:noFill/>
                </a:ln>
                <a:solidFill>
                  <a:schemeClr val="accent5"/>
                </a:solidFill>
                <a:effectLst/>
                <a:latin typeface="+mj-lt"/>
              </a:rPr>
              <a:t>. Risk </a:t>
            </a:r>
            <a:r>
              <a:rPr lang="en-US" sz="800" i="1">
                <a:solidFill>
                  <a:schemeClr val="accent5"/>
                </a:solidFill>
              </a:rPr>
              <a:t>Platforms</a:t>
            </a:r>
            <a:endParaRPr kumimoji="0" lang="en-US" sz="800" i="1" u="none" strike="noStrike" cap="none" normalizeH="0" baseline="0">
              <a:ln>
                <a:noFill/>
              </a:ln>
              <a:solidFill>
                <a:schemeClr val="accent5"/>
              </a:solidFill>
              <a:effectLst/>
              <a:latin typeface="+mj-lt"/>
            </a:endParaRPr>
          </a:p>
        </p:txBody>
      </p:sp>
      <p:sp>
        <p:nvSpPr>
          <p:cNvPr id="154" name="ZoneTexte 153">
            <a:extLst>
              <a:ext uri="{FF2B5EF4-FFF2-40B4-BE49-F238E27FC236}">
                <a16:creationId xmlns:a16="http://schemas.microsoft.com/office/drawing/2014/main" id="{0CB394EB-880C-43F9-B28B-8399DB112037}"/>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interviews</a:t>
            </a:r>
          </a:p>
        </p:txBody>
      </p:sp>
      <p:pic>
        <p:nvPicPr>
          <p:cNvPr id="156" name="Picture 232">
            <a:extLst>
              <a:ext uri="{FF2B5EF4-FFF2-40B4-BE49-F238E27FC236}">
                <a16:creationId xmlns:a16="http://schemas.microsoft.com/office/drawing/2014/main" id="{DF29D0C8-287E-410A-8FCA-E6A915E35DBF}"/>
              </a:ext>
            </a:extLst>
          </p:cNvPr>
          <p:cNvPicPr>
            <a:picLocks noChangeAspect="1"/>
          </p:cNvPicPr>
          <p:nvPr/>
        </p:nvPicPr>
        <p:blipFill>
          <a:blip r:embed="rId40"/>
          <a:stretch>
            <a:fillRect/>
          </a:stretch>
        </p:blipFill>
        <p:spPr>
          <a:xfrm>
            <a:off x="357639" y="4913138"/>
            <a:ext cx="594935" cy="215513"/>
          </a:xfrm>
          <a:prstGeom prst="rect">
            <a:avLst/>
          </a:prstGeom>
        </p:spPr>
      </p:pic>
      <p:sp>
        <p:nvSpPr>
          <p:cNvPr id="159" name="Arrow: Pentagon 13">
            <a:extLst>
              <a:ext uri="{FF2B5EF4-FFF2-40B4-BE49-F238E27FC236}">
                <a16:creationId xmlns:a16="http://schemas.microsoft.com/office/drawing/2014/main" id="{C738BC13-203C-4BF4-82FF-4D2C10035A5C}"/>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2</a:t>
            </a:r>
          </a:p>
        </p:txBody>
      </p:sp>
      <p:sp>
        <p:nvSpPr>
          <p:cNvPr id="160" name="Arrow: Pentagon 13">
            <a:extLst>
              <a:ext uri="{FF2B5EF4-FFF2-40B4-BE49-F238E27FC236}">
                <a16:creationId xmlns:a16="http://schemas.microsoft.com/office/drawing/2014/main" id="{A09D7047-775D-4F3D-B3B7-C5E20C171DEF}"/>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61" name="Arrow: Pentagon 13">
            <a:extLst>
              <a:ext uri="{FF2B5EF4-FFF2-40B4-BE49-F238E27FC236}">
                <a16:creationId xmlns:a16="http://schemas.microsoft.com/office/drawing/2014/main" id="{A424EA34-517A-45B0-87EF-2A8537BA5936}"/>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70" name="Rectangle 169">
            <a:extLst>
              <a:ext uri="{FF2B5EF4-FFF2-40B4-BE49-F238E27FC236}">
                <a16:creationId xmlns:a16="http://schemas.microsoft.com/office/drawing/2014/main" id="{3D1428EC-6C05-490C-A21F-A87D61A5258C}"/>
              </a:ext>
            </a:extLst>
          </p:cNvPr>
          <p:cNvSpPr/>
          <p:nvPr/>
        </p:nvSpPr>
        <p:spPr>
          <a:xfrm>
            <a:off x="3856356" y="4319012"/>
            <a:ext cx="5670408" cy="1789432"/>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marL="171450" indent="-171450" algn="l">
              <a:buFont typeface="Arial" panose="020B0604020202020204" pitchFamily="34" charset="0"/>
              <a:buChar char="•"/>
            </a:pPr>
            <a:r>
              <a:rPr lang="en-US" sz="1000" b="1">
                <a:solidFill>
                  <a:schemeClr val="tx1"/>
                </a:solidFill>
              </a:rPr>
              <a:t>Risk #1: </a:t>
            </a:r>
            <a:r>
              <a:rPr lang="en-US" sz="1000">
                <a:solidFill>
                  <a:schemeClr val="tx1"/>
                </a:solidFill>
              </a:rPr>
              <a:t>Thanks to </a:t>
            </a:r>
            <a:r>
              <a:rPr lang="en-US" sz="1000">
                <a:solidFill>
                  <a:schemeClr val="accent5">
                    <a:lumMod val="75000"/>
                  </a:schemeClr>
                </a:solidFill>
              </a:rPr>
              <a:t>Sinapps IRD workstation module</a:t>
            </a:r>
            <a:r>
              <a:rPr lang="en-US" sz="1000">
                <a:solidFill>
                  <a:schemeClr val="tx1"/>
                </a:solidFill>
              </a:rPr>
              <a:t>, smaller REN providers might </a:t>
            </a:r>
            <a:r>
              <a:rPr lang="en-US" sz="1000">
                <a:solidFill>
                  <a:schemeClr val="accent5">
                    <a:lumMod val="75000"/>
                  </a:schemeClr>
                </a:solidFill>
              </a:rPr>
              <a:t>enter in direct contact with insurers </a:t>
            </a:r>
            <a:r>
              <a:rPr lang="en-US" sz="1000">
                <a:solidFill>
                  <a:schemeClr val="tx1"/>
                </a:solidFill>
              </a:rPr>
              <a:t>and therefore </a:t>
            </a:r>
            <a:r>
              <a:rPr lang="en-US" sz="1000">
                <a:solidFill>
                  <a:schemeClr val="accent5">
                    <a:lumMod val="75000"/>
                  </a:schemeClr>
                </a:solidFill>
              </a:rPr>
              <a:t>use it as their main information system</a:t>
            </a:r>
            <a:r>
              <a:rPr lang="en-US" sz="1000">
                <a:solidFill>
                  <a:schemeClr val="tx1"/>
                </a:solidFill>
              </a:rPr>
              <a:t>. In the mid-term, this could indeed lead to a </a:t>
            </a:r>
            <a:r>
              <a:rPr lang="en-US" sz="1000">
                <a:solidFill>
                  <a:schemeClr val="accent5">
                    <a:lumMod val="75000"/>
                  </a:schemeClr>
                </a:solidFill>
              </a:rPr>
              <a:t>potential reduction of the entry barriers</a:t>
            </a:r>
            <a:r>
              <a:rPr lang="en-US" sz="1000">
                <a:solidFill>
                  <a:schemeClr val="tx1"/>
                </a:solidFill>
              </a:rPr>
              <a:t> on Hestia’s market, providing these players have the required credentials to work with insurance companies</a:t>
            </a:r>
          </a:p>
          <a:p>
            <a:pPr marL="171450" indent="-171450" algn="l">
              <a:buFont typeface="Arial" panose="020B0604020202020204" pitchFamily="34" charset="0"/>
              <a:buChar char="•"/>
            </a:pPr>
            <a:endParaRPr lang="en-US" sz="1000">
              <a:solidFill>
                <a:schemeClr val="tx1"/>
              </a:solidFill>
            </a:endParaRPr>
          </a:p>
          <a:p>
            <a:pPr marL="171450" indent="-171450">
              <a:spcAft>
                <a:spcPts val="300"/>
              </a:spcAft>
              <a:buClr>
                <a:schemeClr val="tx1"/>
              </a:buClr>
              <a:buFont typeface="Arial" panose="020B0604020202020204" pitchFamily="34" charset="0"/>
              <a:buChar char="•"/>
            </a:pPr>
            <a:r>
              <a:rPr lang="en-US" sz="1000" b="1">
                <a:solidFill>
                  <a:schemeClr val="tx1"/>
                </a:solidFill>
              </a:rPr>
              <a:t>Risk #2: </a:t>
            </a:r>
            <a:r>
              <a:rPr lang="en-US" sz="1000">
                <a:solidFill>
                  <a:schemeClr val="tx1"/>
                </a:solidFill>
              </a:rPr>
              <a:t>Although Sinapps </a:t>
            </a:r>
            <a:r>
              <a:rPr lang="en-US" sz="1000">
                <a:solidFill>
                  <a:schemeClr val="accent5">
                    <a:lumMod val="75000"/>
                  </a:schemeClr>
                </a:solidFill>
              </a:rPr>
              <a:t>simplifies the direct collaboration </a:t>
            </a:r>
            <a:r>
              <a:rPr lang="en-US" sz="1000">
                <a:solidFill>
                  <a:schemeClr val="tx1"/>
                </a:solidFill>
              </a:rPr>
              <a:t>between insurers and renovation companies, it remains an IT tool with an ambition to </a:t>
            </a:r>
            <a:r>
              <a:rPr lang="en-US" sz="1000">
                <a:solidFill>
                  <a:schemeClr val="accent5">
                    <a:lumMod val="75000"/>
                  </a:schemeClr>
                </a:solidFill>
              </a:rPr>
              <a:t>simplify information flux </a:t>
            </a:r>
            <a:r>
              <a:rPr lang="en-US" sz="1000">
                <a:solidFill>
                  <a:schemeClr val="tx1"/>
                </a:solidFill>
              </a:rPr>
              <a:t>and </a:t>
            </a:r>
            <a:r>
              <a:rPr lang="en-US" sz="1000">
                <a:solidFill>
                  <a:schemeClr val="accent5">
                    <a:lumMod val="75000"/>
                  </a:schemeClr>
                </a:solidFill>
              </a:rPr>
              <a:t>not disintermediate </a:t>
            </a:r>
            <a:r>
              <a:rPr lang="en-US" sz="1000">
                <a:solidFill>
                  <a:schemeClr val="tx1"/>
                </a:solidFill>
              </a:rPr>
              <a:t>experts and REN providers. There is a </a:t>
            </a:r>
            <a:r>
              <a:rPr lang="en-US" sz="1000">
                <a:solidFill>
                  <a:schemeClr val="accent5">
                    <a:lumMod val="75000"/>
                  </a:schemeClr>
                </a:solidFill>
              </a:rPr>
              <a:t>limited chance </a:t>
            </a:r>
            <a:r>
              <a:rPr lang="en-US" sz="1000">
                <a:solidFill>
                  <a:schemeClr val="tx1"/>
                </a:solidFill>
              </a:rPr>
              <a:t>of Sinapps IRD </a:t>
            </a:r>
            <a:r>
              <a:rPr lang="en-US" sz="1000">
                <a:solidFill>
                  <a:schemeClr val="accent5">
                    <a:lumMod val="75000"/>
                  </a:schemeClr>
                </a:solidFill>
              </a:rPr>
              <a:t>becoming a platform</a:t>
            </a:r>
            <a:r>
              <a:rPr lang="en-US" sz="1000">
                <a:solidFill>
                  <a:schemeClr val="tx1"/>
                </a:solidFill>
              </a:rPr>
              <a:t> that federates local renovation companies</a:t>
            </a:r>
          </a:p>
        </p:txBody>
      </p:sp>
      <p:grpSp>
        <p:nvGrpSpPr>
          <p:cNvPr id="171" name="Group 4">
            <a:extLst>
              <a:ext uri="{FF2B5EF4-FFF2-40B4-BE49-F238E27FC236}">
                <a16:creationId xmlns:a16="http://schemas.microsoft.com/office/drawing/2014/main" id="{120A3B79-24AC-45D0-A632-87AA1B7D263C}"/>
              </a:ext>
            </a:extLst>
          </p:cNvPr>
          <p:cNvGrpSpPr>
            <a:grpSpLocks noChangeAspect="1"/>
          </p:cNvGrpSpPr>
          <p:nvPr/>
        </p:nvGrpSpPr>
        <p:grpSpPr bwMode="auto">
          <a:xfrm>
            <a:off x="9245559" y="5470629"/>
            <a:ext cx="196014" cy="232450"/>
            <a:chOff x="811" y="719"/>
            <a:chExt cx="694" cy="823"/>
          </a:xfrm>
          <a:solidFill>
            <a:schemeClr val="accent3"/>
          </a:solidFill>
        </p:grpSpPr>
        <p:sp>
          <p:nvSpPr>
            <p:cNvPr id="190" name="Freeform 5">
              <a:extLst>
                <a:ext uri="{FF2B5EF4-FFF2-40B4-BE49-F238E27FC236}">
                  <a16:creationId xmlns:a16="http://schemas.microsoft.com/office/drawing/2014/main" id="{11737BDC-3B9B-45D4-A6AF-B6571A39991B}"/>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a:extLst>
                <a:ext uri="{FF2B5EF4-FFF2-40B4-BE49-F238E27FC236}">
                  <a16:creationId xmlns:a16="http://schemas.microsoft.com/office/drawing/2014/main" id="{D0597780-C17F-4182-89EE-64597A26E6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4">
            <a:extLst>
              <a:ext uri="{FF2B5EF4-FFF2-40B4-BE49-F238E27FC236}">
                <a16:creationId xmlns:a16="http://schemas.microsoft.com/office/drawing/2014/main" id="{8FB2C4FA-4E30-407E-B7E5-50B35F6D02A3}"/>
              </a:ext>
            </a:extLst>
          </p:cNvPr>
          <p:cNvGrpSpPr>
            <a:grpSpLocks noChangeAspect="1"/>
          </p:cNvGrpSpPr>
          <p:nvPr/>
        </p:nvGrpSpPr>
        <p:grpSpPr bwMode="auto">
          <a:xfrm>
            <a:off x="9245559" y="4570414"/>
            <a:ext cx="196014" cy="232450"/>
            <a:chOff x="811" y="719"/>
            <a:chExt cx="694" cy="823"/>
          </a:xfrm>
          <a:solidFill>
            <a:schemeClr val="accent6"/>
          </a:solidFill>
        </p:grpSpPr>
        <p:sp>
          <p:nvSpPr>
            <p:cNvPr id="200" name="Freeform 5">
              <a:extLst>
                <a:ext uri="{FF2B5EF4-FFF2-40B4-BE49-F238E27FC236}">
                  <a16:creationId xmlns:a16="http://schemas.microsoft.com/office/drawing/2014/main" id="{14B8BF9B-8764-4CBE-8C8E-D74F9AE22986}"/>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39D29613-355F-44A1-A755-0BDB2660FB3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e 123">
            <a:extLst>
              <a:ext uri="{FF2B5EF4-FFF2-40B4-BE49-F238E27FC236}">
                <a16:creationId xmlns:a16="http://schemas.microsoft.com/office/drawing/2014/main" id="{A7773199-01BF-4798-A5E6-9BB4E83C7317}"/>
              </a:ext>
            </a:extLst>
          </p:cNvPr>
          <p:cNvGrpSpPr/>
          <p:nvPr/>
        </p:nvGrpSpPr>
        <p:grpSpPr>
          <a:xfrm>
            <a:off x="1562564" y="4308652"/>
            <a:ext cx="2199706" cy="1789432"/>
            <a:chOff x="1562564" y="4308652"/>
            <a:chExt cx="2199706" cy="1789432"/>
          </a:xfrm>
        </p:grpSpPr>
        <p:grpSp>
          <p:nvGrpSpPr>
            <p:cNvPr id="122" name="Groupe 121">
              <a:extLst>
                <a:ext uri="{FF2B5EF4-FFF2-40B4-BE49-F238E27FC236}">
                  <a16:creationId xmlns:a16="http://schemas.microsoft.com/office/drawing/2014/main" id="{4074173A-A04D-4B76-B4FA-059B5EB3F384}"/>
                </a:ext>
              </a:extLst>
            </p:cNvPr>
            <p:cNvGrpSpPr/>
            <p:nvPr/>
          </p:nvGrpSpPr>
          <p:grpSpPr>
            <a:xfrm>
              <a:off x="1562564" y="4308652"/>
              <a:ext cx="2199706" cy="1789432"/>
              <a:chOff x="1522688" y="6987136"/>
              <a:chExt cx="2199706" cy="1789432"/>
            </a:xfrm>
          </p:grpSpPr>
          <p:sp>
            <p:nvSpPr>
              <p:cNvPr id="131" name="Rectangle 130">
                <a:extLst>
                  <a:ext uri="{FF2B5EF4-FFF2-40B4-BE49-F238E27FC236}">
                    <a16:creationId xmlns:a16="http://schemas.microsoft.com/office/drawing/2014/main" id="{A0CF7030-74D6-41D0-9786-9F4BB7CAC9A7}"/>
                  </a:ext>
                </a:extLst>
              </p:cNvPr>
              <p:cNvSpPr/>
              <p:nvPr/>
            </p:nvSpPr>
            <p:spPr>
              <a:xfrm>
                <a:off x="1522688" y="6987136"/>
                <a:ext cx="2199705" cy="1789432"/>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132" name="Rectangle : coins arrondis 131">
                <a:extLst>
                  <a:ext uri="{FF2B5EF4-FFF2-40B4-BE49-F238E27FC236}">
                    <a16:creationId xmlns:a16="http://schemas.microsoft.com/office/drawing/2014/main" id="{2E738EF8-B3B7-4757-806E-88E0B1DF2612}"/>
                  </a:ext>
                </a:extLst>
              </p:cNvPr>
              <p:cNvSpPr/>
              <p:nvPr/>
            </p:nvSpPr>
            <p:spPr>
              <a:xfrm>
                <a:off x="1886667" y="7682594"/>
                <a:ext cx="1509858" cy="499314"/>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rPr>
                  <a:t>Sinapps IRD</a:t>
                </a:r>
              </a:p>
            </p:txBody>
          </p:sp>
          <p:cxnSp>
            <p:nvCxnSpPr>
              <p:cNvPr id="133" name="Connecteur droit 132">
                <a:extLst>
                  <a:ext uri="{FF2B5EF4-FFF2-40B4-BE49-F238E27FC236}">
                    <a16:creationId xmlns:a16="http://schemas.microsoft.com/office/drawing/2014/main" id="{9F8324D1-9A25-419B-BDAD-EF5C63D93994}"/>
                  </a:ext>
                </a:extLst>
              </p:cNvPr>
              <p:cNvCxnSpPr>
                <a:cxnSpLocks/>
                <a:endCxn id="132" idx="0"/>
              </p:cNvCxnSpPr>
              <p:nvPr/>
            </p:nvCxnSpPr>
            <p:spPr>
              <a:xfrm>
                <a:off x="2129319" y="7519601"/>
                <a:ext cx="512277" cy="16299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CC2D0833-B97A-425A-8EE5-9E8D2B4069E7}"/>
                  </a:ext>
                </a:extLst>
              </p:cNvPr>
              <p:cNvCxnSpPr>
                <a:cxnSpLocks/>
                <a:endCxn id="132" idx="0"/>
              </p:cNvCxnSpPr>
              <p:nvPr/>
            </p:nvCxnSpPr>
            <p:spPr>
              <a:xfrm flipH="1">
                <a:off x="2641596" y="7503414"/>
                <a:ext cx="537843" cy="17918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3C819C84-C55C-4F86-85AE-5458DD76647F}"/>
                  </a:ext>
                </a:extLst>
              </p:cNvPr>
              <p:cNvCxnSpPr>
                <a:cxnSpLocks/>
                <a:stCxn id="149" idx="0"/>
                <a:endCxn id="132" idx="2"/>
              </p:cNvCxnSpPr>
              <p:nvPr/>
            </p:nvCxnSpPr>
            <p:spPr>
              <a:xfrm flipV="1">
                <a:off x="2172734" y="8181908"/>
                <a:ext cx="468862" cy="11705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6C22A040-35D8-48D2-A90A-2D3883010C0C}"/>
                  </a:ext>
                </a:extLst>
              </p:cNvPr>
              <p:cNvCxnSpPr>
                <a:cxnSpLocks/>
                <a:endCxn id="132" idx="2"/>
              </p:cNvCxnSpPr>
              <p:nvPr/>
            </p:nvCxnSpPr>
            <p:spPr>
              <a:xfrm flipH="1" flipV="1">
                <a:off x="2641596" y="8181908"/>
                <a:ext cx="550469" cy="104506"/>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9" name="Graphique 138">
                <a:extLst>
                  <a:ext uri="{FF2B5EF4-FFF2-40B4-BE49-F238E27FC236}">
                    <a16:creationId xmlns:a16="http://schemas.microsoft.com/office/drawing/2014/main" id="{F5474125-C30E-4666-BE78-79656909A6A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770894" y="7217603"/>
                <a:ext cx="153583" cy="236204"/>
              </a:xfrm>
              <a:prstGeom prst="rect">
                <a:avLst/>
              </a:prstGeom>
            </p:spPr>
          </p:pic>
          <p:grpSp>
            <p:nvGrpSpPr>
              <p:cNvPr id="140" name="Group 13">
                <a:extLst>
                  <a:ext uri="{FF2B5EF4-FFF2-40B4-BE49-F238E27FC236}">
                    <a16:creationId xmlns:a16="http://schemas.microsoft.com/office/drawing/2014/main" id="{2D265003-B9BA-4E80-A8B5-87B5E5BDD69F}"/>
                  </a:ext>
                </a:extLst>
              </p:cNvPr>
              <p:cNvGrpSpPr>
                <a:grpSpLocks noChangeAspect="1"/>
              </p:cNvGrpSpPr>
              <p:nvPr/>
            </p:nvGrpSpPr>
            <p:grpSpPr bwMode="auto">
              <a:xfrm>
                <a:off x="2819638" y="7233234"/>
                <a:ext cx="178388" cy="159525"/>
                <a:chOff x="788" y="858"/>
                <a:chExt cx="740" cy="626"/>
              </a:xfrm>
              <a:solidFill>
                <a:schemeClr val="accent5"/>
              </a:solidFill>
            </p:grpSpPr>
            <p:sp>
              <p:nvSpPr>
                <p:cNvPr id="141" name="Oval 14">
                  <a:extLst>
                    <a:ext uri="{FF2B5EF4-FFF2-40B4-BE49-F238E27FC236}">
                      <a16:creationId xmlns:a16="http://schemas.microsoft.com/office/drawing/2014/main" id="{62C4D626-F5F0-4AB1-8331-A44CA6111BA1}"/>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2" name="Oval 15">
                  <a:extLst>
                    <a:ext uri="{FF2B5EF4-FFF2-40B4-BE49-F238E27FC236}">
                      <a16:creationId xmlns:a16="http://schemas.microsoft.com/office/drawing/2014/main" id="{258ECF80-BA63-461E-A098-D1D86CEEC03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3" name="Freeform 16">
                  <a:extLst>
                    <a:ext uri="{FF2B5EF4-FFF2-40B4-BE49-F238E27FC236}">
                      <a16:creationId xmlns:a16="http://schemas.microsoft.com/office/drawing/2014/main" id="{E33F2D8E-F312-494D-A5E7-40A5EFEDE662}"/>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4" name="Freeform 17">
                  <a:extLst>
                    <a:ext uri="{FF2B5EF4-FFF2-40B4-BE49-F238E27FC236}">
                      <a16:creationId xmlns:a16="http://schemas.microsoft.com/office/drawing/2014/main" id="{2C42C196-AF05-496C-8D41-ED85E1936F31}"/>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5" name="Freeform 18">
                  <a:extLst>
                    <a:ext uri="{FF2B5EF4-FFF2-40B4-BE49-F238E27FC236}">
                      <a16:creationId xmlns:a16="http://schemas.microsoft.com/office/drawing/2014/main" id="{9032E0CE-781F-4C55-A590-EB1DC165938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146" name="Graphique 145">
                <a:extLst>
                  <a:ext uri="{FF2B5EF4-FFF2-40B4-BE49-F238E27FC236}">
                    <a16:creationId xmlns:a16="http://schemas.microsoft.com/office/drawing/2014/main" id="{BDEA145D-5A3E-4E4C-95AD-E544F04FBB89}"/>
                  </a:ext>
                </a:extLst>
              </p:cNvPr>
              <p:cNvPicPr>
                <a:picLocks noChangeAspect="1"/>
              </p:cNvPicPr>
              <p:nvPr/>
            </p:nvPicPr>
            <p:blipFill rotWithShape="1">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b="16597"/>
              <a:stretch/>
            </p:blipFill>
            <p:spPr>
              <a:xfrm>
                <a:off x="1635666" y="8368128"/>
                <a:ext cx="210174" cy="231630"/>
              </a:xfrm>
              <a:prstGeom prst="rect">
                <a:avLst/>
              </a:prstGeom>
            </p:spPr>
          </p:pic>
          <p:sp>
            <p:nvSpPr>
              <p:cNvPr id="147" name="ZoneTexte 146">
                <a:extLst>
                  <a:ext uri="{FF2B5EF4-FFF2-40B4-BE49-F238E27FC236}">
                    <a16:creationId xmlns:a16="http://schemas.microsoft.com/office/drawing/2014/main" id="{81BCCAD9-ACBB-4315-8102-539D64974B9D}"/>
                  </a:ext>
                </a:extLst>
              </p:cNvPr>
              <p:cNvSpPr txBox="1"/>
              <p:nvPr/>
            </p:nvSpPr>
            <p:spPr>
              <a:xfrm>
                <a:off x="1917916" y="7115665"/>
                <a:ext cx="923105" cy="512259"/>
              </a:xfrm>
              <a:prstGeom prst="rect">
                <a:avLst/>
              </a:prstGeom>
              <a:noFill/>
            </p:spPr>
            <p:txBody>
              <a:bodyPr wrap="square" rtlCol="0">
                <a:spAutoFit/>
              </a:bodyPr>
              <a:lstStyle/>
              <a:p>
                <a:r>
                  <a:rPr lang="en-US" sz="900">
                    <a:solidFill>
                      <a:schemeClr val="tx1"/>
                    </a:solidFill>
                  </a:rPr>
                  <a:t>Insurance companies</a:t>
                </a:r>
              </a:p>
              <a:p>
                <a:pPr algn="l"/>
                <a:endParaRPr lang="en-US" sz="900"/>
              </a:p>
            </p:txBody>
          </p:sp>
          <p:sp>
            <p:nvSpPr>
              <p:cNvPr id="148" name="ZoneTexte 147">
                <a:extLst>
                  <a:ext uri="{FF2B5EF4-FFF2-40B4-BE49-F238E27FC236}">
                    <a16:creationId xmlns:a16="http://schemas.microsoft.com/office/drawing/2014/main" id="{448DFD26-A3F4-495C-8CC0-96A9E41F69F3}"/>
                  </a:ext>
                </a:extLst>
              </p:cNvPr>
              <p:cNvSpPr txBox="1"/>
              <p:nvPr/>
            </p:nvSpPr>
            <p:spPr>
              <a:xfrm>
                <a:off x="2799289" y="7120325"/>
                <a:ext cx="923105" cy="369965"/>
              </a:xfrm>
              <a:prstGeom prst="rect">
                <a:avLst/>
              </a:prstGeom>
              <a:noFill/>
            </p:spPr>
            <p:txBody>
              <a:bodyPr wrap="square" rtlCol="0">
                <a:spAutoFit/>
              </a:bodyPr>
              <a:lstStyle/>
              <a:p>
                <a:pPr algn="ctr"/>
                <a:r>
                  <a:rPr lang="en-US" sz="900">
                    <a:solidFill>
                      <a:schemeClr val="tx1"/>
                    </a:solidFill>
                  </a:rPr>
                  <a:t>Insured person</a:t>
                </a:r>
              </a:p>
            </p:txBody>
          </p:sp>
          <p:sp>
            <p:nvSpPr>
              <p:cNvPr id="149" name="ZoneTexte 148">
                <a:extLst>
                  <a:ext uri="{FF2B5EF4-FFF2-40B4-BE49-F238E27FC236}">
                    <a16:creationId xmlns:a16="http://schemas.microsoft.com/office/drawing/2014/main" id="{0090C71F-8FB4-4DE7-9BA3-7589EFDFECAD}"/>
                  </a:ext>
                </a:extLst>
              </p:cNvPr>
              <p:cNvSpPr txBox="1"/>
              <p:nvPr/>
            </p:nvSpPr>
            <p:spPr>
              <a:xfrm>
                <a:off x="1711181" y="8298960"/>
                <a:ext cx="923105" cy="369965"/>
              </a:xfrm>
              <a:prstGeom prst="rect">
                <a:avLst/>
              </a:prstGeom>
              <a:noFill/>
            </p:spPr>
            <p:txBody>
              <a:bodyPr wrap="square" rtlCol="0">
                <a:spAutoFit/>
              </a:bodyPr>
              <a:lstStyle/>
              <a:p>
                <a:pPr algn="ctr"/>
                <a:r>
                  <a:rPr lang="en-US" sz="900">
                    <a:solidFill>
                      <a:schemeClr val="tx1"/>
                    </a:solidFill>
                  </a:rPr>
                  <a:t>Expertise companies</a:t>
                </a:r>
              </a:p>
            </p:txBody>
          </p:sp>
          <p:pic>
            <p:nvPicPr>
              <p:cNvPr id="153" name="Picture 2" descr="Nos sponsors - Agile Niort">
                <a:extLst>
                  <a:ext uri="{FF2B5EF4-FFF2-40B4-BE49-F238E27FC236}">
                    <a16:creationId xmlns:a16="http://schemas.microsoft.com/office/drawing/2014/main" id="{5581147F-FD27-400A-AF98-6C5005DF8224}"/>
                  </a:ext>
                </a:extLst>
              </p:cNvPr>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2878" y="7803089"/>
                <a:ext cx="538587" cy="150309"/>
              </a:xfrm>
              <a:prstGeom prst="rect">
                <a:avLst/>
              </a:prstGeom>
              <a:noFill/>
              <a:extLst>
                <a:ext uri="{909E8E84-426E-40DD-AFC4-6F175D3DCCD1}">
                  <a14:hiddenFill xmlns:a14="http://schemas.microsoft.com/office/drawing/2010/main">
                    <a:solidFill>
                      <a:srgbClr val="FFFFFF"/>
                    </a:solidFill>
                  </a14:hiddenFill>
                </a:ext>
              </a:extLst>
            </p:spPr>
          </p:pic>
        </p:grpSp>
        <p:sp>
          <p:nvSpPr>
            <p:cNvPr id="203" name="ZoneTexte 202">
              <a:extLst>
                <a:ext uri="{FF2B5EF4-FFF2-40B4-BE49-F238E27FC236}">
                  <a16:creationId xmlns:a16="http://schemas.microsoft.com/office/drawing/2014/main" id="{51188317-9B6D-49BF-8C00-C472545743F4}"/>
                </a:ext>
              </a:extLst>
            </p:cNvPr>
            <p:cNvSpPr txBox="1"/>
            <p:nvPr/>
          </p:nvSpPr>
          <p:spPr>
            <a:xfrm>
              <a:off x="2895750" y="5653075"/>
              <a:ext cx="792897" cy="230832"/>
            </a:xfrm>
            <a:prstGeom prst="rect">
              <a:avLst/>
            </a:prstGeom>
            <a:noFill/>
          </p:spPr>
          <p:txBody>
            <a:bodyPr wrap="square" rtlCol="0">
              <a:spAutoFit/>
            </a:bodyPr>
            <a:lstStyle/>
            <a:p>
              <a:pPr algn="ctr"/>
              <a:r>
                <a:rPr lang="en-US" sz="900"/>
                <a:t>REN players </a:t>
              </a:r>
              <a:endParaRPr lang="en-US" sz="900">
                <a:solidFill>
                  <a:schemeClr val="tx1"/>
                </a:solidFill>
              </a:endParaRPr>
            </a:p>
          </p:txBody>
        </p:sp>
        <p:grpSp>
          <p:nvGrpSpPr>
            <p:cNvPr id="204" name="Group 26">
              <a:extLst>
                <a:ext uri="{FF2B5EF4-FFF2-40B4-BE49-F238E27FC236}">
                  <a16:creationId xmlns:a16="http://schemas.microsoft.com/office/drawing/2014/main" id="{A7BD4963-9FD5-403C-83CB-AC602DE6D472}"/>
                </a:ext>
              </a:extLst>
            </p:cNvPr>
            <p:cNvGrpSpPr>
              <a:grpSpLocks noChangeAspect="1"/>
            </p:cNvGrpSpPr>
            <p:nvPr/>
          </p:nvGrpSpPr>
          <p:grpSpPr>
            <a:xfrm>
              <a:off x="2776133" y="5721986"/>
              <a:ext cx="177121" cy="177125"/>
              <a:chOff x="4574280" y="2927794"/>
              <a:chExt cx="761996" cy="762019"/>
            </a:xfrm>
            <a:solidFill>
              <a:schemeClr val="accent5"/>
            </a:solidFill>
          </p:grpSpPr>
          <p:sp>
            <p:nvSpPr>
              <p:cNvPr id="205" name="Graphic 12">
                <a:extLst>
                  <a:ext uri="{FF2B5EF4-FFF2-40B4-BE49-F238E27FC236}">
                    <a16:creationId xmlns:a16="http://schemas.microsoft.com/office/drawing/2014/main" id="{17228167-285E-44F5-83D5-2EE23D9ED711}"/>
                  </a:ext>
                </a:extLst>
              </p:cNvPr>
              <p:cNvSpPr/>
              <p:nvPr/>
            </p:nvSpPr>
            <p:spPr>
              <a:xfrm>
                <a:off x="4574280" y="2927794"/>
                <a:ext cx="761996" cy="762019"/>
              </a:xfrm>
              <a:custGeom>
                <a:avLst/>
                <a:gdLst>
                  <a:gd name="connsiteX0" fmla="*/ 387254 w 761996"/>
                  <a:gd name="connsiteY0" fmla="*/ 2343 h 762019"/>
                  <a:gd name="connsiteX1" fmla="*/ 374738 w 761996"/>
                  <a:gd name="connsiteY1" fmla="*/ 2343 h 762019"/>
                  <a:gd name="connsiteX2" fmla="*/ 3263 w 761996"/>
                  <a:gd name="connsiteY2" fmla="*/ 326193 h 762019"/>
                  <a:gd name="connsiteX3" fmla="*/ 2339 w 761996"/>
                  <a:gd name="connsiteY3" fmla="*/ 339633 h 762019"/>
                  <a:gd name="connsiteX4" fmla="*/ 15779 w 761996"/>
                  <a:gd name="connsiteY4" fmla="*/ 340557 h 762019"/>
                  <a:gd name="connsiteX5" fmla="*/ 42964 w 761996"/>
                  <a:gd name="connsiteY5" fmla="*/ 316859 h 762019"/>
                  <a:gd name="connsiteX6" fmla="*/ 42964 w 761996"/>
                  <a:gd name="connsiteY6" fmla="*/ 752494 h 762019"/>
                  <a:gd name="connsiteX7" fmla="*/ 52489 w 761996"/>
                  <a:gd name="connsiteY7" fmla="*/ 762019 h 762019"/>
                  <a:gd name="connsiteX8" fmla="*/ 709504 w 761996"/>
                  <a:gd name="connsiteY8" fmla="*/ 762019 h 762019"/>
                  <a:gd name="connsiteX9" fmla="*/ 719029 w 761996"/>
                  <a:gd name="connsiteY9" fmla="*/ 752494 h 762019"/>
                  <a:gd name="connsiteX10" fmla="*/ 719029 w 761996"/>
                  <a:gd name="connsiteY10" fmla="*/ 316859 h 762019"/>
                  <a:gd name="connsiteX11" fmla="*/ 746213 w 761996"/>
                  <a:gd name="connsiteY11" fmla="*/ 340557 h 762019"/>
                  <a:gd name="connsiteX12" fmla="*/ 752471 w 761996"/>
                  <a:gd name="connsiteY12" fmla="*/ 342900 h 762019"/>
                  <a:gd name="connsiteX13" fmla="*/ 759653 w 761996"/>
                  <a:gd name="connsiteY13" fmla="*/ 339633 h 762019"/>
                  <a:gd name="connsiteX14" fmla="*/ 758729 w 761996"/>
                  <a:gd name="connsiteY14" fmla="*/ 326193 h 762019"/>
                  <a:gd name="connsiteX15" fmla="*/ 387254 w 761996"/>
                  <a:gd name="connsiteY15" fmla="*/ 2343 h 762019"/>
                  <a:gd name="connsiteX16" fmla="*/ 699979 w 761996"/>
                  <a:gd name="connsiteY16" fmla="*/ 742969 h 762019"/>
                  <a:gd name="connsiteX17" fmla="*/ 62014 w 761996"/>
                  <a:gd name="connsiteY17" fmla="*/ 742969 h 762019"/>
                  <a:gd name="connsiteX18" fmla="*/ 62014 w 761996"/>
                  <a:gd name="connsiteY18" fmla="*/ 300247 h 762019"/>
                  <a:gd name="connsiteX19" fmla="*/ 380996 w 761996"/>
                  <a:gd name="connsiteY19" fmla="*/ 22165 h 762019"/>
                  <a:gd name="connsiteX20" fmla="*/ 699979 w 761996"/>
                  <a:gd name="connsiteY20" fmla="*/ 300247 h 762019"/>
                  <a:gd name="connsiteX21" fmla="*/ 699979 w 761996"/>
                  <a:gd name="connsiteY21" fmla="*/ 742969 h 76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1996" h="762019">
                    <a:moveTo>
                      <a:pt x="387254" y="2343"/>
                    </a:moveTo>
                    <a:cubicBezTo>
                      <a:pt x="383663" y="-781"/>
                      <a:pt x="378320" y="-781"/>
                      <a:pt x="374738" y="2343"/>
                    </a:cubicBezTo>
                    <a:lnTo>
                      <a:pt x="3263" y="326193"/>
                    </a:lnTo>
                    <a:cubicBezTo>
                      <a:pt x="-699" y="329651"/>
                      <a:pt x="-1109" y="335671"/>
                      <a:pt x="2339" y="339633"/>
                    </a:cubicBezTo>
                    <a:cubicBezTo>
                      <a:pt x="5797" y="343595"/>
                      <a:pt x="11817" y="344005"/>
                      <a:pt x="15779" y="340557"/>
                    </a:cubicBezTo>
                    <a:lnTo>
                      <a:pt x="42964" y="316859"/>
                    </a:lnTo>
                    <a:lnTo>
                      <a:pt x="42964" y="752494"/>
                    </a:lnTo>
                    <a:cubicBezTo>
                      <a:pt x="42964" y="757761"/>
                      <a:pt x="47231" y="762019"/>
                      <a:pt x="52489" y="762019"/>
                    </a:cubicBezTo>
                    <a:lnTo>
                      <a:pt x="709504" y="762019"/>
                    </a:lnTo>
                    <a:cubicBezTo>
                      <a:pt x="714762" y="762019"/>
                      <a:pt x="719029" y="757761"/>
                      <a:pt x="719029" y="752494"/>
                    </a:cubicBezTo>
                    <a:lnTo>
                      <a:pt x="719029" y="316859"/>
                    </a:lnTo>
                    <a:lnTo>
                      <a:pt x="746213" y="340557"/>
                    </a:lnTo>
                    <a:cubicBezTo>
                      <a:pt x="748014" y="342128"/>
                      <a:pt x="750252" y="342900"/>
                      <a:pt x="752471" y="342900"/>
                    </a:cubicBezTo>
                    <a:cubicBezTo>
                      <a:pt x="755129" y="342900"/>
                      <a:pt x="757777" y="341795"/>
                      <a:pt x="759653" y="339633"/>
                    </a:cubicBezTo>
                    <a:cubicBezTo>
                      <a:pt x="763111" y="335671"/>
                      <a:pt x="762692" y="329651"/>
                      <a:pt x="758729" y="326193"/>
                    </a:cubicBezTo>
                    <a:lnTo>
                      <a:pt x="387254" y="2343"/>
                    </a:lnTo>
                    <a:close/>
                    <a:moveTo>
                      <a:pt x="699979" y="742969"/>
                    </a:moveTo>
                    <a:lnTo>
                      <a:pt x="62014" y="742969"/>
                    </a:lnTo>
                    <a:lnTo>
                      <a:pt x="62014" y="300247"/>
                    </a:lnTo>
                    <a:lnTo>
                      <a:pt x="380996" y="22165"/>
                    </a:lnTo>
                    <a:lnTo>
                      <a:pt x="699979" y="300247"/>
                    </a:lnTo>
                    <a:lnTo>
                      <a:pt x="699979" y="742969"/>
                    </a:lnTo>
                    <a:close/>
                  </a:path>
                </a:pathLst>
              </a:custGeom>
              <a:grpFill/>
              <a:ln w="9525" cap="flat">
                <a:solidFill>
                  <a:schemeClr val="accent5"/>
                </a:solidFill>
                <a:prstDash val="solid"/>
                <a:miter/>
              </a:ln>
            </p:spPr>
            <p:txBody>
              <a:bodyPr rtlCol="0" anchor="ctr"/>
              <a:lstStyle/>
              <a:p>
                <a:endParaRPr lang="en-US"/>
              </a:p>
            </p:txBody>
          </p:sp>
          <p:sp>
            <p:nvSpPr>
              <p:cNvPr id="206" name="Graphic 12">
                <a:extLst>
                  <a:ext uri="{FF2B5EF4-FFF2-40B4-BE49-F238E27FC236}">
                    <a16:creationId xmlns:a16="http://schemas.microsoft.com/office/drawing/2014/main" id="{997C5D41-9220-41F9-9415-279DE9B0A47F}"/>
                  </a:ext>
                </a:extLst>
              </p:cNvPr>
              <p:cNvSpPr/>
              <p:nvPr/>
            </p:nvSpPr>
            <p:spPr>
              <a:xfrm>
                <a:off x="4796418" y="3050952"/>
                <a:ext cx="318220" cy="555497"/>
              </a:xfrm>
              <a:custGeom>
                <a:avLst/>
                <a:gdLst>
                  <a:gd name="connsiteX0" fmla="*/ 108899 w 318220"/>
                  <a:gd name="connsiteY0" fmla="*/ 50216 h 555497"/>
                  <a:gd name="connsiteX1" fmla="*/ 108899 w 318220"/>
                  <a:gd name="connsiteY1" fmla="*/ 201416 h 555497"/>
                  <a:gd name="connsiteX2" fmla="*/ 73047 w 318220"/>
                  <a:gd name="connsiteY2" fmla="*/ 237268 h 555497"/>
                  <a:gd name="connsiteX3" fmla="*/ 34700 w 318220"/>
                  <a:gd name="connsiteY3" fmla="*/ 237268 h 555497"/>
                  <a:gd name="connsiteX4" fmla="*/ 0 w 318220"/>
                  <a:gd name="connsiteY4" fmla="*/ 271977 h 555497"/>
                  <a:gd name="connsiteX5" fmla="*/ 0 w 318220"/>
                  <a:gd name="connsiteY5" fmla="*/ 545973 h 555497"/>
                  <a:gd name="connsiteX6" fmla="*/ 9525 w 318220"/>
                  <a:gd name="connsiteY6" fmla="*/ 555498 h 555497"/>
                  <a:gd name="connsiteX7" fmla="*/ 308696 w 318220"/>
                  <a:gd name="connsiteY7" fmla="*/ 555498 h 555497"/>
                  <a:gd name="connsiteX8" fmla="*/ 318221 w 318220"/>
                  <a:gd name="connsiteY8" fmla="*/ 545973 h 555497"/>
                  <a:gd name="connsiteX9" fmla="*/ 318221 w 318220"/>
                  <a:gd name="connsiteY9" fmla="*/ 271967 h 555497"/>
                  <a:gd name="connsiteX10" fmla="*/ 283521 w 318220"/>
                  <a:gd name="connsiteY10" fmla="*/ 237258 h 555497"/>
                  <a:gd name="connsiteX11" fmla="*/ 245173 w 318220"/>
                  <a:gd name="connsiteY11" fmla="*/ 237258 h 555497"/>
                  <a:gd name="connsiteX12" fmla="*/ 209321 w 318220"/>
                  <a:gd name="connsiteY12" fmla="*/ 201406 h 555497"/>
                  <a:gd name="connsiteX13" fmla="*/ 209321 w 318220"/>
                  <a:gd name="connsiteY13" fmla="*/ 50216 h 555497"/>
                  <a:gd name="connsiteX14" fmla="*/ 159106 w 318220"/>
                  <a:gd name="connsiteY14" fmla="*/ 0 h 555497"/>
                  <a:gd name="connsiteX15" fmla="*/ 108899 w 318220"/>
                  <a:gd name="connsiteY15" fmla="*/ 50216 h 555497"/>
                  <a:gd name="connsiteX16" fmla="*/ 266348 w 318220"/>
                  <a:gd name="connsiteY16" fmla="*/ 536438 h 555497"/>
                  <a:gd name="connsiteX17" fmla="*/ 266348 w 318220"/>
                  <a:gd name="connsiteY17" fmla="*/ 456552 h 555497"/>
                  <a:gd name="connsiteX18" fmla="*/ 256823 w 318220"/>
                  <a:gd name="connsiteY18" fmla="*/ 447027 h 555497"/>
                  <a:gd name="connsiteX19" fmla="*/ 247298 w 318220"/>
                  <a:gd name="connsiteY19" fmla="*/ 456552 h 555497"/>
                  <a:gd name="connsiteX20" fmla="*/ 247298 w 318220"/>
                  <a:gd name="connsiteY20" fmla="*/ 536438 h 555497"/>
                  <a:gd name="connsiteX21" fmla="*/ 217637 w 318220"/>
                  <a:gd name="connsiteY21" fmla="*/ 536438 h 555497"/>
                  <a:gd name="connsiteX22" fmla="*/ 217637 w 318220"/>
                  <a:gd name="connsiteY22" fmla="*/ 397240 h 555497"/>
                  <a:gd name="connsiteX23" fmla="*/ 208112 w 318220"/>
                  <a:gd name="connsiteY23" fmla="*/ 387715 h 555497"/>
                  <a:gd name="connsiteX24" fmla="*/ 198587 w 318220"/>
                  <a:gd name="connsiteY24" fmla="*/ 397240 h 555497"/>
                  <a:gd name="connsiteX25" fmla="*/ 198587 w 318220"/>
                  <a:gd name="connsiteY25" fmla="*/ 536438 h 555497"/>
                  <a:gd name="connsiteX26" fmla="*/ 168926 w 318220"/>
                  <a:gd name="connsiteY26" fmla="*/ 536438 h 555497"/>
                  <a:gd name="connsiteX27" fmla="*/ 168926 w 318220"/>
                  <a:gd name="connsiteY27" fmla="*/ 480708 h 555497"/>
                  <a:gd name="connsiteX28" fmla="*/ 159401 w 318220"/>
                  <a:gd name="connsiteY28" fmla="*/ 471183 h 555497"/>
                  <a:gd name="connsiteX29" fmla="*/ 149876 w 318220"/>
                  <a:gd name="connsiteY29" fmla="*/ 480708 h 555497"/>
                  <a:gd name="connsiteX30" fmla="*/ 149876 w 318220"/>
                  <a:gd name="connsiteY30" fmla="*/ 536438 h 555497"/>
                  <a:gd name="connsiteX31" fmla="*/ 120205 w 318220"/>
                  <a:gd name="connsiteY31" fmla="*/ 536438 h 555497"/>
                  <a:gd name="connsiteX32" fmla="*/ 120205 w 318220"/>
                  <a:gd name="connsiteY32" fmla="*/ 456552 h 555497"/>
                  <a:gd name="connsiteX33" fmla="*/ 110680 w 318220"/>
                  <a:gd name="connsiteY33" fmla="*/ 447027 h 555497"/>
                  <a:gd name="connsiteX34" fmla="*/ 101155 w 318220"/>
                  <a:gd name="connsiteY34" fmla="*/ 456552 h 555497"/>
                  <a:gd name="connsiteX35" fmla="*/ 101155 w 318220"/>
                  <a:gd name="connsiteY35" fmla="*/ 536438 h 555497"/>
                  <a:gd name="connsiteX36" fmla="*/ 71495 w 318220"/>
                  <a:gd name="connsiteY36" fmla="*/ 536438 h 555497"/>
                  <a:gd name="connsiteX37" fmla="*/ 71495 w 318220"/>
                  <a:gd name="connsiteY37" fmla="*/ 491366 h 555497"/>
                  <a:gd name="connsiteX38" fmla="*/ 61970 w 318220"/>
                  <a:gd name="connsiteY38" fmla="*/ 481841 h 555497"/>
                  <a:gd name="connsiteX39" fmla="*/ 52445 w 318220"/>
                  <a:gd name="connsiteY39" fmla="*/ 491366 h 555497"/>
                  <a:gd name="connsiteX40" fmla="*/ 52445 w 318220"/>
                  <a:gd name="connsiteY40" fmla="*/ 536438 h 555497"/>
                  <a:gd name="connsiteX41" fmla="*/ 19060 w 318220"/>
                  <a:gd name="connsiteY41" fmla="*/ 536438 h 555497"/>
                  <a:gd name="connsiteX42" fmla="*/ 19060 w 318220"/>
                  <a:gd name="connsiteY42" fmla="*/ 343433 h 555497"/>
                  <a:gd name="connsiteX43" fmla="*/ 299171 w 318220"/>
                  <a:gd name="connsiteY43" fmla="*/ 343433 h 555497"/>
                  <a:gd name="connsiteX44" fmla="*/ 299171 w 318220"/>
                  <a:gd name="connsiteY44" fmla="*/ 536438 h 555497"/>
                  <a:gd name="connsiteX45" fmla="*/ 266348 w 318220"/>
                  <a:gd name="connsiteY45" fmla="*/ 536438 h 555497"/>
                  <a:gd name="connsiteX46" fmla="*/ 127949 w 318220"/>
                  <a:gd name="connsiteY46" fmla="*/ 50216 h 555497"/>
                  <a:gd name="connsiteX47" fmla="*/ 159115 w 318220"/>
                  <a:gd name="connsiteY47" fmla="*/ 19050 h 555497"/>
                  <a:gd name="connsiteX48" fmla="*/ 190281 w 318220"/>
                  <a:gd name="connsiteY48" fmla="*/ 50216 h 555497"/>
                  <a:gd name="connsiteX49" fmla="*/ 190281 w 318220"/>
                  <a:gd name="connsiteY49" fmla="*/ 201416 h 555497"/>
                  <a:gd name="connsiteX50" fmla="*/ 245183 w 318220"/>
                  <a:gd name="connsiteY50" fmla="*/ 256318 h 555497"/>
                  <a:gd name="connsiteX51" fmla="*/ 283531 w 318220"/>
                  <a:gd name="connsiteY51" fmla="*/ 256318 h 555497"/>
                  <a:gd name="connsiteX52" fmla="*/ 299180 w 318220"/>
                  <a:gd name="connsiteY52" fmla="*/ 271977 h 555497"/>
                  <a:gd name="connsiteX53" fmla="*/ 299180 w 318220"/>
                  <a:gd name="connsiteY53" fmla="*/ 324393 h 555497"/>
                  <a:gd name="connsiteX54" fmla="*/ 19060 w 318220"/>
                  <a:gd name="connsiteY54" fmla="*/ 324393 h 555497"/>
                  <a:gd name="connsiteX55" fmla="*/ 19060 w 318220"/>
                  <a:gd name="connsiteY55" fmla="*/ 271977 h 555497"/>
                  <a:gd name="connsiteX56" fmla="*/ 34709 w 318220"/>
                  <a:gd name="connsiteY56" fmla="*/ 256318 h 555497"/>
                  <a:gd name="connsiteX57" fmla="*/ 73057 w 318220"/>
                  <a:gd name="connsiteY57" fmla="*/ 256318 h 555497"/>
                  <a:gd name="connsiteX58" fmla="*/ 127959 w 318220"/>
                  <a:gd name="connsiteY58" fmla="*/ 201416 h 555497"/>
                  <a:gd name="connsiteX59" fmla="*/ 127959 w 318220"/>
                  <a:gd name="connsiteY59" fmla="*/ 50216 h 55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220" h="555497">
                    <a:moveTo>
                      <a:pt x="108899" y="50216"/>
                    </a:moveTo>
                    <a:lnTo>
                      <a:pt x="108899" y="201416"/>
                    </a:lnTo>
                    <a:cubicBezTo>
                      <a:pt x="108899" y="221180"/>
                      <a:pt x="92821" y="237268"/>
                      <a:pt x="73047" y="237268"/>
                    </a:cubicBezTo>
                    <a:lnTo>
                      <a:pt x="34700" y="237268"/>
                    </a:lnTo>
                    <a:cubicBezTo>
                      <a:pt x="15573" y="237268"/>
                      <a:pt x="0" y="252841"/>
                      <a:pt x="0" y="271977"/>
                    </a:cubicBezTo>
                    <a:lnTo>
                      <a:pt x="0" y="545973"/>
                    </a:lnTo>
                    <a:cubicBezTo>
                      <a:pt x="0" y="551240"/>
                      <a:pt x="4267" y="555498"/>
                      <a:pt x="9525" y="555498"/>
                    </a:cubicBezTo>
                    <a:lnTo>
                      <a:pt x="308696" y="555498"/>
                    </a:lnTo>
                    <a:cubicBezTo>
                      <a:pt x="313954" y="555498"/>
                      <a:pt x="318221" y="551240"/>
                      <a:pt x="318221" y="545973"/>
                    </a:cubicBezTo>
                    <a:lnTo>
                      <a:pt x="318221" y="271967"/>
                    </a:lnTo>
                    <a:cubicBezTo>
                      <a:pt x="318221" y="252832"/>
                      <a:pt x="302657" y="237258"/>
                      <a:pt x="283521" y="237258"/>
                    </a:cubicBezTo>
                    <a:lnTo>
                      <a:pt x="245173" y="237258"/>
                    </a:lnTo>
                    <a:cubicBezTo>
                      <a:pt x="225409" y="237258"/>
                      <a:pt x="209321" y="221180"/>
                      <a:pt x="209321" y="201406"/>
                    </a:cubicBezTo>
                    <a:lnTo>
                      <a:pt x="209321" y="50216"/>
                    </a:lnTo>
                    <a:cubicBezTo>
                      <a:pt x="209321" y="22527"/>
                      <a:pt x="186795" y="0"/>
                      <a:pt x="159106" y="0"/>
                    </a:cubicBezTo>
                    <a:cubicBezTo>
                      <a:pt x="131416" y="0"/>
                      <a:pt x="108899" y="22527"/>
                      <a:pt x="108899" y="50216"/>
                    </a:cubicBezTo>
                    <a:close/>
                    <a:moveTo>
                      <a:pt x="266348" y="536438"/>
                    </a:moveTo>
                    <a:lnTo>
                      <a:pt x="266348" y="456552"/>
                    </a:lnTo>
                    <a:cubicBezTo>
                      <a:pt x="266348" y="451285"/>
                      <a:pt x="262080" y="447027"/>
                      <a:pt x="256823" y="447027"/>
                    </a:cubicBezTo>
                    <a:cubicBezTo>
                      <a:pt x="251565" y="447027"/>
                      <a:pt x="247298" y="451285"/>
                      <a:pt x="247298" y="456552"/>
                    </a:cubicBezTo>
                    <a:lnTo>
                      <a:pt x="247298" y="536438"/>
                    </a:lnTo>
                    <a:lnTo>
                      <a:pt x="217637" y="536438"/>
                    </a:lnTo>
                    <a:lnTo>
                      <a:pt x="217637" y="397240"/>
                    </a:lnTo>
                    <a:cubicBezTo>
                      <a:pt x="217637" y="391973"/>
                      <a:pt x="213370" y="387715"/>
                      <a:pt x="208112" y="387715"/>
                    </a:cubicBezTo>
                    <a:cubicBezTo>
                      <a:pt x="202854" y="387715"/>
                      <a:pt x="198587" y="391973"/>
                      <a:pt x="198587" y="397240"/>
                    </a:cubicBezTo>
                    <a:lnTo>
                      <a:pt x="198587" y="536438"/>
                    </a:lnTo>
                    <a:lnTo>
                      <a:pt x="168926" y="536438"/>
                    </a:lnTo>
                    <a:lnTo>
                      <a:pt x="168926" y="480708"/>
                    </a:lnTo>
                    <a:cubicBezTo>
                      <a:pt x="168926" y="475440"/>
                      <a:pt x="164659" y="471183"/>
                      <a:pt x="159401" y="471183"/>
                    </a:cubicBezTo>
                    <a:cubicBezTo>
                      <a:pt x="154143" y="471183"/>
                      <a:pt x="149876" y="475440"/>
                      <a:pt x="149876" y="480708"/>
                    </a:cubicBezTo>
                    <a:lnTo>
                      <a:pt x="149876" y="536438"/>
                    </a:lnTo>
                    <a:lnTo>
                      <a:pt x="120205" y="536438"/>
                    </a:lnTo>
                    <a:lnTo>
                      <a:pt x="120205" y="456552"/>
                    </a:lnTo>
                    <a:cubicBezTo>
                      <a:pt x="120205" y="451285"/>
                      <a:pt x="115938" y="447027"/>
                      <a:pt x="110680" y="447027"/>
                    </a:cubicBezTo>
                    <a:cubicBezTo>
                      <a:pt x="105423" y="447027"/>
                      <a:pt x="101155" y="451285"/>
                      <a:pt x="101155" y="456552"/>
                    </a:cubicBezTo>
                    <a:lnTo>
                      <a:pt x="101155" y="536438"/>
                    </a:lnTo>
                    <a:lnTo>
                      <a:pt x="71495" y="536438"/>
                    </a:lnTo>
                    <a:lnTo>
                      <a:pt x="71495" y="491366"/>
                    </a:lnTo>
                    <a:cubicBezTo>
                      <a:pt x="71495" y="486099"/>
                      <a:pt x="67227" y="481841"/>
                      <a:pt x="61970" y="481841"/>
                    </a:cubicBezTo>
                    <a:cubicBezTo>
                      <a:pt x="56712" y="481841"/>
                      <a:pt x="52445" y="486099"/>
                      <a:pt x="52445" y="491366"/>
                    </a:cubicBezTo>
                    <a:lnTo>
                      <a:pt x="52445" y="536438"/>
                    </a:lnTo>
                    <a:lnTo>
                      <a:pt x="19060" y="536438"/>
                    </a:lnTo>
                    <a:lnTo>
                      <a:pt x="19060" y="343433"/>
                    </a:lnTo>
                    <a:lnTo>
                      <a:pt x="299171" y="343433"/>
                    </a:lnTo>
                    <a:lnTo>
                      <a:pt x="299171" y="536438"/>
                    </a:lnTo>
                    <a:lnTo>
                      <a:pt x="266348" y="536438"/>
                    </a:lnTo>
                    <a:close/>
                    <a:moveTo>
                      <a:pt x="127949" y="50216"/>
                    </a:moveTo>
                    <a:cubicBezTo>
                      <a:pt x="127949" y="33023"/>
                      <a:pt x="141932" y="19050"/>
                      <a:pt x="159115" y="19050"/>
                    </a:cubicBezTo>
                    <a:cubicBezTo>
                      <a:pt x="176298" y="19050"/>
                      <a:pt x="190281" y="33033"/>
                      <a:pt x="190281" y="50216"/>
                    </a:cubicBezTo>
                    <a:lnTo>
                      <a:pt x="190281" y="201416"/>
                    </a:lnTo>
                    <a:cubicBezTo>
                      <a:pt x="190281" y="231686"/>
                      <a:pt x="214903" y="256318"/>
                      <a:pt x="245183" y="256318"/>
                    </a:cubicBezTo>
                    <a:lnTo>
                      <a:pt x="283531" y="256318"/>
                    </a:lnTo>
                    <a:cubicBezTo>
                      <a:pt x="292160" y="256318"/>
                      <a:pt x="299180" y="263338"/>
                      <a:pt x="299180" y="271977"/>
                    </a:cubicBezTo>
                    <a:lnTo>
                      <a:pt x="299180" y="324393"/>
                    </a:lnTo>
                    <a:lnTo>
                      <a:pt x="19060" y="324393"/>
                    </a:lnTo>
                    <a:lnTo>
                      <a:pt x="19060" y="271977"/>
                    </a:lnTo>
                    <a:cubicBezTo>
                      <a:pt x="19060" y="263347"/>
                      <a:pt x="26079" y="256318"/>
                      <a:pt x="34709" y="256318"/>
                    </a:cubicBezTo>
                    <a:lnTo>
                      <a:pt x="73057" y="256318"/>
                    </a:lnTo>
                    <a:cubicBezTo>
                      <a:pt x="103327" y="256318"/>
                      <a:pt x="127959" y="231686"/>
                      <a:pt x="127959" y="201416"/>
                    </a:cubicBezTo>
                    <a:lnTo>
                      <a:pt x="127959" y="50216"/>
                    </a:lnTo>
                    <a:close/>
                  </a:path>
                </a:pathLst>
              </a:custGeom>
              <a:grpFill/>
              <a:ln w="9525" cap="flat">
                <a:solidFill>
                  <a:schemeClr val="accent5"/>
                </a:solidFill>
                <a:prstDash val="solid"/>
                <a:miter/>
              </a:ln>
            </p:spPr>
            <p:txBody>
              <a:bodyPr rtlCol="0" anchor="ctr"/>
              <a:lstStyle/>
              <a:p>
                <a:endParaRPr lang="en-US"/>
              </a:p>
            </p:txBody>
          </p:sp>
        </p:grpSp>
      </p:grpSp>
    </p:spTree>
    <p:extLst>
      <p:ext uri="{BB962C8B-B14F-4D97-AF65-F5344CB8AC3E}">
        <p14:creationId xmlns:p14="http://schemas.microsoft.com/office/powerpoint/2010/main" val="262221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E9A305D-3669-4634-B9B4-C6C2AFA8A793}"/>
              </a:ext>
            </a:extLst>
          </p:cNvPr>
          <p:cNvGraphicFramePr>
            <a:graphicFrameLocks noChangeAspect="1"/>
          </p:cNvGraphicFramePr>
          <p:nvPr>
            <p:custDataLst>
              <p:tags r:id="rId1"/>
            </p:custDataLst>
            <p:extLst>
              <p:ext uri="{D42A27DB-BD31-4B8C-83A1-F6EECF244321}">
                <p14:modId xmlns:p14="http://schemas.microsoft.com/office/powerpoint/2010/main" val="756603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4" name="Object 3" hidden="1">
                        <a:extLst>
                          <a:ext uri="{FF2B5EF4-FFF2-40B4-BE49-F238E27FC236}">
                            <a16:creationId xmlns:a16="http://schemas.microsoft.com/office/drawing/2014/main" id="{FE9A305D-3669-4634-B9B4-C6C2AFA8A7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D2B59A52-D9C2-4E24-B600-1E848B32C8F5}"/>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33" name="Rectangle 32">
            <a:extLst>
              <a:ext uri="{FF2B5EF4-FFF2-40B4-BE49-F238E27FC236}">
                <a16:creationId xmlns:a16="http://schemas.microsoft.com/office/drawing/2014/main" id="{1C409526-FEBB-4615-AD48-EE2919594103}"/>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34" name="Rectangle 33">
            <a:extLst>
              <a:ext uri="{FF2B5EF4-FFF2-40B4-BE49-F238E27FC236}">
                <a16:creationId xmlns:a16="http://schemas.microsoft.com/office/drawing/2014/main" id="{CE2902A1-02DE-4841-A5FF-EC6817C779C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35" name="Rectangle 34">
            <a:extLst>
              <a:ext uri="{FF2B5EF4-FFF2-40B4-BE49-F238E27FC236}">
                <a16:creationId xmlns:a16="http://schemas.microsoft.com/office/drawing/2014/main" id="{C69C2033-6801-4C94-9428-2C2E3E7C61BC}"/>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36" name="Rectangle 35">
            <a:extLst>
              <a:ext uri="{FF2B5EF4-FFF2-40B4-BE49-F238E27FC236}">
                <a16:creationId xmlns:a16="http://schemas.microsoft.com/office/drawing/2014/main" id="{F13CE92D-4D69-4443-A30B-E51A006B440F}"/>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37" name="Rectangle 36">
            <a:extLst>
              <a:ext uri="{FF2B5EF4-FFF2-40B4-BE49-F238E27FC236}">
                <a16:creationId xmlns:a16="http://schemas.microsoft.com/office/drawing/2014/main" id="{12A3E4D8-FE24-4296-A901-6835576F358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38" name="Rectangle 37">
            <a:extLst>
              <a:ext uri="{FF2B5EF4-FFF2-40B4-BE49-F238E27FC236}">
                <a16:creationId xmlns:a16="http://schemas.microsoft.com/office/drawing/2014/main" id="{FA551D75-70A3-4189-B8FD-D16A5A806F6C}"/>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4E0AD551-D0E4-4018-8925-446955E03DBD}"/>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 Individuals</a:t>
            </a:r>
          </a:p>
        </p:txBody>
      </p:sp>
      <p:sp>
        <p:nvSpPr>
          <p:cNvPr id="40" name="ZoneTexte 39">
            <a:extLst>
              <a:ext uri="{FF2B5EF4-FFF2-40B4-BE49-F238E27FC236}">
                <a16:creationId xmlns:a16="http://schemas.microsoft.com/office/drawing/2014/main" id="{D4585E7A-1C58-48F0-8CCC-695615F47DDC}"/>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41" name="ZoneTexte 40">
            <a:extLst>
              <a:ext uri="{FF2B5EF4-FFF2-40B4-BE49-F238E27FC236}">
                <a16:creationId xmlns:a16="http://schemas.microsoft.com/office/drawing/2014/main" id="{1DF4E5BB-492B-465C-8444-C36507B49283}"/>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42" name="Rectangle 41">
            <a:extLst>
              <a:ext uri="{FF2B5EF4-FFF2-40B4-BE49-F238E27FC236}">
                <a16:creationId xmlns:a16="http://schemas.microsoft.com/office/drawing/2014/main" id="{9C8D8134-054F-4F04-A0C0-2524CCD41437}"/>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43" name="Rectangle 42">
            <a:extLst>
              <a:ext uri="{FF2B5EF4-FFF2-40B4-BE49-F238E27FC236}">
                <a16:creationId xmlns:a16="http://schemas.microsoft.com/office/drawing/2014/main" id="{6A651D37-072C-499F-BDC9-221E2F280D9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44" name="Graphique 43">
            <a:extLst>
              <a:ext uri="{FF2B5EF4-FFF2-40B4-BE49-F238E27FC236}">
                <a16:creationId xmlns:a16="http://schemas.microsoft.com/office/drawing/2014/main" id="{5DD2A5A0-955E-4185-953F-886BCE253F9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180019" y="5680684"/>
            <a:ext cx="214316" cy="230961"/>
          </a:xfrm>
          <a:prstGeom prst="rect">
            <a:avLst/>
          </a:prstGeom>
        </p:spPr>
      </p:pic>
      <p:pic>
        <p:nvPicPr>
          <p:cNvPr id="45" name="Graphique 44">
            <a:extLst>
              <a:ext uri="{FF2B5EF4-FFF2-40B4-BE49-F238E27FC236}">
                <a16:creationId xmlns:a16="http://schemas.microsoft.com/office/drawing/2014/main" id="{67590E9A-6B90-4D3C-B501-1403B74FE0E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574009" y="5680684"/>
            <a:ext cx="214316" cy="230961"/>
          </a:xfrm>
          <a:prstGeom prst="rect">
            <a:avLst/>
          </a:prstGeom>
        </p:spPr>
      </p:pic>
      <p:grpSp>
        <p:nvGrpSpPr>
          <p:cNvPr id="46" name="Group 13">
            <a:extLst>
              <a:ext uri="{FF2B5EF4-FFF2-40B4-BE49-F238E27FC236}">
                <a16:creationId xmlns:a16="http://schemas.microsoft.com/office/drawing/2014/main" id="{F6938CCB-BE31-44A3-9DAA-6B2C1EFA0486}"/>
              </a:ext>
            </a:extLst>
          </p:cNvPr>
          <p:cNvGrpSpPr>
            <a:grpSpLocks noChangeAspect="1"/>
          </p:cNvGrpSpPr>
          <p:nvPr/>
        </p:nvGrpSpPr>
        <p:grpSpPr bwMode="auto">
          <a:xfrm>
            <a:off x="6922550" y="2387796"/>
            <a:ext cx="203941" cy="172525"/>
            <a:chOff x="788" y="858"/>
            <a:chExt cx="740" cy="626"/>
          </a:xfrm>
          <a:solidFill>
            <a:schemeClr val="accent5"/>
          </a:solidFill>
        </p:grpSpPr>
        <p:sp>
          <p:nvSpPr>
            <p:cNvPr id="47" name="Oval 14">
              <a:extLst>
                <a:ext uri="{FF2B5EF4-FFF2-40B4-BE49-F238E27FC236}">
                  <a16:creationId xmlns:a16="http://schemas.microsoft.com/office/drawing/2014/main" id="{D67419CE-C6BA-4629-BB5C-ECA34F1EC89E}"/>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Oval 15">
              <a:extLst>
                <a:ext uri="{FF2B5EF4-FFF2-40B4-BE49-F238E27FC236}">
                  <a16:creationId xmlns:a16="http://schemas.microsoft.com/office/drawing/2014/main" id="{03EF645D-F7AF-43CF-94EA-2BC8D735C2E0}"/>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9" name="Freeform 16">
              <a:extLst>
                <a:ext uri="{FF2B5EF4-FFF2-40B4-BE49-F238E27FC236}">
                  <a16:creationId xmlns:a16="http://schemas.microsoft.com/office/drawing/2014/main" id="{50765812-D4EB-409C-A795-704CBA96F388}"/>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0" name="Freeform 17">
              <a:extLst>
                <a:ext uri="{FF2B5EF4-FFF2-40B4-BE49-F238E27FC236}">
                  <a16:creationId xmlns:a16="http://schemas.microsoft.com/office/drawing/2014/main" id="{AADFF43A-1E17-43AD-A98D-EB5557B19C82}"/>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1" name="Freeform 18">
              <a:extLst>
                <a:ext uri="{FF2B5EF4-FFF2-40B4-BE49-F238E27FC236}">
                  <a16:creationId xmlns:a16="http://schemas.microsoft.com/office/drawing/2014/main" id="{67245660-084B-4945-A7DD-1575CED0F41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52" name="Freeform 22">
            <a:extLst>
              <a:ext uri="{FF2B5EF4-FFF2-40B4-BE49-F238E27FC236}">
                <a16:creationId xmlns:a16="http://schemas.microsoft.com/office/drawing/2014/main" id="{B751F483-D6A2-4834-B653-4BF6BD578896}"/>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53" name="Group 13">
            <a:extLst>
              <a:ext uri="{FF2B5EF4-FFF2-40B4-BE49-F238E27FC236}">
                <a16:creationId xmlns:a16="http://schemas.microsoft.com/office/drawing/2014/main" id="{EE834AD0-0A70-44A2-8E3C-4058845DF976}"/>
              </a:ext>
            </a:extLst>
          </p:cNvPr>
          <p:cNvGrpSpPr>
            <a:grpSpLocks noChangeAspect="1"/>
          </p:cNvGrpSpPr>
          <p:nvPr/>
        </p:nvGrpSpPr>
        <p:grpSpPr bwMode="auto">
          <a:xfrm>
            <a:off x="8272879" y="5702115"/>
            <a:ext cx="203941" cy="172525"/>
            <a:chOff x="788" y="858"/>
            <a:chExt cx="740" cy="626"/>
          </a:xfrm>
          <a:solidFill>
            <a:schemeClr val="accent5"/>
          </a:solidFill>
        </p:grpSpPr>
        <p:sp>
          <p:nvSpPr>
            <p:cNvPr id="54" name="Oval 14">
              <a:extLst>
                <a:ext uri="{FF2B5EF4-FFF2-40B4-BE49-F238E27FC236}">
                  <a16:creationId xmlns:a16="http://schemas.microsoft.com/office/drawing/2014/main" id="{793A6E79-FFAA-42E7-8011-F5F5349D10F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5" name="Oval 15">
              <a:extLst>
                <a:ext uri="{FF2B5EF4-FFF2-40B4-BE49-F238E27FC236}">
                  <a16:creationId xmlns:a16="http://schemas.microsoft.com/office/drawing/2014/main" id="{6853FD45-AD46-4B41-B5C5-99B49868E513}"/>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6" name="Freeform 16">
              <a:extLst>
                <a:ext uri="{FF2B5EF4-FFF2-40B4-BE49-F238E27FC236}">
                  <a16:creationId xmlns:a16="http://schemas.microsoft.com/office/drawing/2014/main" id="{39FD2212-7584-44C6-895F-D89F1BCBBF7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Freeform 17">
              <a:extLst>
                <a:ext uri="{FF2B5EF4-FFF2-40B4-BE49-F238E27FC236}">
                  <a16:creationId xmlns:a16="http://schemas.microsoft.com/office/drawing/2014/main" id="{90FDB14F-614A-450D-984B-BAB9D5FEF4E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Freeform 18">
              <a:extLst>
                <a:ext uri="{FF2B5EF4-FFF2-40B4-BE49-F238E27FC236}">
                  <a16:creationId xmlns:a16="http://schemas.microsoft.com/office/drawing/2014/main" id="{2575FB00-C94F-4015-81BB-EB5CAFB40A3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59" name="Group 13">
            <a:extLst>
              <a:ext uri="{FF2B5EF4-FFF2-40B4-BE49-F238E27FC236}">
                <a16:creationId xmlns:a16="http://schemas.microsoft.com/office/drawing/2014/main" id="{3C2F16D1-A3B4-440C-9B7C-7800FB8F27A3}"/>
              </a:ext>
            </a:extLst>
          </p:cNvPr>
          <p:cNvGrpSpPr>
            <a:grpSpLocks noChangeAspect="1"/>
          </p:cNvGrpSpPr>
          <p:nvPr/>
        </p:nvGrpSpPr>
        <p:grpSpPr bwMode="auto">
          <a:xfrm>
            <a:off x="1103098" y="1849955"/>
            <a:ext cx="203941" cy="172525"/>
            <a:chOff x="788" y="858"/>
            <a:chExt cx="740" cy="626"/>
          </a:xfrm>
          <a:solidFill>
            <a:schemeClr val="accent5"/>
          </a:solidFill>
        </p:grpSpPr>
        <p:sp>
          <p:nvSpPr>
            <p:cNvPr id="60" name="Oval 14">
              <a:extLst>
                <a:ext uri="{FF2B5EF4-FFF2-40B4-BE49-F238E27FC236}">
                  <a16:creationId xmlns:a16="http://schemas.microsoft.com/office/drawing/2014/main" id="{F5F38953-9D8A-42F3-B402-4B5FC5E1842C}"/>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Oval 15">
              <a:extLst>
                <a:ext uri="{FF2B5EF4-FFF2-40B4-BE49-F238E27FC236}">
                  <a16:creationId xmlns:a16="http://schemas.microsoft.com/office/drawing/2014/main" id="{4212E3FD-360F-4023-982B-B3841D9CFA1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16">
              <a:extLst>
                <a:ext uri="{FF2B5EF4-FFF2-40B4-BE49-F238E27FC236}">
                  <a16:creationId xmlns:a16="http://schemas.microsoft.com/office/drawing/2014/main" id="{05D4CE87-2779-42EB-B6EE-FCF41B770AAA}"/>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17">
              <a:extLst>
                <a:ext uri="{FF2B5EF4-FFF2-40B4-BE49-F238E27FC236}">
                  <a16:creationId xmlns:a16="http://schemas.microsoft.com/office/drawing/2014/main" id="{CC244C92-E1D3-461F-ACFC-4C9C371A40A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4" name="Freeform 18">
              <a:extLst>
                <a:ext uri="{FF2B5EF4-FFF2-40B4-BE49-F238E27FC236}">
                  <a16:creationId xmlns:a16="http://schemas.microsoft.com/office/drawing/2014/main" id="{B696882A-5EF8-4BEE-AB65-ABD639EC4DC6}"/>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ZoneTexte 64">
            <a:extLst>
              <a:ext uri="{FF2B5EF4-FFF2-40B4-BE49-F238E27FC236}">
                <a16:creationId xmlns:a16="http://schemas.microsoft.com/office/drawing/2014/main" id="{FA6B510C-60D3-4CD8-A4E3-3EBD62B303AE}"/>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2" name="Title 1">
            <a:extLst>
              <a:ext uri="{FF2B5EF4-FFF2-40B4-BE49-F238E27FC236}">
                <a16:creationId xmlns:a16="http://schemas.microsoft.com/office/drawing/2014/main" id="{076A8F7F-F895-46CF-AE68-CFD9FFD3C71A}"/>
              </a:ext>
            </a:extLst>
          </p:cNvPr>
          <p:cNvSpPr>
            <a:spLocks noGrp="1"/>
          </p:cNvSpPr>
          <p:nvPr>
            <p:ph type="ctrTitle"/>
          </p:nvPr>
        </p:nvSpPr>
        <p:spPr>
          <a:xfrm>
            <a:off x="584515" y="116632"/>
            <a:ext cx="8388035" cy="576064"/>
          </a:xfrm>
        </p:spPr>
        <p:txBody>
          <a:bodyPr vert="horz"/>
          <a:lstStyle/>
          <a:p>
            <a:r>
              <a:rPr lang="en-US" sz="1300"/>
              <a:t>Risks 3 &amp; 4 - </a:t>
            </a:r>
            <a:r>
              <a:rPr lang="en-US" sz="1300" b="0"/>
              <a:t>The digital platform ecosystem seems to reveal a market with </a:t>
            </a:r>
            <a:r>
              <a:rPr lang="en-US" sz="1300" b="0">
                <a:solidFill>
                  <a:schemeClr val="accent5">
                    <a:lumMod val="75000"/>
                  </a:schemeClr>
                </a:solidFill>
              </a:rPr>
              <a:t>strong competition </a:t>
            </a:r>
            <a:r>
              <a:rPr lang="en-US" sz="1300" b="0"/>
              <a:t>and </a:t>
            </a:r>
            <a:r>
              <a:rPr lang="en-US" sz="1300" b="0">
                <a:solidFill>
                  <a:schemeClr val="accent5">
                    <a:lumMod val="75000"/>
                  </a:schemeClr>
                </a:solidFill>
              </a:rPr>
              <a:t>structural specificities </a:t>
            </a:r>
            <a:r>
              <a:rPr lang="en-US" sz="1300" b="0"/>
              <a:t>leading to </a:t>
            </a:r>
            <a:r>
              <a:rPr lang="en-US" sz="1300" b="0">
                <a:solidFill>
                  <a:schemeClr val="accent5">
                    <a:lumMod val="75000"/>
                  </a:schemeClr>
                </a:solidFill>
              </a:rPr>
              <a:t>low profitability </a:t>
            </a:r>
            <a:r>
              <a:rPr lang="en-US" sz="1300" b="0"/>
              <a:t>while it appears to have </a:t>
            </a:r>
            <a:r>
              <a:rPr lang="en-US" sz="1300" b="0">
                <a:solidFill>
                  <a:schemeClr val="accent5">
                    <a:lumMod val="75000"/>
                  </a:schemeClr>
                </a:solidFill>
              </a:rPr>
              <a:t>limited synergies with the REN world </a:t>
            </a:r>
            <a:r>
              <a:rPr lang="en-US" sz="1300" b="0"/>
              <a:t>as of today</a:t>
            </a:r>
          </a:p>
        </p:txBody>
      </p:sp>
      <p:sp>
        <p:nvSpPr>
          <p:cNvPr id="5" name="Rectangle 4">
            <a:extLst>
              <a:ext uri="{FF2B5EF4-FFF2-40B4-BE49-F238E27FC236}">
                <a16:creationId xmlns:a16="http://schemas.microsoft.com/office/drawing/2014/main" id="{14879C95-E469-44D8-A9AD-02681D654566}"/>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6" name="Rectangle 5">
            <a:extLst>
              <a:ext uri="{FF2B5EF4-FFF2-40B4-BE49-F238E27FC236}">
                <a16:creationId xmlns:a16="http://schemas.microsoft.com/office/drawing/2014/main" id="{668934EF-3B2B-41C8-A852-24F884CDB87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7" name="Rectangle 6">
            <a:extLst>
              <a:ext uri="{FF2B5EF4-FFF2-40B4-BE49-F238E27FC236}">
                <a16:creationId xmlns:a16="http://schemas.microsoft.com/office/drawing/2014/main" id="{6A3CD12F-6027-43F5-950A-553D45044CF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8" name="Image 7">
            <a:extLst>
              <a:ext uri="{FF2B5EF4-FFF2-40B4-BE49-F238E27FC236}">
                <a16:creationId xmlns:a16="http://schemas.microsoft.com/office/drawing/2014/main" id="{311DD22C-A8D8-487B-B7CC-2949FB6E122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9" name="Image 8">
            <a:extLst>
              <a:ext uri="{FF2B5EF4-FFF2-40B4-BE49-F238E27FC236}">
                <a16:creationId xmlns:a16="http://schemas.microsoft.com/office/drawing/2014/main" id="{BF393EE9-E251-4153-8CF8-1C9D3AD441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 name="Picture 10" descr="BRICOCO Paris - Fournisseurs d'accès internet (adresse)">
            <a:extLst>
              <a:ext uri="{FF2B5EF4-FFF2-40B4-BE49-F238E27FC236}">
                <a16:creationId xmlns:a16="http://schemas.microsoft.com/office/drawing/2014/main" id="{1E5BEFBF-858C-4DEA-BFD1-2BCC49B0738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EAFAAFF-6B5C-4B8C-ABE4-3838CDE970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 name="Rectangle 11">
            <a:extLst>
              <a:ext uri="{FF2B5EF4-FFF2-40B4-BE49-F238E27FC236}">
                <a16:creationId xmlns:a16="http://schemas.microsoft.com/office/drawing/2014/main" id="{6E04BA92-898B-4C5B-BC90-D7370A80E238}"/>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23" name="ZoneTexte 95">
            <a:extLst>
              <a:ext uri="{FF2B5EF4-FFF2-40B4-BE49-F238E27FC236}">
                <a16:creationId xmlns:a16="http://schemas.microsoft.com/office/drawing/2014/main" id="{9D6B7B07-4A05-4C23-B8C2-BF6B61723B1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24" name="Rectangle 23">
            <a:extLst>
              <a:ext uri="{FF2B5EF4-FFF2-40B4-BE49-F238E27FC236}">
                <a16:creationId xmlns:a16="http://schemas.microsoft.com/office/drawing/2014/main" id="{92BE8562-398F-47AA-9DFF-98ED6254380E}"/>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25" name="Picture 4" descr="Fonctionnement de Frizbiz">
            <a:extLst>
              <a:ext uri="{FF2B5EF4-FFF2-40B4-BE49-F238E27FC236}">
                <a16:creationId xmlns:a16="http://schemas.microsoft.com/office/drawing/2014/main" id="{6F416873-D9F3-4CAA-BEAB-AC97C5DD29F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ootie — Wikipédia">
            <a:extLst>
              <a:ext uri="{FF2B5EF4-FFF2-40B4-BE49-F238E27FC236}">
                <a16:creationId xmlns:a16="http://schemas.microsoft.com/office/drawing/2014/main" id="{08F9C7BA-ED3A-4638-969C-1FBD514DA9C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95">
            <a:extLst>
              <a:ext uri="{FF2B5EF4-FFF2-40B4-BE49-F238E27FC236}">
                <a16:creationId xmlns:a16="http://schemas.microsoft.com/office/drawing/2014/main" id="{B3C1858A-F04B-4556-8114-AD5557508D65}"/>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sp>
        <p:nvSpPr>
          <p:cNvPr id="67" name="Rectangle 66">
            <a:extLst>
              <a:ext uri="{FF2B5EF4-FFF2-40B4-BE49-F238E27FC236}">
                <a16:creationId xmlns:a16="http://schemas.microsoft.com/office/drawing/2014/main" id="{E5E66E1D-661C-4AEE-ACAF-A6E612D011ED}"/>
              </a:ext>
            </a:extLst>
          </p:cNvPr>
          <p:cNvSpPr/>
          <p:nvPr/>
        </p:nvSpPr>
        <p:spPr>
          <a:xfrm>
            <a:off x="40302" y="1390080"/>
            <a:ext cx="9792305" cy="1542048"/>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8" name="Rectangle 67">
            <a:extLst>
              <a:ext uri="{FF2B5EF4-FFF2-40B4-BE49-F238E27FC236}">
                <a16:creationId xmlns:a16="http://schemas.microsoft.com/office/drawing/2014/main" id="{D2F63D90-54E3-4593-AE50-12673AAD1AC5}"/>
              </a:ext>
            </a:extLst>
          </p:cNvPr>
          <p:cNvSpPr/>
          <p:nvPr/>
        </p:nvSpPr>
        <p:spPr>
          <a:xfrm>
            <a:off x="40302" y="5225921"/>
            <a:ext cx="9792305" cy="997031"/>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3" name="Bulle narrative : rectangle 2">
            <a:extLst>
              <a:ext uri="{FF2B5EF4-FFF2-40B4-BE49-F238E27FC236}">
                <a16:creationId xmlns:a16="http://schemas.microsoft.com/office/drawing/2014/main" id="{99D55450-9CBF-4572-8BF1-B9F5C66D1D7B}"/>
              </a:ext>
            </a:extLst>
          </p:cNvPr>
          <p:cNvSpPr/>
          <p:nvPr/>
        </p:nvSpPr>
        <p:spPr>
          <a:xfrm>
            <a:off x="327750" y="1171977"/>
            <a:ext cx="4428902" cy="5050975"/>
          </a:xfrm>
          <a:prstGeom prst="wedgeRectCallout">
            <a:avLst>
              <a:gd name="adj1" fmla="val 54972"/>
              <a:gd name="adj2" fmla="val -12848"/>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300"/>
              </a:spcBef>
              <a:buFont typeface="Arial" panose="020B0604020202020204" pitchFamily="34" charset="0"/>
              <a:buChar char="•"/>
            </a:pPr>
            <a:r>
              <a:rPr lang="en-US" sz="1000" b="1">
                <a:solidFill>
                  <a:schemeClr val="accent5">
                    <a:lumMod val="75000"/>
                  </a:schemeClr>
                </a:solidFill>
              </a:rPr>
              <a:t>A business model that generates little profitability…</a:t>
            </a:r>
          </a:p>
          <a:p>
            <a:pPr marL="628650" lvl="1" indent="-171450">
              <a:spcBef>
                <a:spcPts val="300"/>
              </a:spcBef>
              <a:buClr>
                <a:schemeClr val="tx1"/>
              </a:buClr>
              <a:buFont typeface="Wingdings" panose="05000000000000000000" pitchFamily="2" charset="2"/>
              <a:buChar char="ü"/>
            </a:pPr>
            <a:r>
              <a:rPr lang="en-US" sz="1000">
                <a:solidFill>
                  <a:schemeClr val="accent5">
                    <a:lumMod val="75000"/>
                  </a:schemeClr>
                </a:solidFill>
              </a:rPr>
              <a:t>Customer acquisition costs </a:t>
            </a:r>
            <a:r>
              <a:rPr lang="en-US" sz="1000">
                <a:solidFill>
                  <a:schemeClr val="tx1"/>
                </a:solidFill>
              </a:rPr>
              <a:t>are </a:t>
            </a:r>
            <a:r>
              <a:rPr lang="en-US" sz="1000">
                <a:solidFill>
                  <a:schemeClr val="accent5">
                    <a:lumMod val="75000"/>
                  </a:schemeClr>
                </a:solidFill>
              </a:rPr>
              <a:t>high</a:t>
            </a:r>
            <a:r>
              <a:rPr lang="en-US" sz="1000">
                <a:solidFill>
                  <a:schemeClr val="tx1"/>
                </a:solidFill>
              </a:rPr>
              <a:t>, around €1,000 for each renovation worker</a:t>
            </a:r>
          </a:p>
          <a:p>
            <a:pPr marL="628650" lvl="1" indent="-171450">
              <a:spcBef>
                <a:spcPts val="300"/>
              </a:spcBef>
              <a:buFont typeface="Wingdings" panose="05000000000000000000" pitchFamily="2" charset="2"/>
              <a:buChar char="ü"/>
            </a:pPr>
            <a:r>
              <a:rPr lang="en-US" sz="1000">
                <a:solidFill>
                  <a:schemeClr val="tx1"/>
                </a:solidFill>
              </a:rPr>
              <a:t>Subscription business models don’t seem to fit with REN providers</a:t>
            </a:r>
          </a:p>
          <a:p>
            <a:pPr marL="628650" lvl="1" indent="-171450">
              <a:spcBef>
                <a:spcPts val="300"/>
              </a:spcBef>
              <a:buFont typeface="Wingdings" panose="05000000000000000000" pitchFamily="2" charset="2"/>
              <a:buChar char="ü"/>
            </a:pPr>
            <a:r>
              <a:rPr lang="en-US" sz="1000">
                <a:solidFill>
                  <a:schemeClr val="tx1"/>
                </a:solidFill>
              </a:rPr>
              <a:t>A lot of companies go </a:t>
            </a:r>
            <a:r>
              <a:rPr lang="en-US" sz="1000">
                <a:solidFill>
                  <a:schemeClr val="accent5">
                    <a:lumMod val="75000"/>
                  </a:schemeClr>
                </a:solidFill>
              </a:rPr>
              <a:t>bankrupt</a:t>
            </a:r>
            <a:r>
              <a:rPr lang="en-US" sz="1000">
                <a:solidFill>
                  <a:schemeClr val="tx1"/>
                </a:solidFill>
              </a:rPr>
              <a:t> or cease their activities</a:t>
            </a:r>
          </a:p>
          <a:p>
            <a:pPr marL="628650" lvl="1" indent="-171450">
              <a:spcBef>
                <a:spcPts val="300"/>
              </a:spcBef>
              <a:buClr>
                <a:schemeClr val="tx1"/>
              </a:buClr>
              <a:buFont typeface="Wingdings" panose="05000000000000000000" pitchFamily="2" charset="2"/>
              <a:buChar char="ü"/>
            </a:pPr>
            <a:r>
              <a:rPr lang="en-US" sz="1000">
                <a:solidFill>
                  <a:schemeClr val="accent5">
                    <a:lumMod val="75000"/>
                  </a:schemeClr>
                </a:solidFill>
              </a:rPr>
              <a:t>High volumes </a:t>
            </a:r>
            <a:r>
              <a:rPr lang="en-US" sz="1000">
                <a:solidFill>
                  <a:schemeClr val="tx1"/>
                </a:solidFill>
              </a:rPr>
              <a:t>are required to </a:t>
            </a:r>
            <a:r>
              <a:rPr lang="en-US" sz="1000">
                <a:solidFill>
                  <a:schemeClr val="accent5">
                    <a:lumMod val="75000"/>
                  </a:schemeClr>
                </a:solidFill>
              </a:rPr>
              <a:t>reach profitability </a:t>
            </a:r>
            <a:r>
              <a:rPr lang="en-US" sz="1000">
                <a:solidFill>
                  <a:schemeClr val="tx1"/>
                </a:solidFill>
              </a:rPr>
              <a:t>for C2C platforms</a:t>
            </a:r>
          </a:p>
          <a:p>
            <a:pPr marL="171450" indent="-171450" algn="l">
              <a:spcBef>
                <a:spcPts val="300"/>
              </a:spcBef>
              <a:buFont typeface="Arial" panose="020B0604020202020204" pitchFamily="34" charset="0"/>
              <a:buChar char="•"/>
            </a:pPr>
            <a:r>
              <a:rPr lang="en-US" sz="1000" b="1">
                <a:solidFill>
                  <a:schemeClr val="accent5">
                    <a:lumMod val="75000"/>
                  </a:schemeClr>
                </a:solidFill>
              </a:rPr>
              <a:t>… due to structural specificities of the sector…</a:t>
            </a:r>
          </a:p>
          <a:p>
            <a:pPr marL="628650" lvl="1" indent="-171450">
              <a:spcBef>
                <a:spcPts val="300"/>
              </a:spcBef>
              <a:buFont typeface="Wingdings" panose="05000000000000000000" pitchFamily="2" charset="2"/>
              <a:buChar char="ü"/>
            </a:pPr>
            <a:r>
              <a:rPr lang="en-US" sz="1000">
                <a:solidFill>
                  <a:schemeClr val="tx1"/>
                </a:solidFill>
              </a:rPr>
              <a:t>A growing </a:t>
            </a:r>
            <a:r>
              <a:rPr lang="en-US" sz="1000">
                <a:solidFill>
                  <a:schemeClr val="accent5">
                    <a:lumMod val="75000"/>
                  </a:schemeClr>
                </a:solidFill>
              </a:rPr>
              <a:t>shortage of renovation workers </a:t>
            </a:r>
            <a:r>
              <a:rPr lang="en-US" sz="1000">
                <a:solidFill>
                  <a:schemeClr val="tx1"/>
                </a:solidFill>
              </a:rPr>
              <a:t>in France</a:t>
            </a:r>
          </a:p>
          <a:p>
            <a:pPr marL="628650" lvl="1" indent="-171450">
              <a:spcBef>
                <a:spcPts val="300"/>
              </a:spcBef>
              <a:buFont typeface="Wingdings" panose="05000000000000000000" pitchFamily="2" charset="2"/>
              <a:buChar char="ü"/>
            </a:pPr>
            <a:r>
              <a:rPr lang="en-US" sz="1000">
                <a:solidFill>
                  <a:schemeClr val="tx1"/>
                </a:solidFill>
              </a:rPr>
              <a:t>A difficulty to sell </a:t>
            </a:r>
            <a:r>
              <a:rPr lang="en-US" sz="1000">
                <a:solidFill>
                  <a:schemeClr val="accent5">
                    <a:lumMod val="75000"/>
                  </a:schemeClr>
                </a:solidFill>
              </a:rPr>
              <a:t>non-standardized service offers </a:t>
            </a:r>
            <a:r>
              <a:rPr lang="en-US" sz="1000">
                <a:solidFill>
                  <a:schemeClr val="tx1"/>
                </a:solidFill>
              </a:rPr>
              <a:t>online, notably for large renovation works</a:t>
            </a:r>
          </a:p>
          <a:p>
            <a:pPr marL="171450" lvl="1" indent="-171450">
              <a:spcBef>
                <a:spcPts val="300"/>
              </a:spcBef>
              <a:buFont typeface="Arial" panose="020B0604020202020204" pitchFamily="34" charset="0"/>
              <a:buChar char="•"/>
            </a:pPr>
            <a:r>
              <a:rPr lang="en-US" sz="1000" b="1">
                <a:solidFill>
                  <a:schemeClr val="accent5">
                    <a:lumMod val="75000"/>
                  </a:schemeClr>
                </a:solidFill>
              </a:rPr>
              <a:t>…thus leading to a fragmented market with a winner-takes-it-all dynamic…</a:t>
            </a:r>
          </a:p>
          <a:p>
            <a:pPr marL="628650" lvl="2" indent="-171450">
              <a:spcBef>
                <a:spcPts val="300"/>
              </a:spcBef>
              <a:buFont typeface="Wingdings" panose="05000000000000000000" pitchFamily="2" charset="2"/>
              <a:buChar char="ü"/>
            </a:pPr>
            <a:r>
              <a:rPr lang="en-US" sz="1000">
                <a:solidFill>
                  <a:schemeClr val="tx1"/>
                </a:solidFill>
              </a:rPr>
              <a:t>The </a:t>
            </a:r>
            <a:r>
              <a:rPr lang="en-US" sz="1000">
                <a:solidFill>
                  <a:schemeClr val="accent5">
                    <a:lumMod val="75000"/>
                  </a:schemeClr>
                </a:solidFill>
              </a:rPr>
              <a:t>leading French platform Travaux.com </a:t>
            </a:r>
            <a:r>
              <a:rPr lang="en-US" sz="1000">
                <a:solidFill>
                  <a:schemeClr val="tx1"/>
                </a:solidFill>
              </a:rPr>
              <a:t>operates in several countries and belongs to </a:t>
            </a:r>
            <a:r>
              <a:rPr lang="en-US" sz="1000">
                <a:solidFill>
                  <a:schemeClr val="accent5">
                    <a:lumMod val="75000"/>
                  </a:schemeClr>
                </a:solidFill>
              </a:rPr>
              <a:t>US matching giant IAC </a:t>
            </a:r>
          </a:p>
          <a:p>
            <a:pPr marL="628650" lvl="2" indent="-171450">
              <a:spcBef>
                <a:spcPts val="300"/>
              </a:spcBef>
              <a:buFont typeface="Wingdings" panose="05000000000000000000" pitchFamily="2" charset="2"/>
              <a:buChar char="ü"/>
            </a:pPr>
            <a:r>
              <a:rPr lang="en-US" sz="1000">
                <a:solidFill>
                  <a:schemeClr val="tx1"/>
                </a:solidFill>
              </a:rPr>
              <a:t>In the US, Porch pivoted from a contractor marketplace model to a software model due to excessive competition from the merger between Angie’s List and HomeAdvisor </a:t>
            </a:r>
          </a:p>
          <a:p>
            <a:pPr marL="171450" lvl="1" indent="-171450">
              <a:spcBef>
                <a:spcPts val="300"/>
              </a:spcBef>
              <a:buFont typeface="Arial" panose="020B0604020202020204" pitchFamily="34" charset="0"/>
              <a:buChar char="•"/>
            </a:pPr>
            <a:r>
              <a:rPr lang="en-US" sz="1000" b="1">
                <a:solidFill>
                  <a:schemeClr val="accent5">
                    <a:lumMod val="75000"/>
                  </a:schemeClr>
                </a:solidFill>
              </a:rPr>
              <a:t>… which seems to offer few bridges with the REN sector to this day</a:t>
            </a:r>
          </a:p>
          <a:p>
            <a:pPr marL="628650" lvl="2" indent="-171450">
              <a:spcBef>
                <a:spcPts val="300"/>
              </a:spcBef>
              <a:buFont typeface="Wingdings" panose="05000000000000000000" pitchFamily="2" charset="2"/>
              <a:buChar char="ü"/>
            </a:pPr>
            <a:r>
              <a:rPr lang="en-US" sz="1000">
                <a:solidFill>
                  <a:schemeClr val="tx1"/>
                </a:solidFill>
              </a:rPr>
              <a:t>Insurance companies are </a:t>
            </a:r>
            <a:r>
              <a:rPr lang="en-US" sz="1000">
                <a:solidFill>
                  <a:schemeClr val="accent5">
                    <a:lumMod val="75000"/>
                  </a:schemeClr>
                </a:solidFill>
              </a:rPr>
              <a:t>reluctant to work with large number of REN providers </a:t>
            </a:r>
            <a:r>
              <a:rPr lang="en-US" sz="1000">
                <a:solidFill>
                  <a:schemeClr val="tx1"/>
                </a:solidFill>
              </a:rPr>
              <a:t>as the time of the loss can generated churn from insured persons </a:t>
            </a:r>
          </a:p>
          <a:p>
            <a:pPr marL="628650" lvl="2" indent="-171450">
              <a:spcBef>
                <a:spcPts val="300"/>
              </a:spcBef>
              <a:buFont typeface="Wingdings" panose="05000000000000000000" pitchFamily="2" charset="2"/>
              <a:buChar char="ü"/>
            </a:pPr>
            <a:r>
              <a:rPr lang="en-US" sz="1000">
                <a:solidFill>
                  <a:schemeClr val="tx1"/>
                </a:solidFill>
              </a:rPr>
              <a:t>B2C </a:t>
            </a:r>
            <a:r>
              <a:rPr lang="en-US" sz="1000">
                <a:solidFill>
                  <a:schemeClr val="accent5">
                    <a:lumMod val="75000"/>
                  </a:schemeClr>
                </a:solidFill>
              </a:rPr>
              <a:t>online platforms do not bear the execution risk </a:t>
            </a:r>
            <a:r>
              <a:rPr lang="en-US" sz="1000">
                <a:solidFill>
                  <a:schemeClr val="tx1"/>
                </a:solidFill>
              </a:rPr>
              <a:t>and responsibility associated with the works’ execution</a:t>
            </a:r>
          </a:p>
        </p:txBody>
      </p:sp>
      <p:pic>
        <p:nvPicPr>
          <p:cNvPr id="69" name="Picture 4" descr="Le Palmarès 2019 - Silver Eco - le Show SilverNight">
            <a:extLst>
              <a:ext uri="{FF2B5EF4-FFF2-40B4-BE49-F238E27FC236}">
                <a16:creationId xmlns:a16="http://schemas.microsoft.com/office/drawing/2014/main" id="{653A5668-9036-4CF7-A1BA-CDDA22AD8A15}"/>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15">
            <a:extLst>
              <a:ext uri="{FF2B5EF4-FFF2-40B4-BE49-F238E27FC236}">
                <a16:creationId xmlns:a16="http://schemas.microsoft.com/office/drawing/2014/main" id="{8D154747-288C-43F8-9C7C-CC432C9D8E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71" name="Picture 8" descr="MeilleurArtisan.com | Tableaux comparatifs - SocialCompare">
            <a:extLst>
              <a:ext uri="{FF2B5EF4-FFF2-40B4-BE49-F238E27FC236}">
                <a16:creationId xmlns:a16="http://schemas.microsoft.com/office/drawing/2014/main" id="{21EE91DB-A44A-4E18-9FC4-7A53D164EDE0}"/>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 58">
            <a:extLst>
              <a:ext uri="{FF2B5EF4-FFF2-40B4-BE49-F238E27FC236}">
                <a16:creationId xmlns:a16="http://schemas.microsoft.com/office/drawing/2014/main" id="{0701062C-1C15-45F1-924F-4216A903D7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86" name="ZoneTexte 99">
            <a:extLst>
              <a:ext uri="{FF2B5EF4-FFF2-40B4-BE49-F238E27FC236}">
                <a16:creationId xmlns:a16="http://schemas.microsoft.com/office/drawing/2014/main" id="{E7961BDE-6076-4E21-960D-1961F2C205C8}"/>
              </a:ext>
            </a:extLst>
          </p:cNvPr>
          <p:cNvSpPr txBox="1"/>
          <p:nvPr/>
        </p:nvSpPr>
        <p:spPr>
          <a:xfrm>
            <a:off x="8889682" y="46399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2</a:t>
            </a:r>
            <a:r>
              <a:rPr kumimoji="0" lang="en-US" sz="800" i="1" u="none" strike="noStrike" cap="none" normalizeH="0" baseline="0">
                <a:ln>
                  <a:noFill/>
                </a:ln>
                <a:solidFill>
                  <a:schemeClr val="accent5"/>
                </a:solidFill>
                <a:effectLst/>
                <a:latin typeface="+mj-lt"/>
              </a:rPr>
              <a:t>. Risk </a:t>
            </a:r>
            <a:r>
              <a:rPr lang="en-US" sz="800" i="1">
                <a:solidFill>
                  <a:schemeClr val="accent5"/>
                </a:solidFill>
              </a:rPr>
              <a:t>Platforms</a:t>
            </a:r>
            <a:endParaRPr kumimoji="0" lang="en-US" sz="800" i="1" u="none" strike="noStrike" cap="none" normalizeH="0" baseline="0">
              <a:ln>
                <a:noFill/>
              </a:ln>
              <a:solidFill>
                <a:schemeClr val="accent5"/>
              </a:solidFill>
              <a:effectLst/>
              <a:latin typeface="+mj-lt"/>
            </a:endParaRPr>
          </a:p>
        </p:txBody>
      </p:sp>
      <p:sp>
        <p:nvSpPr>
          <p:cNvPr id="93" name="Rectangle 92">
            <a:extLst>
              <a:ext uri="{FF2B5EF4-FFF2-40B4-BE49-F238E27FC236}">
                <a16:creationId xmlns:a16="http://schemas.microsoft.com/office/drawing/2014/main" id="{F8A1DEBA-0A47-4AF0-8016-2E7AACF911FA}"/>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94" name="Picture 2" descr="Hemea pour les pros (Mise à jour 2021)">
            <a:extLst>
              <a:ext uri="{FF2B5EF4-FFF2-40B4-BE49-F238E27FC236}">
                <a16:creationId xmlns:a16="http://schemas.microsoft.com/office/drawing/2014/main" id="{975426AD-AF59-4A9A-88FF-86BDD97C925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95" name="Image 94" descr="Une image contenant texte&#10;&#10;Description générée automatiquement">
            <a:extLst>
              <a:ext uri="{FF2B5EF4-FFF2-40B4-BE49-F238E27FC236}">
                <a16:creationId xmlns:a16="http://schemas.microsoft.com/office/drawing/2014/main" id="{31436DD5-C914-48D3-ABC4-C780E272A9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96" name="Image 95" descr="Une image contenant texte&#10;&#10;Description générée automatiquement">
            <a:extLst>
              <a:ext uri="{FF2B5EF4-FFF2-40B4-BE49-F238E27FC236}">
                <a16:creationId xmlns:a16="http://schemas.microsoft.com/office/drawing/2014/main" id="{9B57537F-C5F9-4E5E-BD5B-F432D902A95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97" name="Image 96" descr="Une image contenant texte&#10;&#10;Description générée automatiquement">
            <a:extLst>
              <a:ext uri="{FF2B5EF4-FFF2-40B4-BE49-F238E27FC236}">
                <a16:creationId xmlns:a16="http://schemas.microsoft.com/office/drawing/2014/main" id="{CFEC6FF8-8EF5-4462-B7C6-584887ACC3F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8" name="ZoneTexte 97">
            <a:extLst>
              <a:ext uri="{FF2B5EF4-FFF2-40B4-BE49-F238E27FC236}">
                <a16:creationId xmlns:a16="http://schemas.microsoft.com/office/drawing/2014/main" id="{E179A47A-9B95-4CAE-B926-4582178F5874}"/>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pic>
        <p:nvPicPr>
          <p:cNvPr id="99" name="Picture 2" descr="Archionline | N°1 des Architectes &amp; Entreprises en France‎">
            <a:extLst>
              <a:ext uri="{FF2B5EF4-FFF2-40B4-BE49-F238E27FC236}">
                <a16:creationId xmlns:a16="http://schemas.microsoft.com/office/drawing/2014/main" id="{28E2797F-1FD1-4145-9FC5-A6DCD1D96DD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00" name="Image 5">
            <a:extLst>
              <a:ext uri="{FF2B5EF4-FFF2-40B4-BE49-F238E27FC236}">
                <a16:creationId xmlns:a16="http://schemas.microsoft.com/office/drawing/2014/main" id="{2591313F-5E43-489D-91B7-CAEB224CADE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sp>
        <p:nvSpPr>
          <p:cNvPr id="77" name="ZoneTexte 76">
            <a:extLst>
              <a:ext uri="{FF2B5EF4-FFF2-40B4-BE49-F238E27FC236}">
                <a16:creationId xmlns:a16="http://schemas.microsoft.com/office/drawing/2014/main" id="{5527824B-76F4-45D6-8FE2-1C69A0F12F7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interviews</a:t>
            </a:r>
          </a:p>
        </p:txBody>
      </p:sp>
      <p:sp>
        <p:nvSpPr>
          <p:cNvPr id="81" name="Arrow: Pentagon 13">
            <a:extLst>
              <a:ext uri="{FF2B5EF4-FFF2-40B4-BE49-F238E27FC236}">
                <a16:creationId xmlns:a16="http://schemas.microsoft.com/office/drawing/2014/main" id="{41140C4B-D81F-4C2D-9325-CBDB4F046536}"/>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2</a:t>
            </a:r>
          </a:p>
        </p:txBody>
      </p:sp>
      <p:sp>
        <p:nvSpPr>
          <p:cNvPr id="82" name="Arrow: Pentagon 13">
            <a:extLst>
              <a:ext uri="{FF2B5EF4-FFF2-40B4-BE49-F238E27FC236}">
                <a16:creationId xmlns:a16="http://schemas.microsoft.com/office/drawing/2014/main" id="{A4CD6AED-02DD-459A-B1C7-F559D9F1E86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3" name="Arrow: Pentagon 13">
            <a:extLst>
              <a:ext uri="{FF2B5EF4-FFF2-40B4-BE49-F238E27FC236}">
                <a16:creationId xmlns:a16="http://schemas.microsoft.com/office/drawing/2014/main" id="{67FF2AF0-191A-453A-83C2-8045CA773D57}"/>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01" name="Freeform 26">
            <a:extLst>
              <a:ext uri="{FF2B5EF4-FFF2-40B4-BE49-F238E27FC236}">
                <a16:creationId xmlns:a16="http://schemas.microsoft.com/office/drawing/2014/main" id="{F6ACCB39-A226-4D23-814D-75951CA8454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3608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E9A305D-3669-4634-B9B4-C6C2AFA8A793}"/>
              </a:ext>
            </a:extLst>
          </p:cNvPr>
          <p:cNvGraphicFramePr>
            <a:graphicFrameLocks noChangeAspect="1"/>
          </p:cNvGraphicFramePr>
          <p:nvPr>
            <p:custDataLst>
              <p:tags r:id="rId1"/>
            </p:custDataLst>
            <p:extLst>
              <p:ext uri="{D42A27DB-BD31-4B8C-83A1-F6EECF244321}">
                <p14:modId xmlns:p14="http://schemas.microsoft.com/office/powerpoint/2010/main" val="971385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4" name="Object 3" hidden="1">
                        <a:extLst>
                          <a:ext uri="{FF2B5EF4-FFF2-40B4-BE49-F238E27FC236}">
                            <a16:creationId xmlns:a16="http://schemas.microsoft.com/office/drawing/2014/main" id="{FE9A305D-3669-4634-B9B4-C6C2AFA8A7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D2B59A52-D9C2-4E24-B600-1E848B32C8F5}"/>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33" name="Rectangle 32">
            <a:extLst>
              <a:ext uri="{FF2B5EF4-FFF2-40B4-BE49-F238E27FC236}">
                <a16:creationId xmlns:a16="http://schemas.microsoft.com/office/drawing/2014/main" id="{1C409526-FEBB-4615-AD48-EE2919594103}"/>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34" name="Rectangle 33">
            <a:extLst>
              <a:ext uri="{FF2B5EF4-FFF2-40B4-BE49-F238E27FC236}">
                <a16:creationId xmlns:a16="http://schemas.microsoft.com/office/drawing/2014/main" id="{CE2902A1-02DE-4841-A5FF-EC6817C779C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35" name="Rectangle 34">
            <a:extLst>
              <a:ext uri="{FF2B5EF4-FFF2-40B4-BE49-F238E27FC236}">
                <a16:creationId xmlns:a16="http://schemas.microsoft.com/office/drawing/2014/main" id="{C69C2033-6801-4C94-9428-2C2E3E7C61BC}"/>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36" name="Rectangle 35">
            <a:extLst>
              <a:ext uri="{FF2B5EF4-FFF2-40B4-BE49-F238E27FC236}">
                <a16:creationId xmlns:a16="http://schemas.microsoft.com/office/drawing/2014/main" id="{F13CE92D-4D69-4443-A30B-E51A006B440F}"/>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37" name="Rectangle 36">
            <a:extLst>
              <a:ext uri="{FF2B5EF4-FFF2-40B4-BE49-F238E27FC236}">
                <a16:creationId xmlns:a16="http://schemas.microsoft.com/office/drawing/2014/main" id="{12A3E4D8-FE24-4296-A901-6835576F358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38" name="Rectangle 37">
            <a:extLst>
              <a:ext uri="{FF2B5EF4-FFF2-40B4-BE49-F238E27FC236}">
                <a16:creationId xmlns:a16="http://schemas.microsoft.com/office/drawing/2014/main" id="{FA551D75-70A3-4189-B8FD-D16A5A806F6C}"/>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4E0AD551-D0E4-4018-8925-446955E03DBD}"/>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 Individuals</a:t>
            </a:r>
          </a:p>
        </p:txBody>
      </p:sp>
      <p:sp>
        <p:nvSpPr>
          <p:cNvPr id="40" name="ZoneTexte 39">
            <a:extLst>
              <a:ext uri="{FF2B5EF4-FFF2-40B4-BE49-F238E27FC236}">
                <a16:creationId xmlns:a16="http://schemas.microsoft.com/office/drawing/2014/main" id="{D4585E7A-1C58-48F0-8CCC-695615F47DDC}"/>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41" name="ZoneTexte 40">
            <a:extLst>
              <a:ext uri="{FF2B5EF4-FFF2-40B4-BE49-F238E27FC236}">
                <a16:creationId xmlns:a16="http://schemas.microsoft.com/office/drawing/2014/main" id="{1DF4E5BB-492B-465C-8444-C36507B49283}"/>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42" name="Rectangle 41">
            <a:extLst>
              <a:ext uri="{FF2B5EF4-FFF2-40B4-BE49-F238E27FC236}">
                <a16:creationId xmlns:a16="http://schemas.microsoft.com/office/drawing/2014/main" id="{9C8D8134-054F-4F04-A0C0-2524CCD41437}"/>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43" name="Rectangle 42">
            <a:extLst>
              <a:ext uri="{FF2B5EF4-FFF2-40B4-BE49-F238E27FC236}">
                <a16:creationId xmlns:a16="http://schemas.microsoft.com/office/drawing/2014/main" id="{6A651D37-072C-499F-BDC9-221E2F280D9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44" name="Graphique 43">
            <a:extLst>
              <a:ext uri="{FF2B5EF4-FFF2-40B4-BE49-F238E27FC236}">
                <a16:creationId xmlns:a16="http://schemas.microsoft.com/office/drawing/2014/main" id="{5DD2A5A0-955E-4185-953F-886BCE253F9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180019" y="5680684"/>
            <a:ext cx="214316" cy="230961"/>
          </a:xfrm>
          <a:prstGeom prst="rect">
            <a:avLst/>
          </a:prstGeom>
        </p:spPr>
      </p:pic>
      <p:pic>
        <p:nvPicPr>
          <p:cNvPr id="45" name="Graphique 44">
            <a:extLst>
              <a:ext uri="{FF2B5EF4-FFF2-40B4-BE49-F238E27FC236}">
                <a16:creationId xmlns:a16="http://schemas.microsoft.com/office/drawing/2014/main" id="{67590E9A-6B90-4D3C-B501-1403B74FE0E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574009" y="5680684"/>
            <a:ext cx="214316" cy="230961"/>
          </a:xfrm>
          <a:prstGeom prst="rect">
            <a:avLst/>
          </a:prstGeom>
        </p:spPr>
      </p:pic>
      <p:grpSp>
        <p:nvGrpSpPr>
          <p:cNvPr id="46" name="Group 13">
            <a:extLst>
              <a:ext uri="{FF2B5EF4-FFF2-40B4-BE49-F238E27FC236}">
                <a16:creationId xmlns:a16="http://schemas.microsoft.com/office/drawing/2014/main" id="{F6938CCB-BE31-44A3-9DAA-6B2C1EFA0486}"/>
              </a:ext>
            </a:extLst>
          </p:cNvPr>
          <p:cNvGrpSpPr>
            <a:grpSpLocks noChangeAspect="1"/>
          </p:cNvGrpSpPr>
          <p:nvPr/>
        </p:nvGrpSpPr>
        <p:grpSpPr bwMode="auto">
          <a:xfrm>
            <a:off x="6922550" y="2387796"/>
            <a:ext cx="203941" cy="172525"/>
            <a:chOff x="788" y="858"/>
            <a:chExt cx="740" cy="626"/>
          </a:xfrm>
          <a:solidFill>
            <a:schemeClr val="accent5"/>
          </a:solidFill>
        </p:grpSpPr>
        <p:sp>
          <p:nvSpPr>
            <p:cNvPr id="47" name="Oval 14">
              <a:extLst>
                <a:ext uri="{FF2B5EF4-FFF2-40B4-BE49-F238E27FC236}">
                  <a16:creationId xmlns:a16="http://schemas.microsoft.com/office/drawing/2014/main" id="{D67419CE-C6BA-4629-BB5C-ECA34F1EC89E}"/>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Oval 15">
              <a:extLst>
                <a:ext uri="{FF2B5EF4-FFF2-40B4-BE49-F238E27FC236}">
                  <a16:creationId xmlns:a16="http://schemas.microsoft.com/office/drawing/2014/main" id="{03EF645D-F7AF-43CF-94EA-2BC8D735C2E0}"/>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9" name="Freeform 16">
              <a:extLst>
                <a:ext uri="{FF2B5EF4-FFF2-40B4-BE49-F238E27FC236}">
                  <a16:creationId xmlns:a16="http://schemas.microsoft.com/office/drawing/2014/main" id="{50765812-D4EB-409C-A795-704CBA96F388}"/>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0" name="Freeform 17">
              <a:extLst>
                <a:ext uri="{FF2B5EF4-FFF2-40B4-BE49-F238E27FC236}">
                  <a16:creationId xmlns:a16="http://schemas.microsoft.com/office/drawing/2014/main" id="{AADFF43A-1E17-43AD-A98D-EB5557B19C82}"/>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1" name="Freeform 18">
              <a:extLst>
                <a:ext uri="{FF2B5EF4-FFF2-40B4-BE49-F238E27FC236}">
                  <a16:creationId xmlns:a16="http://schemas.microsoft.com/office/drawing/2014/main" id="{67245660-084B-4945-A7DD-1575CED0F41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52" name="Freeform 22">
            <a:extLst>
              <a:ext uri="{FF2B5EF4-FFF2-40B4-BE49-F238E27FC236}">
                <a16:creationId xmlns:a16="http://schemas.microsoft.com/office/drawing/2014/main" id="{B751F483-D6A2-4834-B653-4BF6BD578896}"/>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53" name="Group 13">
            <a:extLst>
              <a:ext uri="{FF2B5EF4-FFF2-40B4-BE49-F238E27FC236}">
                <a16:creationId xmlns:a16="http://schemas.microsoft.com/office/drawing/2014/main" id="{EE834AD0-0A70-44A2-8E3C-4058845DF976}"/>
              </a:ext>
            </a:extLst>
          </p:cNvPr>
          <p:cNvGrpSpPr>
            <a:grpSpLocks noChangeAspect="1"/>
          </p:cNvGrpSpPr>
          <p:nvPr/>
        </p:nvGrpSpPr>
        <p:grpSpPr bwMode="auto">
          <a:xfrm>
            <a:off x="8272879" y="5702115"/>
            <a:ext cx="203941" cy="172525"/>
            <a:chOff x="788" y="858"/>
            <a:chExt cx="740" cy="626"/>
          </a:xfrm>
          <a:solidFill>
            <a:schemeClr val="accent5"/>
          </a:solidFill>
        </p:grpSpPr>
        <p:sp>
          <p:nvSpPr>
            <p:cNvPr id="54" name="Oval 14">
              <a:extLst>
                <a:ext uri="{FF2B5EF4-FFF2-40B4-BE49-F238E27FC236}">
                  <a16:creationId xmlns:a16="http://schemas.microsoft.com/office/drawing/2014/main" id="{793A6E79-FFAA-42E7-8011-F5F5349D10F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5" name="Oval 15">
              <a:extLst>
                <a:ext uri="{FF2B5EF4-FFF2-40B4-BE49-F238E27FC236}">
                  <a16:creationId xmlns:a16="http://schemas.microsoft.com/office/drawing/2014/main" id="{6853FD45-AD46-4B41-B5C5-99B49868E513}"/>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6" name="Freeform 16">
              <a:extLst>
                <a:ext uri="{FF2B5EF4-FFF2-40B4-BE49-F238E27FC236}">
                  <a16:creationId xmlns:a16="http://schemas.microsoft.com/office/drawing/2014/main" id="{39FD2212-7584-44C6-895F-D89F1BCBBF7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Freeform 17">
              <a:extLst>
                <a:ext uri="{FF2B5EF4-FFF2-40B4-BE49-F238E27FC236}">
                  <a16:creationId xmlns:a16="http://schemas.microsoft.com/office/drawing/2014/main" id="{90FDB14F-614A-450D-984B-BAB9D5FEF4E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Freeform 18">
              <a:extLst>
                <a:ext uri="{FF2B5EF4-FFF2-40B4-BE49-F238E27FC236}">
                  <a16:creationId xmlns:a16="http://schemas.microsoft.com/office/drawing/2014/main" id="{2575FB00-C94F-4015-81BB-EB5CAFB40A3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59" name="Group 13">
            <a:extLst>
              <a:ext uri="{FF2B5EF4-FFF2-40B4-BE49-F238E27FC236}">
                <a16:creationId xmlns:a16="http://schemas.microsoft.com/office/drawing/2014/main" id="{3C2F16D1-A3B4-440C-9B7C-7800FB8F27A3}"/>
              </a:ext>
            </a:extLst>
          </p:cNvPr>
          <p:cNvGrpSpPr>
            <a:grpSpLocks noChangeAspect="1"/>
          </p:cNvGrpSpPr>
          <p:nvPr/>
        </p:nvGrpSpPr>
        <p:grpSpPr bwMode="auto">
          <a:xfrm>
            <a:off x="1103098" y="1849955"/>
            <a:ext cx="203941" cy="172525"/>
            <a:chOff x="788" y="858"/>
            <a:chExt cx="740" cy="626"/>
          </a:xfrm>
          <a:solidFill>
            <a:schemeClr val="accent5"/>
          </a:solidFill>
        </p:grpSpPr>
        <p:sp>
          <p:nvSpPr>
            <p:cNvPr id="60" name="Oval 14">
              <a:extLst>
                <a:ext uri="{FF2B5EF4-FFF2-40B4-BE49-F238E27FC236}">
                  <a16:creationId xmlns:a16="http://schemas.microsoft.com/office/drawing/2014/main" id="{F5F38953-9D8A-42F3-B402-4B5FC5E1842C}"/>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Oval 15">
              <a:extLst>
                <a:ext uri="{FF2B5EF4-FFF2-40B4-BE49-F238E27FC236}">
                  <a16:creationId xmlns:a16="http://schemas.microsoft.com/office/drawing/2014/main" id="{4212E3FD-360F-4023-982B-B3841D9CFA1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16">
              <a:extLst>
                <a:ext uri="{FF2B5EF4-FFF2-40B4-BE49-F238E27FC236}">
                  <a16:creationId xmlns:a16="http://schemas.microsoft.com/office/drawing/2014/main" id="{05D4CE87-2779-42EB-B6EE-FCF41B770AAA}"/>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17">
              <a:extLst>
                <a:ext uri="{FF2B5EF4-FFF2-40B4-BE49-F238E27FC236}">
                  <a16:creationId xmlns:a16="http://schemas.microsoft.com/office/drawing/2014/main" id="{CC244C92-E1D3-461F-ACFC-4C9C371A40A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4" name="Freeform 18">
              <a:extLst>
                <a:ext uri="{FF2B5EF4-FFF2-40B4-BE49-F238E27FC236}">
                  <a16:creationId xmlns:a16="http://schemas.microsoft.com/office/drawing/2014/main" id="{B696882A-5EF8-4BEE-AB65-ABD639EC4DC6}"/>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ZoneTexte 64">
            <a:extLst>
              <a:ext uri="{FF2B5EF4-FFF2-40B4-BE49-F238E27FC236}">
                <a16:creationId xmlns:a16="http://schemas.microsoft.com/office/drawing/2014/main" id="{FA6B510C-60D3-4CD8-A4E3-3EBD62B303AE}"/>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2" name="Title 1">
            <a:extLst>
              <a:ext uri="{FF2B5EF4-FFF2-40B4-BE49-F238E27FC236}">
                <a16:creationId xmlns:a16="http://schemas.microsoft.com/office/drawing/2014/main" id="{076A8F7F-F895-46CF-AE68-CFD9FFD3C71A}"/>
              </a:ext>
            </a:extLst>
          </p:cNvPr>
          <p:cNvSpPr>
            <a:spLocks noGrp="1"/>
          </p:cNvSpPr>
          <p:nvPr>
            <p:ph type="ctrTitle"/>
          </p:nvPr>
        </p:nvSpPr>
        <p:spPr>
          <a:xfrm>
            <a:off x="584515" y="116632"/>
            <a:ext cx="8388035" cy="576064"/>
          </a:xfrm>
        </p:spPr>
        <p:txBody>
          <a:bodyPr vert="horz"/>
          <a:lstStyle/>
          <a:p>
            <a:r>
              <a:rPr lang="en-US" sz="1300"/>
              <a:t>Risks 3 &amp; 4 – </a:t>
            </a:r>
            <a:r>
              <a:rPr lang="en-US" sz="1300" b="0"/>
              <a:t>Therefore, the </a:t>
            </a:r>
            <a:r>
              <a:rPr lang="en-US" sz="1300" b="0">
                <a:solidFill>
                  <a:schemeClr val="accent5">
                    <a:lumMod val="75000"/>
                  </a:schemeClr>
                </a:solidFill>
              </a:rPr>
              <a:t>identified risks of growing competition and disintermediation </a:t>
            </a:r>
            <a:r>
              <a:rPr lang="en-US" sz="1300" b="0"/>
              <a:t>from online platforms </a:t>
            </a:r>
            <a:r>
              <a:rPr lang="en-US" sz="1300" b="0">
                <a:solidFill>
                  <a:schemeClr val="accent5">
                    <a:lumMod val="75000"/>
                  </a:schemeClr>
                </a:solidFill>
              </a:rPr>
              <a:t>seems rather limited</a:t>
            </a:r>
            <a:r>
              <a:rPr lang="en-US" sz="1300" b="0"/>
              <a:t>, since they delegate the </a:t>
            </a:r>
            <a:r>
              <a:rPr lang="en-US" sz="1300" b="0">
                <a:solidFill>
                  <a:schemeClr val="accent5">
                    <a:lumMod val="75000"/>
                  </a:schemeClr>
                </a:solidFill>
              </a:rPr>
              <a:t>execution responsibility to external craftsmen</a:t>
            </a:r>
          </a:p>
        </p:txBody>
      </p:sp>
      <p:sp>
        <p:nvSpPr>
          <p:cNvPr id="5" name="Rectangle 4">
            <a:extLst>
              <a:ext uri="{FF2B5EF4-FFF2-40B4-BE49-F238E27FC236}">
                <a16:creationId xmlns:a16="http://schemas.microsoft.com/office/drawing/2014/main" id="{14879C95-E469-44D8-A9AD-02681D654566}"/>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6" name="Rectangle 5">
            <a:extLst>
              <a:ext uri="{FF2B5EF4-FFF2-40B4-BE49-F238E27FC236}">
                <a16:creationId xmlns:a16="http://schemas.microsoft.com/office/drawing/2014/main" id="{668934EF-3B2B-41C8-A852-24F884CDB87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7" name="Rectangle 6">
            <a:extLst>
              <a:ext uri="{FF2B5EF4-FFF2-40B4-BE49-F238E27FC236}">
                <a16:creationId xmlns:a16="http://schemas.microsoft.com/office/drawing/2014/main" id="{6A3CD12F-6027-43F5-950A-553D45044CF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8" name="Image 7">
            <a:extLst>
              <a:ext uri="{FF2B5EF4-FFF2-40B4-BE49-F238E27FC236}">
                <a16:creationId xmlns:a16="http://schemas.microsoft.com/office/drawing/2014/main" id="{311DD22C-A8D8-487B-B7CC-2949FB6E122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9" name="Image 8">
            <a:extLst>
              <a:ext uri="{FF2B5EF4-FFF2-40B4-BE49-F238E27FC236}">
                <a16:creationId xmlns:a16="http://schemas.microsoft.com/office/drawing/2014/main" id="{BF393EE9-E251-4153-8CF8-1C9D3AD441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 name="Picture 10" descr="BRICOCO Paris - Fournisseurs d'accès internet (adresse)">
            <a:extLst>
              <a:ext uri="{FF2B5EF4-FFF2-40B4-BE49-F238E27FC236}">
                <a16:creationId xmlns:a16="http://schemas.microsoft.com/office/drawing/2014/main" id="{1E5BEFBF-858C-4DEA-BFD1-2BCC49B0738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EAFAAFF-6B5C-4B8C-ABE4-3838CDE970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 name="Rectangle 11">
            <a:extLst>
              <a:ext uri="{FF2B5EF4-FFF2-40B4-BE49-F238E27FC236}">
                <a16:creationId xmlns:a16="http://schemas.microsoft.com/office/drawing/2014/main" id="{6E04BA92-898B-4C5B-BC90-D7370A80E238}"/>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23" name="ZoneTexte 95">
            <a:extLst>
              <a:ext uri="{FF2B5EF4-FFF2-40B4-BE49-F238E27FC236}">
                <a16:creationId xmlns:a16="http://schemas.microsoft.com/office/drawing/2014/main" id="{9D6B7B07-4A05-4C23-B8C2-BF6B61723B1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24" name="Rectangle 23">
            <a:extLst>
              <a:ext uri="{FF2B5EF4-FFF2-40B4-BE49-F238E27FC236}">
                <a16:creationId xmlns:a16="http://schemas.microsoft.com/office/drawing/2014/main" id="{92BE8562-398F-47AA-9DFF-98ED6254380E}"/>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25" name="Picture 4" descr="Fonctionnement de Frizbiz">
            <a:extLst>
              <a:ext uri="{FF2B5EF4-FFF2-40B4-BE49-F238E27FC236}">
                <a16:creationId xmlns:a16="http://schemas.microsoft.com/office/drawing/2014/main" id="{6F416873-D9F3-4CAA-BEAB-AC97C5DD29F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ootie — Wikipédia">
            <a:extLst>
              <a:ext uri="{FF2B5EF4-FFF2-40B4-BE49-F238E27FC236}">
                <a16:creationId xmlns:a16="http://schemas.microsoft.com/office/drawing/2014/main" id="{08F9C7BA-ED3A-4638-969C-1FBD514DA9C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95">
            <a:extLst>
              <a:ext uri="{FF2B5EF4-FFF2-40B4-BE49-F238E27FC236}">
                <a16:creationId xmlns:a16="http://schemas.microsoft.com/office/drawing/2014/main" id="{B3C1858A-F04B-4556-8114-AD5557508D65}"/>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sp>
        <p:nvSpPr>
          <p:cNvPr id="67" name="Rectangle 66">
            <a:extLst>
              <a:ext uri="{FF2B5EF4-FFF2-40B4-BE49-F238E27FC236}">
                <a16:creationId xmlns:a16="http://schemas.microsoft.com/office/drawing/2014/main" id="{E5E66E1D-661C-4AEE-ACAF-A6E612D011ED}"/>
              </a:ext>
            </a:extLst>
          </p:cNvPr>
          <p:cNvSpPr/>
          <p:nvPr/>
        </p:nvSpPr>
        <p:spPr>
          <a:xfrm>
            <a:off x="40302" y="1390080"/>
            <a:ext cx="9792305" cy="1542048"/>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8" name="Rectangle 67">
            <a:extLst>
              <a:ext uri="{FF2B5EF4-FFF2-40B4-BE49-F238E27FC236}">
                <a16:creationId xmlns:a16="http://schemas.microsoft.com/office/drawing/2014/main" id="{D2F63D90-54E3-4593-AE50-12673AAD1AC5}"/>
              </a:ext>
            </a:extLst>
          </p:cNvPr>
          <p:cNvSpPr/>
          <p:nvPr/>
        </p:nvSpPr>
        <p:spPr>
          <a:xfrm>
            <a:off x="40302" y="5225921"/>
            <a:ext cx="9792305" cy="997031"/>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69" name="Picture 4" descr="Le Palmarès 2019 - Silver Eco - le Show SilverNight">
            <a:extLst>
              <a:ext uri="{FF2B5EF4-FFF2-40B4-BE49-F238E27FC236}">
                <a16:creationId xmlns:a16="http://schemas.microsoft.com/office/drawing/2014/main" id="{653A5668-9036-4CF7-A1BA-CDDA22AD8A15}"/>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15">
            <a:extLst>
              <a:ext uri="{FF2B5EF4-FFF2-40B4-BE49-F238E27FC236}">
                <a16:creationId xmlns:a16="http://schemas.microsoft.com/office/drawing/2014/main" id="{8D154747-288C-43F8-9C7C-CC432C9D8E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71" name="Picture 8" descr="MeilleurArtisan.com | Tableaux comparatifs - SocialCompare">
            <a:extLst>
              <a:ext uri="{FF2B5EF4-FFF2-40B4-BE49-F238E27FC236}">
                <a16:creationId xmlns:a16="http://schemas.microsoft.com/office/drawing/2014/main" id="{21EE91DB-A44A-4E18-9FC4-7A53D164EDE0}"/>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 58">
            <a:extLst>
              <a:ext uri="{FF2B5EF4-FFF2-40B4-BE49-F238E27FC236}">
                <a16:creationId xmlns:a16="http://schemas.microsoft.com/office/drawing/2014/main" id="{0701062C-1C15-45F1-924F-4216A903D7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86" name="ZoneTexte 99">
            <a:extLst>
              <a:ext uri="{FF2B5EF4-FFF2-40B4-BE49-F238E27FC236}">
                <a16:creationId xmlns:a16="http://schemas.microsoft.com/office/drawing/2014/main" id="{E7961BDE-6076-4E21-960D-1961F2C205C8}"/>
              </a:ext>
            </a:extLst>
          </p:cNvPr>
          <p:cNvSpPr txBox="1"/>
          <p:nvPr/>
        </p:nvSpPr>
        <p:spPr>
          <a:xfrm>
            <a:off x="8889682" y="46399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solidFill>
                  <a:schemeClr val="accent5"/>
                </a:solidFill>
              </a:rPr>
              <a:t>2</a:t>
            </a:r>
            <a:r>
              <a:rPr kumimoji="0" lang="en-US" sz="800" i="1" u="none" strike="noStrike" cap="none" normalizeH="0" baseline="0">
                <a:ln>
                  <a:noFill/>
                </a:ln>
                <a:solidFill>
                  <a:schemeClr val="accent5"/>
                </a:solidFill>
                <a:effectLst/>
                <a:latin typeface="+mj-lt"/>
              </a:rPr>
              <a:t>. Risk </a:t>
            </a:r>
            <a:r>
              <a:rPr lang="en-US" sz="800" i="1">
                <a:solidFill>
                  <a:schemeClr val="accent5"/>
                </a:solidFill>
              </a:rPr>
              <a:t>Platforms</a:t>
            </a:r>
            <a:endParaRPr kumimoji="0" lang="en-US" sz="800" i="1" u="none" strike="noStrike" cap="none" normalizeH="0" baseline="0">
              <a:ln>
                <a:noFill/>
              </a:ln>
              <a:solidFill>
                <a:schemeClr val="accent5"/>
              </a:solidFill>
              <a:effectLst/>
              <a:latin typeface="+mj-lt"/>
            </a:endParaRPr>
          </a:p>
        </p:txBody>
      </p:sp>
      <p:sp>
        <p:nvSpPr>
          <p:cNvPr id="93" name="Rectangle 92">
            <a:extLst>
              <a:ext uri="{FF2B5EF4-FFF2-40B4-BE49-F238E27FC236}">
                <a16:creationId xmlns:a16="http://schemas.microsoft.com/office/drawing/2014/main" id="{F8A1DEBA-0A47-4AF0-8016-2E7AACF911FA}"/>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94" name="Picture 2" descr="Hemea pour les pros (Mise à jour 2021)">
            <a:extLst>
              <a:ext uri="{FF2B5EF4-FFF2-40B4-BE49-F238E27FC236}">
                <a16:creationId xmlns:a16="http://schemas.microsoft.com/office/drawing/2014/main" id="{975426AD-AF59-4A9A-88FF-86BDD97C925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95" name="Image 94" descr="Une image contenant texte&#10;&#10;Description générée automatiquement">
            <a:extLst>
              <a:ext uri="{FF2B5EF4-FFF2-40B4-BE49-F238E27FC236}">
                <a16:creationId xmlns:a16="http://schemas.microsoft.com/office/drawing/2014/main" id="{31436DD5-C914-48D3-ABC4-C780E272A9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96" name="Image 95" descr="Une image contenant texte&#10;&#10;Description générée automatiquement">
            <a:extLst>
              <a:ext uri="{FF2B5EF4-FFF2-40B4-BE49-F238E27FC236}">
                <a16:creationId xmlns:a16="http://schemas.microsoft.com/office/drawing/2014/main" id="{9B57537F-C5F9-4E5E-BD5B-F432D902A95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97" name="Image 96" descr="Une image contenant texte&#10;&#10;Description générée automatiquement">
            <a:extLst>
              <a:ext uri="{FF2B5EF4-FFF2-40B4-BE49-F238E27FC236}">
                <a16:creationId xmlns:a16="http://schemas.microsoft.com/office/drawing/2014/main" id="{CFEC6FF8-8EF5-4462-B7C6-584887ACC3F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8" name="ZoneTexte 97">
            <a:extLst>
              <a:ext uri="{FF2B5EF4-FFF2-40B4-BE49-F238E27FC236}">
                <a16:creationId xmlns:a16="http://schemas.microsoft.com/office/drawing/2014/main" id="{E179A47A-9B95-4CAE-B926-4582178F5874}"/>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pic>
        <p:nvPicPr>
          <p:cNvPr id="99" name="Picture 2" descr="Archionline | N°1 des Architectes &amp; Entreprises en France‎">
            <a:extLst>
              <a:ext uri="{FF2B5EF4-FFF2-40B4-BE49-F238E27FC236}">
                <a16:creationId xmlns:a16="http://schemas.microsoft.com/office/drawing/2014/main" id="{28E2797F-1FD1-4145-9FC5-A6DCD1D96DD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00" name="Image 5">
            <a:extLst>
              <a:ext uri="{FF2B5EF4-FFF2-40B4-BE49-F238E27FC236}">
                <a16:creationId xmlns:a16="http://schemas.microsoft.com/office/drawing/2014/main" id="{2591313F-5E43-489D-91B7-CAEB224CADE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sp>
        <p:nvSpPr>
          <p:cNvPr id="77" name="ZoneTexte 76">
            <a:extLst>
              <a:ext uri="{FF2B5EF4-FFF2-40B4-BE49-F238E27FC236}">
                <a16:creationId xmlns:a16="http://schemas.microsoft.com/office/drawing/2014/main" id="{5527824B-76F4-45D6-8FE2-1C69A0F12F7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
        <p:nvSpPr>
          <p:cNvPr id="81" name="Arrow: Pentagon 13">
            <a:extLst>
              <a:ext uri="{FF2B5EF4-FFF2-40B4-BE49-F238E27FC236}">
                <a16:creationId xmlns:a16="http://schemas.microsoft.com/office/drawing/2014/main" id="{41140C4B-D81F-4C2D-9325-CBDB4F046536}"/>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2</a:t>
            </a:r>
          </a:p>
        </p:txBody>
      </p:sp>
      <p:sp>
        <p:nvSpPr>
          <p:cNvPr id="82" name="Arrow: Pentagon 13">
            <a:extLst>
              <a:ext uri="{FF2B5EF4-FFF2-40B4-BE49-F238E27FC236}">
                <a16:creationId xmlns:a16="http://schemas.microsoft.com/office/drawing/2014/main" id="{A4CD6AED-02DD-459A-B1C7-F559D9F1E86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3" name="Arrow: Pentagon 13">
            <a:extLst>
              <a:ext uri="{FF2B5EF4-FFF2-40B4-BE49-F238E27FC236}">
                <a16:creationId xmlns:a16="http://schemas.microsoft.com/office/drawing/2014/main" id="{67FF2AF0-191A-453A-83C2-8045CA773D57}"/>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75" name="Bulle narrative : rectangle 74">
            <a:extLst>
              <a:ext uri="{FF2B5EF4-FFF2-40B4-BE49-F238E27FC236}">
                <a16:creationId xmlns:a16="http://schemas.microsoft.com/office/drawing/2014/main" id="{BF048926-BF08-4F31-8C26-458582C96095}"/>
              </a:ext>
            </a:extLst>
          </p:cNvPr>
          <p:cNvSpPr/>
          <p:nvPr/>
        </p:nvSpPr>
        <p:spPr>
          <a:xfrm>
            <a:off x="714364" y="3781905"/>
            <a:ext cx="4085603" cy="2552682"/>
          </a:xfrm>
          <a:prstGeom prst="wedgeRectCallout">
            <a:avLst>
              <a:gd name="adj1" fmla="val 54726"/>
              <a:gd name="adj2" fmla="val -30026"/>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#4</a:t>
            </a:r>
          </a:p>
          <a:p>
            <a:pPr marL="171450" indent="-171450" algn="l">
              <a:spcAft>
                <a:spcPts val="600"/>
              </a:spcAft>
              <a:buFont typeface="Arial" panose="020B0604020202020204" pitchFamily="34" charset="0"/>
              <a:buChar char="•"/>
            </a:pPr>
            <a:r>
              <a:rPr lang="en-US" sz="1000" b="1">
                <a:solidFill>
                  <a:schemeClr val="tx1"/>
                </a:solidFill>
              </a:rPr>
              <a:t>Risk:</a:t>
            </a:r>
            <a:r>
              <a:rPr lang="en-US" sz="1000">
                <a:solidFill>
                  <a:schemeClr val="tx1"/>
                </a:solidFill>
              </a:rPr>
              <a:t> </a:t>
            </a:r>
            <a:r>
              <a:rPr lang="en-US" sz="1000">
                <a:solidFill>
                  <a:schemeClr val="accent5">
                    <a:lumMod val="75000"/>
                  </a:schemeClr>
                </a:solidFill>
              </a:rPr>
              <a:t>B2C platforms</a:t>
            </a:r>
            <a:r>
              <a:rPr lang="en-US" sz="1000">
                <a:solidFill>
                  <a:schemeClr val="tx1"/>
                </a:solidFill>
              </a:rPr>
              <a:t> could position as </a:t>
            </a:r>
            <a:r>
              <a:rPr lang="en-US" sz="1000">
                <a:solidFill>
                  <a:schemeClr val="accent5">
                    <a:lumMod val="75000"/>
                  </a:schemeClr>
                </a:solidFill>
              </a:rPr>
              <a:t>« in-kind » reparation providers for insurances</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This risk appears </a:t>
            </a:r>
            <a:r>
              <a:rPr lang="en-US" sz="1000">
                <a:solidFill>
                  <a:schemeClr val="accent5">
                    <a:lumMod val="75000"/>
                  </a:schemeClr>
                </a:solidFill>
              </a:rPr>
              <a:t>highly improbable </a:t>
            </a:r>
            <a:r>
              <a:rPr lang="en-US" sz="1000">
                <a:solidFill>
                  <a:schemeClr val="tx1"/>
                </a:solidFill>
              </a:rPr>
              <a:t>as:</a:t>
            </a:r>
          </a:p>
          <a:p>
            <a:pPr marL="628650" lvl="1" indent="-171450">
              <a:spcAft>
                <a:spcPts val="300"/>
              </a:spcAft>
              <a:buClr>
                <a:schemeClr val="tx1"/>
              </a:buClr>
              <a:buFont typeface="Courier New" panose="02070309020205020404" pitchFamily="49" charset="0"/>
              <a:buChar char="o"/>
            </a:pPr>
            <a:r>
              <a:rPr lang="en-US" sz="1000">
                <a:solidFill>
                  <a:schemeClr val="tx1"/>
                </a:solidFill>
              </a:rPr>
              <a:t>B2C </a:t>
            </a:r>
            <a:r>
              <a:rPr lang="en-US" sz="1000">
                <a:solidFill>
                  <a:schemeClr val="accent5">
                    <a:lumMod val="75000"/>
                  </a:schemeClr>
                </a:solidFill>
              </a:rPr>
              <a:t>platforms</a:t>
            </a:r>
            <a:r>
              <a:rPr lang="en-US" sz="1000">
                <a:solidFill>
                  <a:schemeClr val="tx1"/>
                </a:solidFill>
              </a:rPr>
              <a:t> do </a:t>
            </a:r>
            <a:r>
              <a:rPr lang="en-US" sz="1000">
                <a:solidFill>
                  <a:schemeClr val="accent5">
                    <a:lumMod val="75000"/>
                  </a:schemeClr>
                </a:solidFill>
              </a:rPr>
              <a:t>not carry </a:t>
            </a:r>
            <a:r>
              <a:rPr lang="en-US" sz="1000">
                <a:solidFill>
                  <a:schemeClr val="tx1"/>
                </a:solidFill>
              </a:rPr>
              <a:t>the </a:t>
            </a:r>
            <a:r>
              <a:rPr lang="en-US" sz="1000">
                <a:solidFill>
                  <a:schemeClr val="accent5">
                    <a:lumMod val="75000"/>
                  </a:schemeClr>
                </a:solidFill>
              </a:rPr>
              <a:t>execution risk</a:t>
            </a:r>
            <a:r>
              <a:rPr lang="en-US" sz="1000">
                <a:solidFill>
                  <a:schemeClr val="accent5"/>
                </a:solidFill>
              </a:rPr>
              <a:t> </a:t>
            </a:r>
            <a:r>
              <a:rPr lang="en-US" sz="1000">
                <a:solidFill>
                  <a:schemeClr val="tx1"/>
                </a:solidFill>
              </a:rPr>
              <a:t>while insurance are willing to delegate it</a:t>
            </a:r>
          </a:p>
          <a:p>
            <a:pPr marL="628650" lvl="1" indent="-171450">
              <a:spcAft>
                <a:spcPts val="300"/>
              </a:spcAft>
              <a:buClr>
                <a:schemeClr val="tx1"/>
              </a:buClr>
              <a:buFont typeface="Courier New" panose="02070309020205020404" pitchFamily="49" charset="0"/>
              <a:buChar char="o"/>
            </a:pPr>
            <a:r>
              <a:rPr lang="en-US" sz="1000">
                <a:solidFill>
                  <a:schemeClr val="tx1"/>
                </a:solidFill>
              </a:rPr>
              <a:t>Platforms would </a:t>
            </a:r>
            <a:r>
              <a:rPr lang="en-US" sz="1000">
                <a:solidFill>
                  <a:schemeClr val="accent5">
                    <a:lumMod val="75000"/>
                  </a:schemeClr>
                </a:solidFill>
              </a:rPr>
              <a:t>struggle to ensure quality standards </a:t>
            </a:r>
            <a:r>
              <a:rPr lang="en-US" sz="1000">
                <a:solidFill>
                  <a:schemeClr val="tx1"/>
                </a:solidFill>
              </a:rPr>
              <a:t>required by insurances in order to</a:t>
            </a:r>
            <a:r>
              <a:rPr lang="en-US" sz="1000">
                <a:solidFill>
                  <a:schemeClr val="accent5">
                    <a:lumMod val="75000"/>
                  </a:schemeClr>
                </a:solidFill>
              </a:rPr>
              <a:t> maximize service level </a:t>
            </a:r>
            <a:r>
              <a:rPr lang="en-US" sz="1000">
                <a:solidFill>
                  <a:schemeClr val="tx1"/>
                </a:solidFill>
              </a:rPr>
              <a:t>provided to clients and </a:t>
            </a:r>
            <a:r>
              <a:rPr lang="en-US" sz="1000">
                <a:solidFill>
                  <a:schemeClr val="accent5">
                    <a:lumMod val="75000"/>
                  </a:schemeClr>
                </a:solidFill>
              </a:rPr>
              <a:t>minimize churn risk</a:t>
            </a:r>
            <a:endParaRPr lang="en-US" sz="1000">
              <a:solidFill>
                <a:schemeClr val="tx1"/>
              </a:solidFill>
            </a:endParaRPr>
          </a:p>
          <a:p>
            <a:pPr marL="628650" lvl="1" indent="-171450">
              <a:spcAft>
                <a:spcPts val="300"/>
              </a:spcAft>
              <a:buClr>
                <a:schemeClr val="tx1"/>
              </a:buClr>
              <a:buFont typeface="Courier New" panose="02070309020205020404" pitchFamily="49" charset="0"/>
              <a:buChar char="o"/>
            </a:pPr>
            <a:r>
              <a:rPr lang="en-US" sz="1000">
                <a:solidFill>
                  <a:schemeClr val="tx1"/>
                </a:solidFill>
              </a:rPr>
              <a:t>The </a:t>
            </a:r>
            <a:r>
              <a:rPr lang="en-US" sz="1000">
                <a:solidFill>
                  <a:schemeClr val="accent5">
                    <a:lumMod val="75000"/>
                  </a:schemeClr>
                </a:solidFill>
              </a:rPr>
              <a:t>nature of the service </a:t>
            </a:r>
            <a:r>
              <a:rPr lang="en-US" sz="1000">
                <a:solidFill>
                  <a:schemeClr val="tx1"/>
                </a:solidFill>
              </a:rPr>
              <a:t>provided by </a:t>
            </a:r>
            <a:r>
              <a:rPr lang="en-US" sz="1000">
                <a:solidFill>
                  <a:schemeClr val="accent5">
                    <a:lumMod val="75000"/>
                  </a:schemeClr>
                </a:solidFill>
              </a:rPr>
              <a:t>REN expands beyond what renovation platforms do </a:t>
            </a:r>
            <a:r>
              <a:rPr lang="en-US" sz="1000">
                <a:solidFill>
                  <a:schemeClr val="tx1"/>
                </a:solidFill>
              </a:rPr>
              <a:t>as they not only execute </a:t>
            </a:r>
            <a:r>
              <a:rPr lang="en-US" sz="1000">
                <a:solidFill>
                  <a:schemeClr val="accent5">
                    <a:lumMod val="75000"/>
                  </a:schemeClr>
                </a:solidFill>
              </a:rPr>
              <a:t>renovation</a:t>
            </a:r>
            <a:r>
              <a:rPr lang="en-US" sz="1000">
                <a:solidFill>
                  <a:schemeClr val="accent5"/>
                </a:solidFill>
              </a:rPr>
              <a:t> </a:t>
            </a:r>
            <a:r>
              <a:rPr lang="en-US" sz="1000">
                <a:solidFill>
                  <a:schemeClr val="tx1"/>
                </a:solidFill>
              </a:rPr>
              <a:t>but also</a:t>
            </a:r>
            <a:r>
              <a:rPr lang="en-US" sz="1000">
                <a:solidFill>
                  <a:schemeClr val="accent5"/>
                </a:solidFill>
              </a:rPr>
              <a:t> </a:t>
            </a:r>
            <a:r>
              <a:rPr lang="en-US" sz="1000">
                <a:solidFill>
                  <a:schemeClr val="accent5">
                    <a:lumMod val="75000"/>
                  </a:schemeClr>
                </a:solidFill>
              </a:rPr>
              <a:t>manage the customer’s loss from end-to-end</a:t>
            </a:r>
          </a:p>
        </p:txBody>
      </p:sp>
      <p:sp>
        <p:nvSpPr>
          <p:cNvPr id="76" name="Bulle narrative : rectangle 116">
            <a:extLst>
              <a:ext uri="{FF2B5EF4-FFF2-40B4-BE49-F238E27FC236}">
                <a16:creationId xmlns:a16="http://schemas.microsoft.com/office/drawing/2014/main" id="{52A62CB2-099B-45B3-821C-FD4F0C05C0E7}"/>
              </a:ext>
            </a:extLst>
          </p:cNvPr>
          <p:cNvSpPr/>
          <p:nvPr/>
        </p:nvSpPr>
        <p:spPr>
          <a:xfrm>
            <a:off x="718545" y="1033251"/>
            <a:ext cx="4081422" cy="2620316"/>
          </a:xfrm>
          <a:prstGeom prst="wedgeRectCallout">
            <a:avLst>
              <a:gd name="adj1" fmla="val 56129"/>
              <a:gd name="adj2" fmla="val 20081"/>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#3 </a:t>
            </a:r>
          </a:p>
          <a:p>
            <a:pPr marL="171450" indent="-171450">
              <a:spcAft>
                <a:spcPts val="600"/>
              </a:spcAft>
              <a:buFont typeface="Arial" panose="020B0604020202020204" pitchFamily="34" charset="0"/>
              <a:buChar char="•"/>
            </a:pPr>
            <a:r>
              <a:rPr lang="en-US" sz="1000" b="1">
                <a:solidFill>
                  <a:schemeClr val="tx1"/>
                </a:solidFill>
              </a:rPr>
              <a:t>Risk:</a:t>
            </a:r>
            <a:r>
              <a:rPr lang="en-US" sz="1000">
                <a:solidFill>
                  <a:schemeClr val="tx1"/>
                </a:solidFill>
              </a:rPr>
              <a:t> With the </a:t>
            </a:r>
            <a:r>
              <a:rPr lang="en-US" sz="1000">
                <a:solidFill>
                  <a:schemeClr val="accent5">
                    <a:lumMod val="75000"/>
                  </a:schemeClr>
                </a:solidFill>
              </a:rPr>
              <a:t>emergence of both B2C and C2C platform</a:t>
            </a:r>
            <a:r>
              <a:rPr lang="en-US" sz="1000">
                <a:solidFill>
                  <a:schemeClr val="tx1"/>
                </a:solidFill>
              </a:rPr>
              <a:t>, insured persons </a:t>
            </a:r>
            <a:r>
              <a:rPr lang="en-US" sz="1000">
                <a:solidFill>
                  <a:schemeClr val="accent5">
                    <a:lumMod val="75000"/>
                  </a:schemeClr>
                </a:solidFill>
              </a:rPr>
              <a:t>could increase</a:t>
            </a:r>
            <a:r>
              <a:rPr lang="en-US" sz="1000">
                <a:solidFill>
                  <a:schemeClr val="accent5"/>
                </a:solidFill>
              </a:rPr>
              <a:t> </a:t>
            </a:r>
            <a:r>
              <a:rPr lang="en-US" sz="1000">
                <a:solidFill>
                  <a:schemeClr val="tx1"/>
                </a:solidFill>
              </a:rPr>
              <a:t>their</a:t>
            </a:r>
            <a:r>
              <a:rPr lang="en-US" sz="1000">
                <a:solidFill>
                  <a:schemeClr val="accent5"/>
                </a:solidFill>
              </a:rPr>
              <a:t> </a:t>
            </a:r>
            <a:r>
              <a:rPr lang="en-US" sz="1000">
                <a:solidFill>
                  <a:schemeClr val="accent5">
                    <a:lumMod val="75000"/>
                  </a:schemeClr>
                </a:solidFill>
              </a:rPr>
              <a:t>use</a:t>
            </a:r>
            <a:r>
              <a:rPr lang="en-US" sz="1000">
                <a:solidFill>
                  <a:schemeClr val="accent5"/>
                </a:solidFill>
              </a:rPr>
              <a:t> </a:t>
            </a:r>
            <a:r>
              <a:rPr lang="en-US" sz="1000">
                <a:solidFill>
                  <a:schemeClr val="tx1"/>
                </a:solidFill>
              </a:rPr>
              <a:t>of</a:t>
            </a:r>
            <a:r>
              <a:rPr lang="en-US" sz="1000">
                <a:solidFill>
                  <a:schemeClr val="accent5"/>
                </a:solidFill>
              </a:rPr>
              <a:t> </a:t>
            </a:r>
            <a:r>
              <a:rPr lang="en-US" sz="1000">
                <a:solidFill>
                  <a:schemeClr val="accent5">
                    <a:lumMod val="75000"/>
                  </a:schemeClr>
                </a:solidFill>
              </a:rPr>
              <a:t>« over-the-counter »</a:t>
            </a:r>
            <a:r>
              <a:rPr lang="en-US" sz="1000">
                <a:solidFill>
                  <a:schemeClr val="accent5"/>
                </a:solidFill>
              </a:rPr>
              <a:t> </a:t>
            </a:r>
            <a:r>
              <a:rPr lang="en-US" sz="1000">
                <a:solidFill>
                  <a:schemeClr val="tx1"/>
                </a:solidFill>
              </a:rPr>
              <a:t>and </a:t>
            </a:r>
            <a:r>
              <a:rPr lang="en-US" sz="1000">
                <a:solidFill>
                  <a:schemeClr val="accent5">
                    <a:lumMod val="75000"/>
                  </a:schemeClr>
                </a:solidFill>
              </a:rPr>
              <a:t>« on-estimate » </a:t>
            </a:r>
            <a:r>
              <a:rPr lang="en-US" sz="1000">
                <a:solidFill>
                  <a:schemeClr val="tx1"/>
                </a:solidFill>
              </a:rPr>
              <a:t>compensations</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This risk still needs </a:t>
            </a:r>
            <a:r>
              <a:rPr lang="en-US" sz="1000">
                <a:solidFill>
                  <a:schemeClr val="accent5">
                    <a:lumMod val="75000"/>
                  </a:schemeClr>
                </a:solidFill>
              </a:rPr>
              <a:t>to be further assessed</a:t>
            </a:r>
            <a:r>
              <a:rPr lang="en-US" sz="1000">
                <a:solidFill>
                  <a:schemeClr val="tx1"/>
                </a:solidFill>
              </a:rPr>
              <a:t>: </a:t>
            </a:r>
          </a:p>
          <a:p>
            <a:pPr marL="628650" lvl="1" indent="-171450">
              <a:spcAft>
                <a:spcPts val="300"/>
              </a:spcAft>
              <a:buFont typeface="Courier New" panose="02070309020205020404" pitchFamily="49" charset="0"/>
              <a:buChar char="o"/>
            </a:pPr>
            <a:r>
              <a:rPr lang="en-US" sz="1000">
                <a:solidFill>
                  <a:schemeClr val="tx1"/>
                </a:solidFill>
              </a:rPr>
              <a:t>The </a:t>
            </a:r>
            <a:r>
              <a:rPr lang="en-US" sz="1000">
                <a:solidFill>
                  <a:schemeClr val="accent5">
                    <a:lumMod val="75000"/>
                  </a:schemeClr>
                </a:solidFill>
              </a:rPr>
              <a:t>overall compensation cost for insurance </a:t>
            </a:r>
            <a:r>
              <a:rPr lang="en-US" sz="1000">
                <a:solidFill>
                  <a:schemeClr val="tx1"/>
                </a:solidFill>
              </a:rPr>
              <a:t>is </a:t>
            </a:r>
            <a:r>
              <a:rPr lang="en-US" sz="1000">
                <a:solidFill>
                  <a:schemeClr val="accent5">
                    <a:lumMod val="75000"/>
                  </a:schemeClr>
                </a:solidFill>
              </a:rPr>
              <a:t>lower</a:t>
            </a:r>
            <a:r>
              <a:rPr lang="en-US" sz="1000">
                <a:solidFill>
                  <a:schemeClr val="tx1"/>
                </a:solidFill>
              </a:rPr>
              <a:t> in REN versus over-the-counter and on-estimate </a:t>
            </a:r>
          </a:p>
          <a:p>
            <a:pPr marL="628650" lvl="1" indent="-171450">
              <a:spcAft>
                <a:spcPts val="300"/>
              </a:spcAft>
              <a:buFont typeface="Courier New" panose="02070309020205020404" pitchFamily="49" charset="0"/>
              <a:buChar char="o"/>
            </a:pPr>
            <a:r>
              <a:rPr lang="en-US" sz="1000">
                <a:solidFill>
                  <a:schemeClr val="tx1"/>
                </a:solidFill>
              </a:rPr>
              <a:t>Yet these </a:t>
            </a:r>
            <a:r>
              <a:rPr lang="en-US" sz="1000">
                <a:solidFill>
                  <a:schemeClr val="accent5">
                    <a:lumMod val="75000"/>
                  </a:schemeClr>
                </a:solidFill>
              </a:rPr>
              <a:t>platforms</a:t>
            </a:r>
            <a:r>
              <a:rPr lang="en-US" sz="1000">
                <a:solidFill>
                  <a:schemeClr val="tx1"/>
                </a:solidFill>
              </a:rPr>
              <a:t> don’t have the capacity to handle more renovation works due to the </a:t>
            </a:r>
            <a:r>
              <a:rPr lang="en-US" sz="1000">
                <a:solidFill>
                  <a:schemeClr val="accent5">
                    <a:lumMod val="75000"/>
                  </a:schemeClr>
                </a:solidFill>
              </a:rPr>
              <a:t>shortage of qualified professionals</a:t>
            </a:r>
            <a:endParaRPr lang="en-US" sz="1000">
              <a:solidFill>
                <a:schemeClr val="tx1"/>
              </a:solidFill>
            </a:endParaRPr>
          </a:p>
          <a:p>
            <a:pPr marL="628650" lvl="1" indent="-171450">
              <a:spcAft>
                <a:spcPts val="300"/>
              </a:spcAft>
              <a:buFont typeface="Courier New" panose="02070309020205020404" pitchFamily="49" charset="0"/>
              <a:buChar char="o"/>
            </a:pPr>
            <a:r>
              <a:rPr lang="en-US" sz="1000">
                <a:solidFill>
                  <a:schemeClr val="tx1"/>
                </a:solidFill>
              </a:rPr>
              <a:t>Moreover these platforms </a:t>
            </a:r>
            <a:r>
              <a:rPr lang="en-US" sz="1000">
                <a:solidFill>
                  <a:schemeClr val="accent5">
                    <a:lumMod val="75000"/>
                  </a:schemeClr>
                </a:solidFill>
              </a:rPr>
              <a:t>struggle to reach financial balance</a:t>
            </a:r>
            <a:r>
              <a:rPr lang="en-US" sz="1000">
                <a:solidFill>
                  <a:schemeClr val="accent5"/>
                </a:solidFill>
              </a:rPr>
              <a:t> </a:t>
            </a:r>
            <a:r>
              <a:rPr lang="en-US" sz="1000">
                <a:solidFill>
                  <a:schemeClr val="tx1"/>
                </a:solidFill>
              </a:rPr>
              <a:t>due to the high acquisition cost on both supply and demand sides </a:t>
            </a:r>
          </a:p>
        </p:txBody>
      </p:sp>
      <p:grpSp>
        <p:nvGrpSpPr>
          <p:cNvPr id="78" name="Group 4">
            <a:extLst>
              <a:ext uri="{FF2B5EF4-FFF2-40B4-BE49-F238E27FC236}">
                <a16:creationId xmlns:a16="http://schemas.microsoft.com/office/drawing/2014/main" id="{C37060A4-71F4-43B5-94D9-F2FD5F6DE9BF}"/>
              </a:ext>
            </a:extLst>
          </p:cNvPr>
          <p:cNvGrpSpPr>
            <a:grpSpLocks noChangeAspect="1"/>
          </p:cNvGrpSpPr>
          <p:nvPr/>
        </p:nvGrpSpPr>
        <p:grpSpPr bwMode="auto">
          <a:xfrm>
            <a:off x="4202725" y="1058853"/>
            <a:ext cx="217267" cy="257654"/>
            <a:chOff x="811" y="719"/>
            <a:chExt cx="694" cy="823"/>
          </a:xfrm>
          <a:solidFill>
            <a:schemeClr val="accent3"/>
          </a:solidFill>
        </p:grpSpPr>
        <p:sp>
          <p:nvSpPr>
            <p:cNvPr id="79" name="Freeform 5">
              <a:extLst>
                <a:ext uri="{FF2B5EF4-FFF2-40B4-BE49-F238E27FC236}">
                  <a16:creationId xmlns:a16="http://schemas.microsoft.com/office/drawing/2014/main" id="{63666777-1A26-448C-AE32-879D7BAD492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
              <a:extLst>
                <a:ext uri="{FF2B5EF4-FFF2-40B4-BE49-F238E27FC236}">
                  <a16:creationId xmlns:a16="http://schemas.microsoft.com/office/drawing/2014/main" id="{A40ACC65-186E-458D-8C70-A590D941786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4">
            <a:extLst>
              <a:ext uri="{FF2B5EF4-FFF2-40B4-BE49-F238E27FC236}">
                <a16:creationId xmlns:a16="http://schemas.microsoft.com/office/drawing/2014/main" id="{F8EFE2B0-4D77-47D3-A8BF-6DD08CBBBDFB}"/>
              </a:ext>
            </a:extLst>
          </p:cNvPr>
          <p:cNvGrpSpPr>
            <a:grpSpLocks noChangeAspect="1"/>
          </p:cNvGrpSpPr>
          <p:nvPr/>
        </p:nvGrpSpPr>
        <p:grpSpPr bwMode="auto">
          <a:xfrm>
            <a:off x="4491612" y="1058853"/>
            <a:ext cx="217267" cy="257654"/>
            <a:chOff x="811" y="719"/>
            <a:chExt cx="694" cy="823"/>
          </a:xfrm>
          <a:solidFill>
            <a:schemeClr val="accent6"/>
          </a:solidFill>
        </p:grpSpPr>
        <p:sp>
          <p:nvSpPr>
            <p:cNvPr id="87" name="Freeform 5">
              <a:extLst>
                <a:ext uri="{FF2B5EF4-FFF2-40B4-BE49-F238E27FC236}">
                  <a16:creationId xmlns:a16="http://schemas.microsoft.com/office/drawing/2014/main" id="{4E8A0885-908A-42BB-8CAF-E46BCB67608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A622C32B-C0AA-43E7-817D-88335DA34C4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4">
            <a:extLst>
              <a:ext uri="{FF2B5EF4-FFF2-40B4-BE49-F238E27FC236}">
                <a16:creationId xmlns:a16="http://schemas.microsoft.com/office/drawing/2014/main" id="{305F55DB-DE11-461C-8172-C57F2F643919}"/>
              </a:ext>
            </a:extLst>
          </p:cNvPr>
          <p:cNvGrpSpPr>
            <a:grpSpLocks noChangeAspect="1"/>
          </p:cNvGrpSpPr>
          <p:nvPr/>
        </p:nvGrpSpPr>
        <p:grpSpPr bwMode="auto">
          <a:xfrm>
            <a:off x="4474858" y="3881569"/>
            <a:ext cx="217267" cy="257654"/>
            <a:chOff x="811" y="719"/>
            <a:chExt cx="694" cy="823"/>
          </a:xfrm>
          <a:solidFill>
            <a:schemeClr val="accent3"/>
          </a:solidFill>
        </p:grpSpPr>
        <p:sp>
          <p:nvSpPr>
            <p:cNvPr id="90" name="Freeform 5">
              <a:extLst>
                <a:ext uri="{FF2B5EF4-FFF2-40B4-BE49-F238E27FC236}">
                  <a16:creationId xmlns:a16="http://schemas.microsoft.com/office/drawing/2014/main" id="{96E36915-6A9E-417A-B216-4D96C3A10DB5}"/>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
              <a:extLst>
                <a:ext uri="{FF2B5EF4-FFF2-40B4-BE49-F238E27FC236}">
                  <a16:creationId xmlns:a16="http://schemas.microsoft.com/office/drawing/2014/main" id="{BFF78B58-FD89-4362-9BA8-9B6C47C0E53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4">
            <a:extLst>
              <a:ext uri="{FF2B5EF4-FFF2-40B4-BE49-F238E27FC236}">
                <a16:creationId xmlns:a16="http://schemas.microsoft.com/office/drawing/2014/main" id="{99D06CE5-57B4-4698-BB0A-73B6E87C4506}"/>
              </a:ext>
            </a:extLst>
          </p:cNvPr>
          <p:cNvGrpSpPr>
            <a:grpSpLocks noChangeAspect="1"/>
          </p:cNvGrpSpPr>
          <p:nvPr/>
        </p:nvGrpSpPr>
        <p:grpSpPr bwMode="auto">
          <a:xfrm>
            <a:off x="186604" y="6500921"/>
            <a:ext cx="217267" cy="257654"/>
            <a:chOff x="811" y="719"/>
            <a:chExt cx="694" cy="823"/>
          </a:xfrm>
          <a:solidFill>
            <a:schemeClr val="accent3"/>
          </a:solidFill>
        </p:grpSpPr>
        <p:sp>
          <p:nvSpPr>
            <p:cNvPr id="101" name="Freeform 5">
              <a:extLst>
                <a:ext uri="{FF2B5EF4-FFF2-40B4-BE49-F238E27FC236}">
                  <a16:creationId xmlns:a16="http://schemas.microsoft.com/office/drawing/2014/main" id="{F1344A91-F178-4DE5-95C0-9D49230F152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F0537D3F-CFA9-4A37-AA37-A7FB1C6628D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4">
            <a:extLst>
              <a:ext uri="{FF2B5EF4-FFF2-40B4-BE49-F238E27FC236}">
                <a16:creationId xmlns:a16="http://schemas.microsoft.com/office/drawing/2014/main" id="{CDA4E913-8123-460D-8893-8F1B08594827}"/>
              </a:ext>
            </a:extLst>
          </p:cNvPr>
          <p:cNvGrpSpPr>
            <a:grpSpLocks noChangeAspect="1"/>
          </p:cNvGrpSpPr>
          <p:nvPr/>
        </p:nvGrpSpPr>
        <p:grpSpPr bwMode="auto">
          <a:xfrm>
            <a:off x="1254397" y="6500922"/>
            <a:ext cx="217267" cy="230151"/>
            <a:chOff x="811" y="719"/>
            <a:chExt cx="694" cy="823"/>
          </a:xfrm>
          <a:solidFill>
            <a:schemeClr val="accent6"/>
          </a:solidFill>
        </p:grpSpPr>
        <p:sp>
          <p:nvSpPr>
            <p:cNvPr id="104" name="Freeform 5">
              <a:extLst>
                <a:ext uri="{FF2B5EF4-FFF2-40B4-BE49-F238E27FC236}">
                  <a16:creationId xmlns:a16="http://schemas.microsoft.com/office/drawing/2014/main" id="{75CD569D-BECE-47F4-AED3-B01CD96232A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
              <a:extLst>
                <a:ext uri="{FF2B5EF4-FFF2-40B4-BE49-F238E27FC236}">
                  <a16:creationId xmlns:a16="http://schemas.microsoft.com/office/drawing/2014/main" id="{3E8DAA04-6406-428C-8780-97C8E3F0D86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TextBox 28">
            <a:extLst>
              <a:ext uri="{FF2B5EF4-FFF2-40B4-BE49-F238E27FC236}">
                <a16:creationId xmlns:a16="http://schemas.microsoft.com/office/drawing/2014/main" id="{2CE48A6C-F811-4EE2-A5F6-4C1AF22A5506}"/>
              </a:ext>
            </a:extLst>
          </p:cNvPr>
          <p:cNvSpPr txBox="1"/>
          <p:nvPr/>
        </p:nvSpPr>
        <p:spPr>
          <a:xfrm>
            <a:off x="478252" y="6566129"/>
            <a:ext cx="611065" cy="215444"/>
          </a:xfrm>
          <a:prstGeom prst="rect">
            <a:avLst/>
          </a:prstGeom>
          <a:noFill/>
        </p:spPr>
        <p:txBody>
          <a:bodyPr wrap="none" rtlCol="0">
            <a:spAutoFit/>
          </a:bodyPr>
          <a:lstStyle/>
          <a:p>
            <a:pPr algn="l"/>
            <a:r>
              <a:rPr lang="en-US" sz="800"/>
              <a:t>Low risk</a:t>
            </a:r>
          </a:p>
        </p:txBody>
      </p:sp>
      <p:sp>
        <p:nvSpPr>
          <p:cNvPr id="107" name="TextBox 28">
            <a:extLst>
              <a:ext uri="{FF2B5EF4-FFF2-40B4-BE49-F238E27FC236}">
                <a16:creationId xmlns:a16="http://schemas.microsoft.com/office/drawing/2014/main" id="{AE395F6F-5447-464E-8F22-8A2FA600B410}"/>
              </a:ext>
            </a:extLst>
          </p:cNvPr>
          <p:cNvSpPr txBox="1"/>
          <p:nvPr/>
        </p:nvSpPr>
        <p:spPr>
          <a:xfrm>
            <a:off x="1567364" y="6566129"/>
            <a:ext cx="813043" cy="215444"/>
          </a:xfrm>
          <a:prstGeom prst="rect">
            <a:avLst/>
          </a:prstGeom>
          <a:noFill/>
        </p:spPr>
        <p:txBody>
          <a:bodyPr wrap="none" rtlCol="0">
            <a:spAutoFit/>
          </a:bodyPr>
          <a:lstStyle/>
          <a:p>
            <a:pPr algn="l"/>
            <a:r>
              <a:rPr lang="en-US" sz="800"/>
              <a:t>Medium risk</a:t>
            </a:r>
          </a:p>
        </p:txBody>
      </p:sp>
      <p:sp>
        <p:nvSpPr>
          <p:cNvPr id="108" name="Freeform 26">
            <a:extLst>
              <a:ext uri="{FF2B5EF4-FFF2-40B4-BE49-F238E27FC236}">
                <a16:creationId xmlns:a16="http://schemas.microsoft.com/office/drawing/2014/main" id="{A4F66272-A4ED-44A7-A2AC-2B6FCBE35EBE}"/>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0417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A566F19-94B9-455F-A3E7-595F58A5F2DF}"/>
              </a:ext>
            </a:extLst>
          </p:cNvPr>
          <p:cNvGraphicFramePr>
            <a:graphicFrameLocks noChangeAspect="1"/>
          </p:cNvGraphicFramePr>
          <p:nvPr>
            <p:custDataLst>
              <p:tags r:id="rId1"/>
            </p:custDataLst>
            <p:extLst>
              <p:ext uri="{D42A27DB-BD31-4B8C-83A1-F6EECF244321}">
                <p14:modId xmlns:p14="http://schemas.microsoft.com/office/powerpoint/2010/main" val="1314928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 name="Object 1" hidden="1">
                        <a:extLst>
                          <a:ext uri="{FF2B5EF4-FFF2-40B4-BE49-F238E27FC236}">
                            <a16:creationId xmlns:a16="http://schemas.microsoft.com/office/drawing/2014/main" id="{5A566F19-94B9-455F-A3E7-595F58A5F2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A8D01A7F-CF9D-41E2-A69B-C4B89B777060}"/>
              </a:ext>
            </a:extLst>
          </p:cNvPr>
          <p:cNvSpPr>
            <a:spLocks noGrp="1"/>
          </p:cNvSpPr>
          <p:nvPr>
            <p:ph type="ctrTitle"/>
          </p:nvPr>
        </p:nvSpPr>
        <p:spPr/>
        <p:txBody>
          <a:bodyPr vert="horz"/>
          <a:lstStyle/>
          <a:p>
            <a:r>
              <a:rPr lang="en-US" sz="1300"/>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4294967295"/>
          </p:nvPr>
        </p:nvSpPr>
        <p:spPr>
          <a:xfrm>
            <a:off x="584514" y="980728"/>
            <a:ext cx="8814979" cy="5435600"/>
          </a:xfrm>
          <a:prstGeom prst="rect">
            <a:avLst/>
          </a:prstGeom>
          <a:noFill/>
        </p:spPr>
        <p:txBody>
          <a:bodyPr/>
          <a:lstStyle/>
          <a:p>
            <a:pPr marL="171450" indent="-171450" algn="just">
              <a:spcBef>
                <a:spcPts val="600"/>
              </a:spcBef>
              <a:spcAft>
                <a:spcPts val="600"/>
              </a:spcAft>
              <a:buFont typeface="Arial" panose="020B0604020202020204" pitchFamily="34" charset="0"/>
              <a:buChar char="•"/>
            </a:pPr>
            <a:r>
              <a:rPr lang="en-US" sz="1200"/>
              <a:t>In accordance with our agreement on our proposal dates as of May 17</a:t>
            </a:r>
            <a:r>
              <a:rPr lang="en-US" sz="1200" baseline="30000"/>
              <a:t>th</a:t>
            </a:r>
            <a:r>
              <a:rPr lang="en-US" sz="1200"/>
              <a:t>, 2021 (the “Agreement”) between </a:t>
            </a:r>
            <a:r>
              <a:rPr lang="en-US" sz="1200" err="1"/>
              <a:t>Apax</a:t>
            </a:r>
            <a:r>
              <a:rPr lang="en-US" sz="1200"/>
              <a:t> partners (the “Client”) and eleven Strategy Consultants (“eleven”), we attach our report related to the digital strategic buyer due diligence of Hestia. </a:t>
            </a:r>
          </a:p>
          <a:p>
            <a:pPr marL="171450" indent="-171450" algn="just">
              <a:spcBef>
                <a:spcPts val="600"/>
              </a:spcBef>
              <a:spcAft>
                <a:spcPts val="600"/>
              </a:spcAft>
              <a:buFont typeface="Arial" panose="020B0604020202020204" pitchFamily="34" charset="0"/>
              <a:buChar char="•"/>
            </a:pPr>
            <a:r>
              <a:rPr lang="en-US" sz="1200"/>
              <a:t>This document is confidential. It has been prepared by eleven for the sole use of the parties to whom it is addressed. Eleven will accept no liability or responsibility to any person other than the Client and then only as referred to in the Agreement. Eleven does not provide legal, accounting or tax advice. Client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US" sz="1200"/>
              <a:t>The analyses and conclusions contained in this report were concluded within one-week period from May 17</a:t>
            </a:r>
            <a:r>
              <a:rPr lang="en-US" sz="1200" baseline="30000"/>
              <a:t>th</a:t>
            </a:r>
            <a:r>
              <a:rPr lang="en-US" sz="1200"/>
              <a:t>, 2021.</a:t>
            </a:r>
          </a:p>
          <a:p>
            <a:pPr marL="171450" indent="-171450" algn="just">
              <a:spcBef>
                <a:spcPts val="600"/>
              </a:spcBef>
              <a:spcAft>
                <a:spcPts val="600"/>
              </a:spcAft>
              <a:buFont typeface="Arial" panose="020B0604020202020204" pitchFamily="34" charset="0"/>
              <a:buChar char="•"/>
            </a:pPr>
            <a:r>
              <a:rPr lang="en-US" sz="1200"/>
              <a:t>The report is based upon information obtained from the Client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US" sz="1200"/>
              <a:t>For purposes of the analyses presented in this report, eleven has relied upon, and considered accurate and complete data obtained from the Client and its advisers, publicly available information, interviews with clients,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US" sz="1200"/>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US" sz="1200"/>
              <a:t>Eleven has made no undertaking to update these materials after the dates cited in the Agreement. </a:t>
            </a:r>
          </a:p>
        </p:txBody>
      </p:sp>
    </p:spTree>
    <p:extLst>
      <p:ext uri="{BB962C8B-B14F-4D97-AF65-F5344CB8AC3E}">
        <p14:creationId xmlns:p14="http://schemas.microsoft.com/office/powerpoint/2010/main" val="317280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extLst>
              <p:ext uri="{D42A27DB-BD31-4B8C-83A1-F6EECF244321}">
                <p14:modId xmlns:p14="http://schemas.microsoft.com/office/powerpoint/2010/main" val="135498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632CA9B-96AD-46F9-9A8A-B6E6800443DD}"/>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Create new business opportunities </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err="1"/>
              <a:t>Frizbiz</a:t>
            </a:r>
            <a:r>
              <a:rPr lang="en-US" sz="1300"/>
              <a:t> opportunity - </a:t>
            </a:r>
            <a:r>
              <a:rPr lang="en-US" sz="1300" b="0"/>
              <a:t>Hestia could </a:t>
            </a:r>
            <a:r>
              <a:rPr lang="en-US" sz="1300" b="0">
                <a:solidFill>
                  <a:schemeClr val="accent5">
                    <a:lumMod val="75000"/>
                  </a:schemeClr>
                </a:solidFill>
              </a:rPr>
              <a:t>leverage </a:t>
            </a:r>
            <a:r>
              <a:rPr lang="en-US" sz="1300" b="0" err="1">
                <a:solidFill>
                  <a:schemeClr val="accent5">
                    <a:lumMod val="75000"/>
                  </a:schemeClr>
                </a:solidFill>
              </a:rPr>
              <a:t>Frizbiz</a:t>
            </a:r>
            <a:r>
              <a:rPr lang="en-US" sz="1300" b="0">
                <a:solidFill>
                  <a:schemeClr val="accent5">
                    <a:lumMod val="75000"/>
                  </a:schemeClr>
                </a:solidFill>
              </a:rPr>
              <a:t> acquisition </a:t>
            </a:r>
            <a:r>
              <a:rPr lang="en-US" sz="1300" b="0"/>
              <a:t>both</a:t>
            </a:r>
            <a:r>
              <a:rPr lang="en-US" sz="1300" b="0">
                <a:solidFill>
                  <a:schemeClr val="accent5"/>
                </a:solidFill>
              </a:rPr>
              <a:t> </a:t>
            </a:r>
            <a:r>
              <a:rPr lang="en-US" sz="1300" b="0"/>
              <a:t>to </a:t>
            </a:r>
            <a:r>
              <a:rPr lang="en-US" sz="1300" b="0">
                <a:solidFill>
                  <a:schemeClr val="accent5">
                    <a:lumMod val="75000"/>
                  </a:schemeClr>
                </a:solidFill>
              </a:rPr>
              <a:t>increase its productive capacity </a:t>
            </a:r>
            <a:r>
              <a:rPr lang="en-US" sz="1300" b="0"/>
              <a:t>and to </a:t>
            </a:r>
            <a:r>
              <a:rPr lang="en-US" sz="1300" b="0">
                <a:solidFill>
                  <a:schemeClr val="accent5">
                    <a:lumMod val="75000"/>
                  </a:schemeClr>
                </a:solidFill>
              </a:rPr>
              <a:t>create new services and business opportunities</a:t>
            </a:r>
          </a:p>
        </p:txBody>
      </p:sp>
      <p:sp>
        <p:nvSpPr>
          <p:cNvPr id="50" name="Rectangle 49">
            <a:extLst>
              <a:ext uri="{FF2B5EF4-FFF2-40B4-BE49-F238E27FC236}">
                <a16:creationId xmlns:a16="http://schemas.microsoft.com/office/drawing/2014/main" id="{3D11D9AD-56B2-4FD0-998A-C3C17321490E}"/>
              </a:ext>
            </a:extLst>
          </p:cNvPr>
          <p:cNvSpPr/>
          <p:nvPr/>
        </p:nvSpPr>
        <p:spPr bwMode="auto">
          <a:xfrm>
            <a:off x="307863" y="5559298"/>
            <a:ext cx="873237" cy="75091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a:solidFill>
                  <a:srgbClr val="009DB0"/>
                </a:solidFill>
                <a:latin typeface="+mj-lt"/>
              </a:rPr>
              <a:t>Key Take-aways</a:t>
            </a:r>
            <a:endParaRPr kumimoji="0" lang="en-US" sz="1000" b="1" i="0" u="none" strike="noStrike" cap="none" normalizeH="0" baseline="0">
              <a:ln>
                <a:noFill/>
              </a:ln>
              <a:solidFill>
                <a:srgbClr val="009DB0"/>
              </a:solidFill>
              <a:effectLst/>
              <a:latin typeface="+mj-lt"/>
            </a:endParaRPr>
          </a:p>
        </p:txBody>
      </p:sp>
      <p:sp>
        <p:nvSpPr>
          <p:cNvPr id="51" name="Triangle isocèle 30">
            <a:extLst>
              <a:ext uri="{FF2B5EF4-FFF2-40B4-BE49-F238E27FC236}">
                <a16:creationId xmlns:a16="http://schemas.microsoft.com/office/drawing/2014/main" id="{ABA09096-B3E8-4754-A77D-65D350688B5B}"/>
              </a:ext>
            </a:extLst>
          </p:cNvPr>
          <p:cNvSpPr/>
          <p:nvPr/>
        </p:nvSpPr>
        <p:spPr bwMode="auto">
          <a:xfrm rot="5400000">
            <a:off x="32132" y="5832425"/>
            <a:ext cx="750910"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2" name="Rectangle 51">
            <a:extLst>
              <a:ext uri="{FF2B5EF4-FFF2-40B4-BE49-F238E27FC236}">
                <a16:creationId xmlns:a16="http://schemas.microsoft.com/office/drawing/2014/main" id="{269DE5CB-BABB-4CE5-BFC8-CA5EE268E23C}"/>
              </a:ext>
            </a:extLst>
          </p:cNvPr>
          <p:cNvSpPr/>
          <p:nvPr/>
        </p:nvSpPr>
        <p:spPr bwMode="auto">
          <a:xfrm>
            <a:off x="1263254" y="5559298"/>
            <a:ext cx="8133878" cy="74925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err="1"/>
              <a:t>Frizbiz</a:t>
            </a:r>
            <a:r>
              <a:rPr lang="en-US" sz="900"/>
              <a:t> is expected to provide Hestia with an </a:t>
            </a:r>
            <a:r>
              <a:rPr lang="en-US" sz="900">
                <a:solidFill>
                  <a:schemeClr val="accent5">
                    <a:lumMod val="75000"/>
                  </a:schemeClr>
                </a:solidFill>
              </a:rPr>
              <a:t>additional workforce </a:t>
            </a:r>
            <a:r>
              <a:rPr lang="en-US" sz="900"/>
              <a:t>either for its </a:t>
            </a:r>
            <a:r>
              <a:rPr lang="en-US" sz="900">
                <a:solidFill>
                  <a:schemeClr val="accent5">
                    <a:lumMod val="75000"/>
                  </a:schemeClr>
                </a:solidFill>
              </a:rPr>
              <a:t>IT and technological development </a:t>
            </a:r>
            <a:r>
              <a:rPr lang="en-US" sz="900"/>
              <a:t>or for </a:t>
            </a:r>
            <a:r>
              <a:rPr lang="en-US" sz="900">
                <a:solidFill>
                  <a:schemeClr val="accent5">
                    <a:lumMod val="75000"/>
                  </a:schemeClr>
                </a:solidFill>
              </a:rPr>
              <a:t>subcontracting</a:t>
            </a:r>
            <a:r>
              <a:rPr lang="en-US" sz="900"/>
              <a:t> </a:t>
            </a:r>
          </a:p>
          <a:p>
            <a:pPr marL="171450" indent="-171450">
              <a:lnSpc>
                <a:spcPts val="900"/>
              </a:lnSpc>
              <a:spcAft>
                <a:spcPts val="300"/>
              </a:spcAft>
              <a:buClr>
                <a:schemeClr val="tx1"/>
              </a:buClr>
              <a:buFont typeface="Arial" panose="020B0604020202020204" pitchFamily="34" charset="0"/>
              <a:buChar char="•"/>
            </a:pPr>
            <a:r>
              <a:rPr lang="en-US" sz="900" err="1"/>
              <a:t>Frzibiz</a:t>
            </a:r>
            <a:r>
              <a:rPr lang="en-US" sz="900"/>
              <a:t> is also expected to support Hestia in the </a:t>
            </a:r>
            <a:r>
              <a:rPr lang="en-US" sz="900">
                <a:solidFill>
                  <a:schemeClr val="accent5">
                    <a:lumMod val="75000"/>
                  </a:schemeClr>
                </a:solidFill>
              </a:rPr>
              <a:t>creation of new services and business opportunities</a:t>
            </a:r>
            <a:r>
              <a:rPr lang="en-US" sz="900"/>
              <a:t>:</a:t>
            </a:r>
          </a:p>
          <a:p>
            <a:pPr marL="628650" lvl="1" indent="-171450">
              <a:lnSpc>
                <a:spcPts val="900"/>
              </a:lnSpc>
              <a:spcAft>
                <a:spcPts val="300"/>
              </a:spcAft>
              <a:buClr>
                <a:schemeClr val="tx1"/>
              </a:buClr>
              <a:buFont typeface="Courier New" panose="02070309020205020404" pitchFamily="49" charset="0"/>
              <a:buChar char="o"/>
            </a:pPr>
            <a:r>
              <a:rPr lang="en-US" sz="900"/>
              <a:t>Create a </a:t>
            </a:r>
            <a:r>
              <a:rPr lang="en-US" sz="900">
                <a:solidFill>
                  <a:schemeClr val="accent5">
                    <a:lumMod val="75000"/>
                  </a:schemeClr>
                </a:solidFill>
              </a:rPr>
              <a:t>fully digital REN agency </a:t>
            </a:r>
            <a:r>
              <a:rPr lang="en-US" sz="900"/>
              <a:t>for insurances </a:t>
            </a:r>
          </a:p>
          <a:p>
            <a:pPr marL="628650" lvl="1" indent="-171450">
              <a:lnSpc>
                <a:spcPts val="900"/>
              </a:lnSpc>
              <a:spcAft>
                <a:spcPts val="300"/>
              </a:spcAft>
              <a:buClr>
                <a:schemeClr val="tx1"/>
              </a:buClr>
              <a:buFont typeface="Courier New" panose="02070309020205020404" pitchFamily="49" charset="0"/>
              <a:buChar char="o"/>
            </a:pPr>
            <a:r>
              <a:rPr lang="en-US" sz="900"/>
              <a:t>Enter</a:t>
            </a:r>
            <a:r>
              <a:rPr lang="en-US" sz="900">
                <a:solidFill>
                  <a:schemeClr val="accent5"/>
                </a:solidFill>
              </a:rPr>
              <a:t> </a:t>
            </a:r>
            <a:r>
              <a:rPr lang="en-US" sz="900">
                <a:solidFill>
                  <a:schemeClr val="accent5">
                    <a:lumMod val="75000"/>
                  </a:schemeClr>
                </a:solidFill>
              </a:rPr>
              <a:t>“over-the-counter” </a:t>
            </a:r>
            <a:r>
              <a:rPr lang="en-US" sz="900"/>
              <a:t>and </a:t>
            </a:r>
            <a:r>
              <a:rPr lang="en-US" sz="900">
                <a:solidFill>
                  <a:schemeClr val="accent5">
                    <a:lumMod val="75000"/>
                  </a:schemeClr>
                </a:solidFill>
              </a:rPr>
              <a:t>“on estimate” markets </a:t>
            </a:r>
            <a:r>
              <a:rPr lang="en-US" sz="900"/>
              <a:t>with the launch of platforms that enable end-clients to find home services providers</a:t>
            </a:r>
          </a:p>
        </p:txBody>
      </p:sp>
      <p:sp>
        <p:nvSpPr>
          <p:cNvPr id="13" name="Oval 12">
            <a:extLst>
              <a:ext uri="{FF2B5EF4-FFF2-40B4-BE49-F238E27FC236}">
                <a16:creationId xmlns:a16="http://schemas.microsoft.com/office/drawing/2014/main" id="{8A47A578-76B7-48A6-B910-8A54E9BC3C53}"/>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5" name="Graphic 14" descr="Target with solid fill">
            <a:extLst>
              <a:ext uri="{FF2B5EF4-FFF2-40B4-BE49-F238E27FC236}">
                <a16:creationId xmlns:a16="http://schemas.microsoft.com/office/drawing/2014/main" id="{935E79BD-263C-469E-9BC7-F35F98D47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46" y="972013"/>
            <a:ext cx="502920" cy="502920"/>
          </a:xfrm>
          <a:prstGeom prst="rect">
            <a:avLst/>
          </a:prstGeom>
        </p:spPr>
      </p:pic>
      <p:sp>
        <p:nvSpPr>
          <p:cNvPr id="16" name="TextBox 15">
            <a:extLst>
              <a:ext uri="{FF2B5EF4-FFF2-40B4-BE49-F238E27FC236}">
                <a16:creationId xmlns:a16="http://schemas.microsoft.com/office/drawing/2014/main" id="{4FCCDEAF-F1D6-472C-8877-BCF7D817DF4C}"/>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a:solidFill>
                  <a:srgbClr val="009DB0"/>
                </a:solidFill>
              </a:rPr>
              <a:t>Target</a:t>
            </a:r>
          </a:p>
        </p:txBody>
      </p:sp>
      <p:sp>
        <p:nvSpPr>
          <p:cNvPr id="10" name="Rectangle 9">
            <a:extLst>
              <a:ext uri="{FF2B5EF4-FFF2-40B4-BE49-F238E27FC236}">
                <a16:creationId xmlns:a16="http://schemas.microsoft.com/office/drawing/2014/main" id="{8B80541E-0CB8-4F46-AA31-1D2CE8ECE50F}"/>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Increase Hestia’s productive capacity</a:t>
            </a:r>
          </a:p>
        </p:txBody>
      </p:sp>
      <p:sp>
        <p:nvSpPr>
          <p:cNvPr id="54" name="Rectangle 53">
            <a:extLst>
              <a:ext uri="{FF2B5EF4-FFF2-40B4-BE49-F238E27FC236}">
                <a16:creationId xmlns:a16="http://schemas.microsoft.com/office/drawing/2014/main" id="{A1ED7959-6972-4CA1-87DE-4A9E265D1EE1}"/>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enabler</a:t>
            </a:r>
          </a:p>
        </p:txBody>
      </p:sp>
      <p:sp>
        <p:nvSpPr>
          <p:cNvPr id="61" name="Rectangle 60">
            <a:extLst>
              <a:ext uri="{FF2B5EF4-FFF2-40B4-BE49-F238E27FC236}">
                <a16:creationId xmlns:a16="http://schemas.microsoft.com/office/drawing/2014/main" id="{0CCFF1A2-CE09-4311-BD82-2FC01C7F8607}"/>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privileged subcontractor of Hestia</a:t>
            </a:r>
          </a:p>
        </p:txBody>
      </p:sp>
      <p:sp>
        <p:nvSpPr>
          <p:cNvPr id="68" name="Rectangle 67">
            <a:extLst>
              <a:ext uri="{FF2B5EF4-FFF2-40B4-BE49-F238E27FC236}">
                <a16:creationId xmlns:a16="http://schemas.microsoft.com/office/drawing/2014/main" id="{A5346155-53F6-4492-8069-514F081C33B9}"/>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REN agency” </a:t>
            </a:r>
          </a:p>
        </p:txBody>
      </p:sp>
      <p:sp>
        <p:nvSpPr>
          <p:cNvPr id="73" name="Rectangle 72">
            <a:extLst>
              <a:ext uri="{FF2B5EF4-FFF2-40B4-BE49-F238E27FC236}">
                <a16:creationId xmlns:a16="http://schemas.microsoft.com/office/drawing/2014/main" id="{98DD9878-7EFD-4EE3-8563-0AB6CA847BCD}"/>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standalone </a:t>
            </a:r>
          </a:p>
        </p:txBody>
      </p:sp>
      <p:sp>
        <p:nvSpPr>
          <p:cNvPr id="78" name="Rectangle 77">
            <a:extLst>
              <a:ext uri="{FF2B5EF4-FFF2-40B4-BE49-F238E27FC236}">
                <a16:creationId xmlns:a16="http://schemas.microsoft.com/office/drawing/2014/main" id="{5112757C-9BF4-4BA1-9498-541BF2906FB2}"/>
              </a:ext>
            </a:extLst>
          </p:cNvPr>
          <p:cNvSpPr/>
          <p:nvPr/>
        </p:nvSpPr>
        <p:spPr>
          <a:xfrm>
            <a:off x="1263253"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l">
              <a:spcAft>
                <a:spcPts val="300"/>
              </a:spcAft>
            </a:pPr>
            <a:r>
              <a:rPr lang="en-US" sz="1000">
                <a:solidFill>
                  <a:schemeClr val="tx1"/>
                </a:solidFill>
              </a:rPr>
              <a:t>Hestia leverages </a:t>
            </a:r>
            <a:r>
              <a:rPr lang="en-US" sz="1000" err="1">
                <a:solidFill>
                  <a:schemeClr val="accent5">
                    <a:lumMod val="75000"/>
                  </a:schemeClr>
                </a:solidFill>
              </a:rPr>
              <a:t>Frizbiz</a:t>
            </a:r>
            <a:r>
              <a:rPr lang="en-US" sz="1000">
                <a:solidFill>
                  <a:schemeClr val="accent5"/>
                </a:solidFill>
              </a:rPr>
              <a:t> </a:t>
            </a:r>
            <a:r>
              <a:rPr lang="en-US" sz="1000">
                <a:solidFill>
                  <a:schemeClr val="accent5">
                    <a:lumMod val="75000"/>
                  </a:schemeClr>
                </a:solidFill>
              </a:rPr>
              <a:t>assets</a:t>
            </a:r>
            <a:r>
              <a:rPr lang="en-US" sz="1000">
                <a:solidFill>
                  <a:schemeClr val="tx1"/>
                </a:solidFill>
              </a:rPr>
              <a:t>:</a:t>
            </a:r>
          </a:p>
          <a:p>
            <a:pPr marL="171450" indent="-171450" algn="l">
              <a:spcAft>
                <a:spcPts val="300"/>
              </a:spcAft>
              <a:buFont typeface="Arial" panose="020B0604020202020204" pitchFamily="34" charset="0"/>
              <a:buChar char="•"/>
            </a:pPr>
            <a:r>
              <a:rPr lang="en-US" sz="1000">
                <a:solidFill>
                  <a:schemeClr val="tx1"/>
                </a:solidFill>
              </a:rPr>
              <a:t>A platform to </a:t>
            </a:r>
            <a:r>
              <a:rPr lang="en-US" sz="1000">
                <a:solidFill>
                  <a:schemeClr val="accent5">
                    <a:lumMod val="75000"/>
                  </a:schemeClr>
                </a:solidFill>
              </a:rPr>
              <a:t>centralize</a:t>
            </a:r>
            <a:r>
              <a:rPr lang="en-US" sz="1000">
                <a:solidFill>
                  <a:schemeClr val="tx1"/>
                </a:solidFill>
              </a:rPr>
              <a:t> and </a:t>
            </a:r>
            <a:r>
              <a:rPr lang="en-US" sz="1000">
                <a:solidFill>
                  <a:schemeClr val="accent5">
                    <a:lumMod val="75000"/>
                  </a:schemeClr>
                </a:solidFill>
              </a:rPr>
              <a:t>manage</a:t>
            </a:r>
            <a:r>
              <a:rPr lang="en-US" sz="1000">
                <a:solidFill>
                  <a:schemeClr val="tx1"/>
                </a:solidFill>
              </a:rPr>
              <a:t> its </a:t>
            </a:r>
            <a:r>
              <a:rPr lang="en-US" sz="1000">
                <a:solidFill>
                  <a:schemeClr val="accent5">
                    <a:lumMod val="75000"/>
                  </a:schemeClr>
                </a:solidFill>
              </a:rPr>
              <a:t>workforce</a:t>
            </a:r>
            <a:r>
              <a:rPr lang="en-US" sz="1000">
                <a:solidFill>
                  <a:schemeClr val="tx1"/>
                </a:solidFill>
              </a:rPr>
              <a:t> </a:t>
            </a:r>
          </a:p>
          <a:p>
            <a:pPr marL="171450" indent="-171450" algn="l">
              <a:spcAft>
                <a:spcPts val="300"/>
              </a:spcAft>
              <a:buFont typeface="Arial" panose="020B0604020202020204" pitchFamily="34" charset="0"/>
              <a:buChar char="•"/>
            </a:pPr>
            <a:r>
              <a:rPr lang="en-US" sz="1000">
                <a:solidFill>
                  <a:schemeClr val="tx1"/>
                </a:solidFill>
              </a:rPr>
              <a:t>A </a:t>
            </a:r>
            <a:r>
              <a:rPr lang="en-US" sz="1000">
                <a:solidFill>
                  <a:schemeClr val="accent5">
                    <a:lumMod val="75000"/>
                  </a:schemeClr>
                </a:solidFill>
              </a:rPr>
              <a:t>digital</a:t>
            </a:r>
            <a:r>
              <a:rPr lang="en-US" sz="1000">
                <a:solidFill>
                  <a:schemeClr val="accent5"/>
                </a:solidFill>
              </a:rPr>
              <a:t> </a:t>
            </a:r>
            <a:r>
              <a:rPr lang="en-US" sz="1000">
                <a:solidFill>
                  <a:schemeClr val="accent5">
                    <a:lumMod val="75000"/>
                  </a:schemeClr>
                </a:solidFill>
              </a:rPr>
              <a:t>and</a:t>
            </a:r>
            <a:r>
              <a:rPr lang="en-US" sz="1000">
                <a:solidFill>
                  <a:schemeClr val="accent5"/>
                </a:solidFill>
              </a:rPr>
              <a:t> </a:t>
            </a:r>
            <a:r>
              <a:rPr lang="en-US" sz="1000">
                <a:solidFill>
                  <a:schemeClr val="accent5">
                    <a:lumMod val="75000"/>
                  </a:schemeClr>
                </a:solidFill>
              </a:rPr>
              <a:t>IT</a:t>
            </a:r>
            <a:r>
              <a:rPr lang="en-US" sz="1000">
                <a:solidFill>
                  <a:schemeClr val="accent5"/>
                </a:solidFill>
              </a:rPr>
              <a:t> </a:t>
            </a:r>
            <a:r>
              <a:rPr lang="en-US" sz="1000">
                <a:solidFill>
                  <a:schemeClr val="accent5">
                    <a:lumMod val="75000"/>
                  </a:schemeClr>
                </a:solidFill>
              </a:rPr>
              <a:t>team</a:t>
            </a:r>
            <a:r>
              <a:rPr lang="en-US" sz="1000">
                <a:solidFill>
                  <a:schemeClr val="accent5"/>
                </a:solidFill>
              </a:rPr>
              <a:t> </a:t>
            </a:r>
            <a:r>
              <a:rPr lang="en-US" sz="1000">
                <a:solidFill>
                  <a:schemeClr val="tx1"/>
                </a:solidFill>
              </a:rPr>
              <a:t>as c. 70% of </a:t>
            </a:r>
            <a:r>
              <a:rPr lang="en-US" sz="1000" err="1">
                <a:solidFill>
                  <a:schemeClr val="tx1"/>
                </a:solidFill>
              </a:rPr>
              <a:t>Frizbiz</a:t>
            </a:r>
            <a:r>
              <a:rPr lang="en-US" sz="1000">
                <a:solidFill>
                  <a:schemeClr val="tx1"/>
                </a:solidFill>
              </a:rPr>
              <a:t> workforce are developers </a:t>
            </a:r>
          </a:p>
        </p:txBody>
      </p:sp>
      <p:sp>
        <p:nvSpPr>
          <p:cNvPr id="79" name="Rectangle 78">
            <a:extLst>
              <a:ext uri="{FF2B5EF4-FFF2-40B4-BE49-F238E27FC236}">
                <a16:creationId xmlns:a16="http://schemas.microsoft.com/office/drawing/2014/main" id="{03A27743-6F0C-44CB-A476-520C8741EAE9}"/>
              </a:ext>
            </a:extLst>
          </p:cNvPr>
          <p:cNvSpPr/>
          <p:nvPr/>
        </p:nvSpPr>
        <p:spPr>
          <a:xfrm>
            <a:off x="3288448"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leverages </a:t>
            </a:r>
            <a:r>
              <a:rPr lang="en-US" sz="1000" err="1">
                <a:solidFill>
                  <a:schemeClr val="tx1"/>
                </a:solidFill>
              </a:rPr>
              <a:t>Frizbiz</a:t>
            </a:r>
            <a:r>
              <a:rPr lang="en-US" sz="1000">
                <a:solidFill>
                  <a:schemeClr val="tx1"/>
                </a:solidFill>
              </a:rPr>
              <a:t> worker pool to </a:t>
            </a:r>
            <a:r>
              <a:rPr lang="en-US" sz="1000">
                <a:solidFill>
                  <a:schemeClr val="accent5">
                    <a:lumMod val="75000"/>
                  </a:schemeClr>
                </a:solidFill>
              </a:rPr>
              <a:t>find</a:t>
            </a:r>
            <a:r>
              <a:rPr lang="en-US" sz="1000">
                <a:solidFill>
                  <a:schemeClr val="accent5"/>
                </a:solidFill>
              </a:rPr>
              <a:t> </a:t>
            </a:r>
            <a:r>
              <a:rPr lang="en-US" sz="1000">
                <a:solidFill>
                  <a:schemeClr val="accent5">
                    <a:lumMod val="75000"/>
                  </a:schemeClr>
                </a:solidFill>
              </a:rPr>
              <a:t>qualified</a:t>
            </a:r>
            <a:r>
              <a:rPr lang="en-US" sz="1000">
                <a:solidFill>
                  <a:schemeClr val="accent5"/>
                </a:solidFill>
              </a:rPr>
              <a:t> </a:t>
            </a:r>
            <a:r>
              <a:rPr lang="en-US" sz="1000">
                <a:solidFill>
                  <a:schemeClr val="accent5">
                    <a:lumMod val="75000"/>
                  </a:schemeClr>
                </a:solidFill>
              </a:rPr>
              <a:t>workers</a:t>
            </a:r>
            <a:r>
              <a:rPr lang="en-US" sz="1000">
                <a:solidFill>
                  <a:schemeClr val="accent5"/>
                </a:solidFill>
              </a:rPr>
              <a:t> </a:t>
            </a:r>
            <a:r>
              <a:rPr lang="en-US" sz="1000">
                <a:solidFill>
                  <a:schemeClr val="tx1"/>
                </a:solidFill>
              </a:rPr>
              <a:t>in the context of </a:t>
            </a:r>
            <a:r>
              <a:rPr lang="en-US" sz="1000">
                <a:solidFill>
                  <a:schemeClr val="accent5">
                    <a:lumMod val="75000"/>
                  </a:schemeClr>
                </a:solidFill>
              </a:rPr>
              <a:t>workforce</a:t>
            </a:r>
            <a:r>
              <a:rPr lang="en-US" sz="1000">
                <a:solidFill>
                  <a:schemeClr val="accent5"/>
                </a:solidFill>
              </a:rPr>
              <a:t> </a:t>
            </a:r>
            <a:r>
              <a:rPr lang="en-US" sz="1000">
                <a:solidFill>
                  <a:schemeClr val="accent5">
                    <a:lumMod val="75000"/>
                  </a:schemeClr>
                </a:solidFill>
              </a:rPr>
              <a:t>shortage</a:t>
            </a:r>
            <a:r>
              <a:rPr lang="en-US" sz="1000">
                <a:solidFill>
                  <a:schemeClr val="accent5"/>
                </a:solidFill>
              </a:rPr>
              <a:t> </a:t>
            </a:r>
          </a:p>
        </p:txBody>
      </p:sp>
      <p:sp>
        <p:nvSpPr>
          <p:cNvPr id="80" name="Rectangle 79">
            <a:extLst>
              <a:ext uri="{FF2B5EF4-FFF2-40B4-BE49-F238E27FC236}">
                <a16:creationId xmlns:a16="http://schemas.microsoft.com/office/drawing/2014/main" id="{E399A358-1215-4FA3-8339-9689B70175BF}"/>
              </a:ext>
            </a:extLst>
          </p:cNvPr>
          <p:cNvSpPr/>
          <p:nvPr/>
        </p:nvSpPr>
        <p:spPr>
          <a:xfrm>
            <a:off x="5431661"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provides insurance with a “digital agency”: a </a:t>
            </a:r>
            <a:r>
              <a:rPr lang="en-US" sz="1000">
                <a:solidFill>
                  <a:schemeClr val="accent5">
                    <a:lumMod val="75000"/>
                  </a:schemeClr>
                </a:solidFill>
              </a:rPr>
              <a:t>B2B</a:t>
            </a:r>
            <a:r>
              <a:rPr lang="en-US" sz="1000">
                <a:solidFill>
                  <a:schemeClr val="tx1"/>
                </a:solidFill>
              </a:rPr>
              <a:t> </a:t>
            </a:r>
            <a:r>
              <a:rPr lang="en-US" sz="1000">
                <a:solidFill>
                  <a:schemeClr val="accent5">
                    <a:lumMod val="75000"/>
                  </a:schemeClr>
                </a:solidFill>
              </a:rPr>
              <a:t>platform </a:t>
            </a:r>
            <a:r>
              <a:rPr lang="en-US" sz="1000">
                <a:solidFill>
                  <a:schemeClr val="tx1"/>
                </a:solidFill>
              </a:rPr>
              <a:t>(relying on premium </a:t>
            </a:r>
            <a:r>
              <a:rPr lang="en-US" sz="1000" err="1">
                <a:solidFill>
                  <a:schemeClr val="tx1"/>
                </a:solidFill>
              </a:rPr>
              <a:t>Frizbiz</a:t>
            </a:r>
            <a:r>
              <a:rPr lang="en-US" sz="1000">
                <a:solidFill>
                  <a:schemeClr val="tx1"/>
                </a:solidFill>
              </a:rPr>
              <a:t> network) that acts as a </a:t>
            </a:r>
            <a:r>
              <a:rPr lang="en-US" sz="1000">
                <a:solidFill>
                  <a:schemeClr val="accent5">
                    <a:lumMod val="75000"/>
                  </a:schemeClr>
                </a:solidFill>
              </a:rPr>
              <a:t>REN</a:t>
            </a:r>
            <a:r>
              <a:rPr lang="en-US" sz="1000">
                <a:solidFill>
                  <a:schemeClr val="tx1"/>
                </a:solidFill>
              </a:rPr>
              <a:t> provider</a:t>
            </a:r>
          </a:p>
        </p:txBody>
      </p:sp>
      <p:sp>
        <p:nvSpPr>
          <p:cNvPr id="82" name="Rectangle 81">
            <a:extLst>
              <a:ext uri="{FF2B5EF4-FFF2-40B4-BE49-F238E27FC236}">
                <a16:creationId xmlns:a16="http://schemas.microsoft.com/office/drawing/2014/main" id="{378DC2D4-4EBE-4118-8C40-86863555C037}"/>
              </a:ext>
            </a:extLst>
          </p:cNvPr>
          <p:cNvSpPr/>
          <p:nvPr/>
        </p:nvSpPr>
        <p:spPr>
          <a:xfrm>
            <a:off x="8137131" y="1923280"/>
            <a:ext cx="1260000" cy="2265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keeps </a:t>
            </a:r>
            <a:r>
              <a:rPr lang="en-US" sz="1000" err="1">
                <a:solidFill>
                  <a:schemeClr val="tx1"/>
                </a:solidFill>
              </a:rPr>
              <a:t>Frizbiz</a:t>
            </a:r>
            <a:r>
              <a:rPr lang="en-US" sz="1000">
                <a:solidFill>
                  <a:schemeClr val="tx1"/>
                </a:solidFill>
              </a:rPr>
              <a:t> as a </a:t>
            </a:r>
            <a:r>
              <a:rPr lang="en-US" sz="1000">
                <a:solidFill>
                  <a:schemeClr val="accent5">
                    <a:lumMod val="75000"/>
                  </a:schemeClr>
                </a:solidFill>
              </a:rPr>
              <a:t>standalone platform </a:t>
            </a:r>
            <a:r>
              <a:rPr lang="en-US" sz="1000">
                <a:solidFill>
                  <a:schemeClr val="tx1"/>
                </a:solidFill>
              </a:rPr>
              <a:t>and tries to </a:t>
            </a:r>
            <a:r>
              <a:rPr lang="en-US" sz="1000">
                <a:solidFill>
                  <a:schemeClr val="accent5">
                    <a:lumMod val="75000"/>
                  </a:schemeClr>
                </a:solidFill>
              </a:rPr>
              <a:t>scale it </a:t>
            </a:r>
          </a:p>
        </p:txBody>
      </p:sp>
      <p:sp>
        <p:nvSpPr>
          <p:cNvPr id="109" name="Rectangle 108">
            <a:extLst>
              <a:ext uri="{FF2B5EF4-FFF2-40B4-BE49-F238E27FC236}">
                <a16:creationId xmlns:a16="http://schemas.microsoft.com/office/drawing/2014/main" id="{E8BE3BCE-A832-4D22-9958-D819266EA290}"/>
              </a:ext>
            </a:extLst>
          </p:cNvPr>
          <p:cNvSpPr/>
          <p:nvPr/>
        </p:nvSpPr>
        <p:spPr>
          <a:xfrm>
            <a:off x="813713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a:solidFill>
                  <a:schemeClr val="tx1"/>
                </a:solidFill>
              </a:rPr>
              <a:t>From </a:t>
            </a:r>
            <a:r>
              <a:rPr lang="en-US" sz="1000">
                <a:solidFill>
                  <a:schemeClr val="accent5">
                    <a:lumMod val="75000"/>
                  </a:schemeClr>
                </a:solidFill>
              </a:rPr>
              <a:t>€0.6m </a:t>
            </a:r>
            <a:r>
              <a:rPr lang="en-US" sz="1000">
                <a:solidFill>
                  <a:schemeClr val="tx1"/>
                </a:solidFill>
              </a:rPr>
              <a:t>revenue in 2021 to </a:t>
            </a:r>
            <a:r>
              <a:rPr lang="en-US" sz="1000">
                <a:solidFill>
                  <a:schemeClr val="accent5">
                    <a:lumMod val="75000"/>
                  </a:schemeClr>
                </a:solidFill>
              </a:rPr>
              <a:t>€0.7m </a:t>
            </a:r>
            <a:r>
              <a:rPr lang="en-US" sz="1000">
                <a:solidFill>
                  <a:schemeClr val="tx1"/>
                </a:solidFill>
              </a:rPr>
              <a:t>in 2025</a:t>
            </a:r>
            <a:endParaRPr lang="en-US" sz="1000">
              <a:solidFill>
                <a:schemeClr val="accent5"/>
              </a:solidFill>
            </a:endParaRPr>
          </a:p>
        </p:txBody>
      </p:sp>
      <p:sp>
        <p:nvSpPr>
          <p:cNvPr id="21" name="Oval 20">
            <a:extLst>
              <a:ext uri="{FF2B5EF4-FFF2-40B4-BE49-F238E27FC236}">
                <a16:creationId xmlns:a16="http://schemas.microsoft.com/office/drawing/2014/main" id="{58337BA2-B7F0-4432-B9BF-C085B3E8B7D0}"/>
              </a:ext>
            </a:extLst>
          </p:cNvPr>
          <p:cNvSpPr>
            <a:spLocks noChangeAspect="1"/>
          </p:cNvSpPr>
          <p:nvPr/>
        </p:nvSpPr>
        <p:spPr>
          <a:xfrm>
            <a:off x="272149" y="266328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3" name="TextBox 22">
            <a:extLst>
              <a:ext uri="{FF2B5EF4-FFF2-40B4-BE49-F238E27FC236}">
                <a16:creationId xmlns:a16="http://schemas.microsoft.com/office/drawing/2014/main" id="{CAB7DE97-987C-4E1B-AC28-72D620F2E2AC}"/>
              </a:ext>
            </a:extLst>
          </p:cNvPr>
          <p:cNvSpPr txBox="1"/>
          <p:nvPr/>
        </p:nvSpPr>
        <p:spPr>
          <a:xfrm>
            <a:off x="347015" y="3150967"/>
            <a:ext cx="635979" cy="138499"/>
          </a:xfrm>
          <a:prstGeom prst="rect">
            <a:avLst/>
          </a:prstGeom>
          <a:noFill/>
        </p:spPr>
        <p:txBody>
          <a:bodyPr wrap="square" lIns="0" tIns="0" rIns="0" bIns="0" rtlCol="0">
            <a:spAutoFit/>
          </a:bodyPr>
          <a:lstStyle/>
          <a:p>
            <a:pPr algn="ctr"/>
            <a:r>
              <a:rPr lang="en-US" sz="900" b="1">
                <a:solidFill>
                  <a:srgbClr val="009DB0"/>
                </a:solidFill>
              </a:rPr>
              <a:t>Rationale </a:t>
            </a:r>
          </a:p>
        </p:txBody>
      </p:sp>
      <p:pic>
        <p:nvPicPr>
          <p:cNvPr id="29" name="Graphic 28" descr="Gears with solid fill">
            <a:extLst>
              <a:ext uri="{FF2B5EF4-FFF2-40B4-BE49-F238E27FC236}">
                <a16:creationId xmlns:a16="http://schemas.microsoft.com/office/drawing/2014/main" id="{BED356B1-5299-4B02-9B34-333246151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187" y="2759314"/>
            <a:ext cx="415636" cy="415636"/>
          </a:xfrm>
          <a:prstGeom prst="rect">
            <a:avLst/>
          </a:prstGeom>
        </p:spPr>
      </p:pic>
      <p:sp>
        <p:nvSpPr>
          <p:cNvPr id="81" name="Oval 80">
            <a:extLst>
              <a:ext uri="{FF2B5EF4-FFF2-40B4-BE49-F238E27FC236}">
                <a16:creationId xmlns:a16="http://schemas.microsoft.com/office/drawing/2014/main" id="{60F8FC4C-7305-426C-8523-F98FB2B728B2}"/>
              </a:ext>
            </a:extLst>
          </p:cNvPr>
          <p:cNvSpPr>
            <a:spLocks noChangeAspect="1"/>
          </p:cNvSpPr>
          <p:nvPr/>
        </p:nvSpPr>
        <p:spPr>
          <a:xfrm>
            <a:off x="272149" y="448129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86" name="TextBox 85">
            <a:extLst>
              <a:ext uri="{FF2B5EF4-FFF2-40B4-BE49-F238E27FC236}">
                <a16:creationId xmlns:a16="http://schemas.microsoft.com/office/drawing/2014/main" id="{5426AF42-AB87-4AFB-94AB-DD1D8EF561A6}"/>
              </a:ext>
            </a:extLst>
          </p:cNvPr>
          <p:cNvSpPr txBox="1"/>
          <p:nvPr/>
        </p:nvSpPr>
        <p:spPr>
          <a:xfrm>
            <a:off x="427876" y="4955242"/>
            <a:ext cx="474261" cy="138499"/>
          </a:xfrm>
          <a:prstGeom prst="rect">
            <a:avLst/>
          </a:prstGeom>
          <a:noFill/>
        </p:spPr>
        <p:txBody>
          <a:bodyPr wrap="square" lIns="0" tIns="0" rIns="0" bIns="0" rtlCol="0">
            <a:spAutoFit/>
          </a:bodyPr>
          <a:lstStyle/>
          <a:p>
            <a:pPr algn="ctr"/>
            <a:r>
              <a:rPr lang="en-US" sz="900" b="1">
                <a:solidFill>
                  <a:srgbClr val="009DB0"/>
                </a:solidFill>
              </a:rPr>
              <a:t>BP</a:t>
            </a:r>
          </a:p>
        </p:txBody>
      </p:sp>
      <p:pic>
        <p:nvPicPr>
          <p:cNvPr id="47" name="Graphic 46" descr="Money with solid fill">
            <a:extLst>
              <a:ext uri="{FF2B5EF4-FFF2-40B4-BE49-F238E27FC236}">
                <a16:creationId xmlns:a16="http://schemas.microsoft.com/office/drawing/2014/main" id="{A8AD543B-38C9-44F4-BE59-CEE06D9FC3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188" y="4526079"/>
            <a:ext cx="415636" cy="415636"/>
          </a:xfrm>
          <a:prstGeom prst="rect">
            <a:avLst/>
          </a:prstGeom>
        </p:spPr>
      </p:pic>
      <p:sp>
        <p:nvSpPr>
          <p:cNvPr id="114" name="Rectangle 113">
            <a:extLst>
              <a:ext uri="{FF2B5EF4-FFF2-40B4-BE49-F238E27FC236}">
                <a16:creationId xmlns:a16="http://schemas.microsoft.com/office/drawing/2014/main" id="{EF7E7272-A5E8-48AE-AF6F-C99EB6336D02}"/>
              </a:ext>
            </a:extLst>
          </p:cNvPr>
          <p:cNvSpPr/>
          <p:nvPr/>
        </p:nvSpPr>
        <p:spPr>
          <a:xfrm>
            <a:off x="543166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a:solidFill>
                  <a:schemeClr val="tx1"/>
                </a:solidFill>
              </a:rPr>
              <a:t>The </a:t>
            </a:r>
            <a:r>
              <a:rPr lang="en-US" sz="1000">
                <a:solidFill>
                  <a:schemeClr val="accent5">
                    <a:lumMod val="75000"/>
                  </a:schemeClr>
                </a:solidFill>
              </a:rPr>
              <a:t>digital</a:t>
            </a:r>
            <a:r>
              <a:rPr lang="en-US" sz="1000">
                <a:solidFill>
                  <a:schemeClr val="accent5"/>
                </a:solidFill>
              </a:rPr>
              <a:t> </a:t>
            </a:r>
            <a:r>
              <a:rPr lang="en-US" sz="1000">
                <a:solidFill>
                  <a:schemeClr val="accent5">
                    <a:lumMod val="75000"/>
                  </a:schemeClr>
                </a:solidFill>
              </a:rPr>
              <a:t>agency</a:t>
            </a:r>
            <a:r>
              <a:rPr lang="en-US" sz="1000">
                <a:solidFill>
                  <a:schemeClr val="accent5"/>
                </a:solidFill>
              </a:rPr>
              <a:t> </a:t>
            </a:r>
            <a:r>
              <a:rPr lang="en-US" sz="1000">
                <a:solidFill>
                  <a:schemeClr val="tx1"/>
                </a:solidFill>
              </a:rPr>
              <a:t>is expected to growth from </a:t>
            </a:r>
            <a:r>
              <a:rPr lang="en-US" sz="1000">
                <a:solidFill>
                  <a:schemeClr val="accent5">
                    <a:lumMod val="75000"/>
                  </a:schemeClr>
                </a:solidFill>
              </a:rPr>
              <a:t>€0.7m </a:t>
            </a:r>
            <a:r>
              <a:rPr lang="en-US" sz="1000">
                <a:solidFill>
                  <a:schemeClr val="tx1"/>
                </a:solidFill>
              </a:rPr>
              <a:t>in 2021 to </a:t>
            </a:r>
            <a:r>
              <a:rPr lang="en-US" sz="1000">
                <a:solidFill>
                  <a:schemeClr val="accent5">
                    <a:lumMod val="75000"/>
                  </a:schemeClr>
                </a:solidFill>
              </a:rPr>
              <a:t>€7.4m </a:t>
            </a:r>
            <a:r>
              <a:rPr lang="en-US" sz="1000">
                <a:solidFill>
                  <a:schemeClr val="tx1"/>
                </a:solidFill>
              </a:rPr>
              <a:t>in 2025</a:t>
            </a:r>
          </a:p>
        </p:txBody>
      </p:sp>
      <p:sp>
        <p:nvSpPr>
          <p:cNvPr id="115" name="Rectangle 114">
            <a:extLst>
              <a:ext uri="{FF2B5EF4-FFF2-40B4-BE49-F238E27FC236}">
                <a16:creationId xmlns:a16="http://schemas.microsoft.com/office/drawing/2014/main" id="{E4406749-7A4A-41F0-A850-CE3465C20F17}"/>
              </a:ext>
            </a:extLst>
          </p:cNvPr>
          <p:cNvSpPr/>
          <p:nvPr/>
        </p:nvSpPr>
        <p:spPr>
          <a:xfrm>
            <a:off x="3288448"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a:solidFill>
                  <a:schemeClr val="tx1"/>
                </a:solidFill>
              </a:rPr>
              <a:t>From </a:t>
            </a:r>
            <a:r>
              <a:rPr lang="en-US" sz="1000">
                <a:solidFill>
                  <a:schemeClr val="accent5">
                    <a:lumMod val="75000"/>
                  </a:schemeClr>
                </a:solidFill>
              </a:rPr>
              <a:t>€6.4m </a:t>
            </a:r>
            <a:r>
              <a:rPr lang="en-US" sz="1000">
                <a:solidFill>
                  <a:schemeClr val="tx1"/>
                </a:solidFill>
              </a:rPr>
              <a:t>revenue in 2021 to </a:t>
            </a:r>
            <a:r>
              <a:rPr lang="en-US" sz="1000">
                <a:solidFill>
                  <a:schemeClr val="accent5">
                    <a:lumMod val="75000"/>
                  </a:schemeClr>
                </a:solidFill>
              </a:rPr>
              <a:t>€19.9m </a:t>
            </a:r>
            <a:r>
              <a:rPr lang="en-US" sz="1000">
                <a:solidFill>
                  <a:schemeClr val="tx1"/>
                </a:solidFill>
              </a:rPr>
              <a:t>in 2025</a:t>
            </a:r>
            <a:endParaRPr lang="en-US" sz="1000">
              <a:solidFill>
                <a:schemeClr val="accent5"/>
              </a:solidFill>
            </a:endParaRPr>
          </a:p>
        </p:txBody>
      </p:sp>
      <p:sp>
        <p:nvSpPr>
          <p:cNvPr id="116" name="Rectangle 115">
            <a:extLst>
              <a:ext uri="{FF2B5EF4-FFF2-40B4-BE49-F238E27FC236}">
                <a16:creationId xmlns:a16="http://schemas.microsoft.com/office/drawing/2014/main" id="{2806627C-A398-4592-B3EB-4C56D0420050}"/>
              </a:ext>
            </a:extLst>
          </p:cNvPr>
          <p:cNvSpPr/>
          <p:nvPr/>
        </p:nvSpPr>
        <p:spPr>
          <a:xfrm>
            <a:off x="1263253"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i="1">
                <a:solidFill>
                  <a:schemeClr val="tx1"/>
                </a:solidFill>
              </a:rPr>
              <a:t>N.A.</a:t>
            </a:r>
            <a:endParaRPr lang="en-US" sz="1000" i="1">
              <a:solidFill>
                <a:schemeClr val="accent5"/>
              </a:solidFill>
            </a:endParaRPr>
          </a:p>
        </p:txBody>
      </p:sp>
      <p:sp>
        <p:nvSpPr>
          <p:cNvPr id="53" name="ZoneTexte 52">
            <a:extLst>
              <a:ext uri="{FF2B5EF4-FFF2-40B4-BE49-F238E27FC236}">
                <a16:creationId xmlns:a16="http://schemas.microsoft.com/office/drawing/2014/main" id="{E78B608F-6BB5-42D9-B674-E79A1AA2E5C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VDD, Hestia’s IM</a:t>
            </a:r>
          </a:p>
        </p:txBody>
      </p:sp>
      <p:sp>
        <p:nvSpPr>
          <p:cNvPr id="56" name="Arrow: Pentagon 13">
            <a:extLst>
              <a:ext uri="{FF2B5EF4-FFF2-40B4-BE49-F238E27FC236}">
                <a16:creationId xmlns:a16="http://schemas.microsoft.com/office/drawing/2014/main" id="{AE85852A-DB47-48AD-B7A5-3CBDC3B312F9}"/>
              </a:ext>
            </a:extLst>
          </p:cNvPr>
          <p:cNvSpPr/>
          <p:nvPr/>
        </p:nvSpPr>
        <p:spPr bwMode="auto">
          <a:xfrm>
            <a:off x="9134818" y="33631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3</a:t>
            </a:r>
          </a:p>
        </p:txBody>
      </p:sp>
      <p:sp>
        <p:nvSpPr>
          <p:cNvPr id="59" name="Arrow: Pentagon 13">
            <a:extLst>
              <a:ext uri="{FF2B5EF4-FFF2-40B4-BE49-F238E27FC236}">
                <a16:creationId xmlns:a16="http://schemas.microsoft.com/office/drawing/2014/main" id="{3FF372DA-3A4F-4D30-9647-F68EBA31134B}"/>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60" name="Arrow: Pentagon 13">
            <a:extLst>
              <a:ext uri="{FF2B5EF4-FFF2-40B4-BE49-F238E27FC236}">
                <a16:creationId xmlns:a16="http://schemas.microsoft.com/office/drawing/2014/main" id="{8C771C11-3CE4-467E-A789-0F72C6CF98E2}"/>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67" name="Rectangle 66">
            <a:extLst>
              <a:ext uri="{FF2B5EF4-FFF2-40B4-BE49-F238E27FC236}">
                <a16:creationId xmlns:a16="http://schemas.microsoft.com/office/drawing/2014/main" id="{1C4E990E-8E89-45A0-AC76-02D2BCF8FE7D}"/>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B2B2C platform</a:t>
            </a:r>
          </a:p>
        </p:txBody>
      </p:sp>
      <p:sp>
        <p:nvSpPr>
          <p:cNvPr id="69" name="Rectangle 68">
            <a:extLst>
              <a:ext uri="{FF2B5EF4-FFF2-40B4-BE49-F238E27FC236}">
                <a16:creationId xmlns:a16="http://schemas.microsoft.com/office/drawing/2014/main" id="{5A30C23A-C7FE-49B2-BC9B-2CAFEF1C8565}"/>
              </a:ext>
            </a:extLst>
          </p:cNvPr>
          <p:cNvSpPr/>
          <p:nvPr/>
        </p:nvSpPr>
        <p:spPr>
          <a:xfrm>
            <a:off x="6784395"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provides insurance with a </a:t>
            </a:r>
            <a:r>
              <a:rPr lang="en-US" sz="1000">
                <a:solidFill>
                  <a:schemeClr val="accent5">
                    <a:lumMod val="75000"/>
                  </a:schemeClr>
                </a:solidFill>
              </a:rPr>
              <a:t>B2B2C platform </a:t>
            </a:r>
            <a:r>
              <a:rPr lang="en-US" sz="1000">
                <a:solidFill>
                  <a:schemeClr val="tx1"/>
                </a:solidFill>
              </a:rPr>
              <a:t>(potentially white label)</a:t>
            </a:r>
            <a:r>
              <a:rPr lang="en-US" sz="1000">
                <a:solidFill>
                  <a:schemeClr val="accent5">
                    <a:lumMod val="75000"/>
                  </a:schemeClr>
                </a:solidFill>
              </a:rPr>
              <a:t> </a:t>
            </a:r>
            <a:r>
              <a:rPr lang="en-US" sz="1000">
                <a:solidFill>
                  <a:schemeClr val="tx1"/>
                </a:solidFill>
              </a:rPr>
              <a:t>to offer their insured client a </a:t>
            </a:r>
            <a:r>
              <a:rPr lang="en-US" sz="1000">
                <a:solidFill>
                  <a:schemeClr val="accent5">
                    <a:lumMod val="75000"/>
                  </a:schemeClr>
                </a:solidFill>
              </a:rPr>
              <a:t>selection of renovation providers</a:t>
            </a:r>
            <a:r>
              <a:rPr lang="en-US" sz="1000">
                <a:solidFill>
                  <a:schemeClr val="accent5"/>
                </a:solidFill>
              </a:rPr>
              <a:t> </a:t>
            </a:r>
            <a:r>
              <a:rPr lang="en-US" sz="1000">
                <a:solidFill>
                  <a:schemeClr val="tx1"/>
                </a:solidFill>
              </a:rPr>
              <a:t>in the context of “over-the-counter” or “on-estimate” compensation</a:t>
            </a:r>
          </a:p>
        </p:txBody>
      </p:sp>
      <p:sp>
        <p:nvSpPr>
          <p:cNvPr id="70" name="Rectangle 69">
            <a:extLst>
              <a:ext uri="{FF2B5EF4-FFF2-40B4-BE49-F238E27FC236}">
                <a16:creationId xmlns:a16="http://schemas.microsoft.com/office/drawing/2014/main" id="{AFE2124A-B375-42E6-858E-25A0046656BC}"/>
              </a:ext>
            </a:extLst>
          </p:cNvPr>
          <p:cNvSpPr/>
          <p:nvPr/>
        </p:nvSpPr>
        <p:spPr>
          <a:xfrm>
            <a:off x="6784396"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a:solidFill>
                  <a:schemeClr val="tx1"/>
                </a:solidFill>
              </a:rPr>
              <a:t>The B2B2C platform has </a:t>
            </a:r>
            <a:r>
              <a:rPr lang="en-US" sz="1000">
                <a:solidFill>
                  <a:schemeClr val="accent5">
                    <a:lumMod val="75000"/>
                  </a:schemeClr>
                </a:solidFill>
              </a:rPr>
              <a:t>not</a:t>
            </a:r>
            <a:r>
              <a:rPr lang="en-US" sz="1000">
                <a:solidFill>
                  <a:schemeClr val="tx1"/>
                </a:solidFill>
              </a:rPr>
              <a:t> been </a:t>
            </a:r>
            <a:r>
              <a:rPr lang="en-US" sz="1000">
                <a:solidFill>
                  <a:schemeClr val="accent5">
                    <a:lumMod val="75000"/>
                  </a:schemeClr>
                </a:solidFill>
              </a:rPr>
              <a:t>integrated</a:t>
            </a:r>
            <a:r>
              <a:rPr lang="en-US" sz="1000">
                <a:solidFill>
                  <a:schemeClr val="tx1"/>
                </a:solidFill>
              </a:rPr>
              <a:t> in the BP</a:t>
            </a:r>
            <a:endParaRPr lang="en-US" sz="1000">
              <a:solidFill>
                <a:schemeClr val="accent5"/>
              </a:solidFill>
            </a:endParaRPr>
          </a:p>
        </p:txBody>
      </p:sp>
      <p:sp>
        <p:nvSpPr>
          <p:cNvPr id="74" name="ZoneTexte 99">
            <a:extLst>
              <a:ext uri="{FF2B5EF4-FFF2-40B4-BE49-F238E27FC236}">
                <a16:creationId xmlns:a16="http://schemas.microsoft.com/office/drawing/2014/main" id="{1AD49906-0481-409A-9D9E-AA75C6109471}"/>
              </a:ext>
            </a:extLst>
          </p:cNvPr>
          <p:cNvSpPr txBox="1"/>
          <p:nvPr/>
        </p:nvSpPr>
        <p:spPr>
          <a:xfrm>
            <a:off x="8889682" y="481206"/>
            <a:ext cx="1016318" cy="292388"/>
          </a:xfrm>
          <a:prstGeom prst="rect">
            <a:avLst/>
          </a:prstGeom>
          <a:solidFill>
            <a:schemeClr val="bg1"/>
          </a:solidFill>
        </p:spPr>
        <p:txBody>
          <a:bodyPr wrap="square" lIns="144000" rIns="72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solidFill>
                  <a:schemeClr val="accent5"/>
                </a:solidFill>
                <a:effectLst/>
                <a:latin typeface="+mj-lt"/>
              </a:rPr>
              <a:t>3. </a:t>
            </a:r>
            <a:r>
              <a:rPr kumimoji="0" lang="en-US" sz="800" i="1" u="none" strike="noStrike" cap="none" normalizeH="0" baseline="0" err="1">
                <a:ln>
                  <a:noFill/>
                </a:ln>
                <a:solidFill>
                  <a:schemeClr val="accent5"/>
                </a:solidFill>
                <a:effectLst/>
                <a:latin typeface="+mj-lt"/>
              </a:rPr>
              <a:t>Frizbiz</a:t>
            </a:r>
            <a:r>
              <a:rPr kumimoji="0" lang="en-US" sz="800" i="1" u="none" strike="noStrike" cap="none" normalizeH="0" baseline="0">
                <a:ln>
                  <a:noFill/>
                </a:ln>
                <a:solidFill>
                  <a:schemeClr val="accent5"/>
                </a:solidFill>
                <a:effectLst/>
                <a:latin typeface="+mj-lt"/>
              </a:rPr>
              <a:t> opportunities</a:t>
            </a:r>
          </a:p>
        </p:txBody>
      </p:sp>
      <p:sp>
        <p:nvSpPr>
          <p:cNvPr id="71" name="Ellipse 103">
            <a:extLst>
              <a:ext uri="{FF2B5EF4-FFF2-40B4-BE49-F238E27FC236}">
                <a16:creationId xmlns:a16="http://schemas.microsoft.com/office/drawing/2014/main" id="{408C3DB5-9643-4EF2-9297-39A77BB428AD}"/>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1</a:t>
            </a:r>
          </a:p>
        </p:txBody>
      </p:sp>
      <p:sp>
        <p:nvSpPr>
          <p:cNvPr id="72" name="Ellipse 106">
            <a:extLst>
              <a:ext uri="{FF2B5EF4-FFF2-40B4-BE49-F238E27FC236}">
                <a16:creationId xmlns:a16="http://schemas.microsoft.com/office/drawing/2014/main" id="{1D3E07ED-D2DB-469B-9645-C9D9E0B95707}"/>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2</a:t>
            </a:r>
          </a:p>
        </p:txBody>
      </p:sp>
      <p:sp>
        <p:nvSpPr>
          <p:cNvPr id="75" name="Ellipse 63">
            <a:extLst>
              <a:ext uri="{FF2B5EF4-FFF2-40B4-BE49-F238E27FC236}">
                <a16:creationId xmlns:a16="http://schemas.microsoft.com/office/drawing/2014/main" id="{CED0F2A6-0167-4C4F-9776-558AE372B72B}"/>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3</a:t>
            </a:r>
          </a:p>
        </p:txBody>
      </p:sp>
      <p:sp>
        <p:nvSpPr>
          <p:cNvPr id="76" name="Ellipse 65">
            <a:extLst>
              <a:ext uri="{FF2B5EF4-FFF2-40B4-BE49-F238E27FC236}">
                <a16:creationId xmlns:a16="http://schemas.microsoft.com/office/drawing/2014/main" id="{1978AEEE-CBFA-41EF-A1A8-6072A81C2A28}"/>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5</a:t>
            </a:r>
          </a:p>
        </p:txBody>
      </p:sp>
      <p:sp>
        <p:nvSpPr>
          <p:cNvPr id="77" name="Ellipse 64">
            <a:extLst>
              <a:ext uri="{FF2B5EF4-FFF2-40B4-BE49-F238E27FC236}">
                <a16:creationId xmlns:a16="http://schemas.microsoft.com/office/drawing/2014/main" id="{C99B4B44-5D8D-49F9-B01E-B2C8600E519F}"/>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4</a:t>
            </a:r>
          </a:p>
        </p:txBody>
      </p:sp>
    </p:spTree>
    <p:extLst>
      <p:ext uri="{BB962C8B-B14F-4D97-AF65-F5344CB8AC3E}">
        <p14:creationId xmlns:p14="http://schemas.microsoft.com/office/powerpoint/2010/main" val="759424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extLst>
              <p:ext uri="{D42A27DB-BD31-4B8C-83A1-F6EECF244321}">
                <p14:modId xmlns:p14="http://schemas.microsoft.com/office/powerpoint/2010/main" val="1972601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1" name="ZoneTexte 99">
            <a:extLst>
              <a:ext uri="{FF2B5EF4-FFF2-40B4-BE49-F238E27FC236}">
                <a16:creationId xmlns:a16="http://schemas.microsoft.com/office/drawing/2014/main" id="{402ED435-7EA5-48C5-BB45-E998D1C41E83}"/>
              </a:ext>
            </a:extLst>
          </p:cNvPr>
          <p:cNvSpPr txBox="1"/>
          <p:nvPr/>
        </p:nvSpPr>
        <p:spPr>
          <a:xfrm>
            <a:off x="8889682" y="481206"/>
            <a:ext cx="1016318" cy="292388"/>
          </a:xfrm>
          <a:prstGeom prst="rect">
            <a:avLst/>
          </a:prstGeom>
          <a:solidFill>
            <a:schemeClr val="bg1"/>
          </a:solidFill>
        </p:spPr>
        <p:txBody>
          <a:bodyPr wrap="square" lIns="144000" rIns="72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solidFill>
                  <a:schemeClr val="accent5"/>
                </a:solidFill>
                <a:effectLst/>
                <a:latin typeface="+mj-lt"/>
              </a:rPr>
              <a:t>3. </a:t>
            </a:r>
            <a:r>
              <a:rPr kumimoji="0" lang="en-US" sz="800" i="1" u="none" strike="noStrike" cap="none" normalizeH="0" baseline="0" err="1">
                <a:ln>
                  <a:noFill/>
                </a:ln>
                <a:solidFill>
                  <a:schemeClr val="accent5"/>
                </a:solidFill>
                <a:effectLst/>
                <a:latin typeface="+mj-lt"/>
              </a:rPr>
              <a:t>Frizbiz</a:t>
            </a:r>
            <a:r>
              <a:rPr kumimoji="0" lang="en-US" sz="800" i="1" u="none" strike="noStrike" cap="none" normalizeH="0" baseline="0">
                <a:ln>
                  <a:noFill/>
                </a:ln>
                <a:solidFill>
                  <a:schemeClr val="accent5"/>
                </a:solidFill>
                <a:effectLst/>
                <a:latin typeface="+mj-lt"/>
              </a:rPr>
              <a:t> opportunities</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err="1"/>
              <a:t>Frizbiz</a:t>
            </a:r>
            <a:r>
              <a:rPr lang="en-US" sz="1300"/>
              <a:t> opportunity - </a:t>
            </a:r>
            <a:r>
              <a:rPr lang="en-US" sz="1300" b="0"/>
              <a:t>While </a:t>
            </a:r>
            <a:r>
              <a:rPr lang="en-US" sz="1300" b="0" err="1"/>
              <a:t>Frizbiz</a:t>
            </a:r>
            <a:r>
              <a:rPr lang="en-US" sz="1300" b="0"/>
              <a:t> should </a:t>
            </a:r>
            <a:r>
              <a:rPr lang="en-US" sz="1300" b="0">
                <a:solidFill>
                  <a:schemeClr val="accent5">
                    <a:lumMod val="75000"/>
                  </a:schemeClr>
                </a:solidFill>
              </a:rPr>
              <a:t>enable Hestia to increase its productive capacity</a:t>
            </a:r>
            <a:r>
              <a:rPr lang="en-US" sz="1300" b="0"/>
              <a:t>, the </a:t>
            </a:r>
            <a:r>
              <a:rPr lang="en-US" sz="1300" b="0">
                <a:solidFill>
                  <a:schemeClr val="accent5">
                    <a:lumMod val="75000"/>
                  </a:schemeClr>
                </a:solidFill>
              </a:rPr>
              <a:t>launch of new services </a:t>
            </a:r>
            <a:r>
              <a:rPr lang="en-US" sz="1300" b="0"/>
              <a:t>would be </a:t>
            </a:r>
            <a:r>
              <a:rPr lang="en-US" sz="1300" b="0">
                <a:solidFill>
                  <a:schemeClr val="accent5">
                    <a:lumMod val="75000"/>
                  </a:schemeClr>
                </a:solidFill>
              </a:rPr>
              <a:t>more complex </a:t>
            </a:r>
            <a:r>
              <a:rPr lang="en-US" sz="1300" b="0"/>
              <a:t>and should be </a:t>
            </a:r>
            <a:r>
              <a:rPr lang="en-US" sz="1300" b="0">
                <a:solidFill>
                  <a:schemeClr val="accent5">
                    <a:lumMod val="75000"/>
                  </a:schemeClr>
                </a:solidFill>
              </a:rPr>
              <a:t>investigated further </a:t>
            </a:r>
          </a:p>
        </p:txBody>
      </p:sp>
      <p:sp>
        <p:nvSpPr>
          <p:cNvPr id="64" name="ZoneTexte 63">
            <a:extLst>
              <a:ext uri="{FF2B5EF4-FFF2-40B4-BE49-F238E27FC236}">
                <a16:creationId xmlns:a16="http://schemas.microsoft.com/office/drawing/2014/main" id="{715DCA8A-86D5-45FB-9BFD-4D1110B6C7F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VDD, Hestia’s IM</a:t>
            </a:r>
          </a:p>
        </p:txBody>
      </p:sp>
      <p:grpSp>
        <p:nvGrpSpPr>
          <p:cNvPr id="6" name="Group 5">
            <a:extLst>
              <a:ext uri="{FF2B5EF4-FFF2-40B4-BE49-F238E27FC236}">
                <a16:creationId xmlns:a16="http://schemas.microsoft.com/office/drawing/2014/main" id="{37076D58-9404-4D57-A55B-DAC900B83417}"/>
              </a:ext>
            </a:extLst>
          </p:cNvPr>
          <p:cNvGrpSpPr/>
          <p:nvPr/>
        </p:nvGrpSpPr>
        <p:grpSpPr>
          <a:xfrm>
            <a:off x="201600" y="6393141"/>
            <a:ext cx="1038421" cy="338554"/>
            <a:chOff x="526680" y="6393141"/>
            <a:chExt cx="1038421" cy="338554"/>
          </a:xfrm>
        </p:grpSpPr>
        <p:grpSp>
          <p:nvGrpSpPr>
            <p:cNvPr id="92" name="Group 4">
              <a:extLst>
                <a:ext uri="{FF2B5EF4-FFF2-40B4-BE49-F238E27FC236}">
                  <a16:creationId xmlns:a16="http://schemas.microsoft.com/office/drawing/2014/main" id="{080151CE-2118-4CA4-BE36-D41509DAAA67}"/>
                </a:ext>
              </a:extLst>
            </p:cNvPr>
            <p:cNvGrpSpPr>
              <a:grpSpLocks noChangeAspect="1"/>
            </p:cNvGrpSpPr>
            <p:nvPr/>
          </p:nvGrpSpPr>
          <p:grpSpPr bwMode="auto">
            <a:xfrm>
              <a:off x="526680" y="6433591"/>
              <a:ext cx="217267" cy="257654"/>
              <a:chOff x="811" y="719"/>
              <a:chExt cx="694" cy="823"/>
            </a:xfrm>
            <a:solidFill>
              <a:schemeClr val="accent3"/>
            </a:solidFill>
          </p:grpSpPr>
          <p:sp>
            <p:nvSpPr>
              <p:cNvPr id="98" name="Freeform 5">
                <a:extLst>
                  <a:ext uri="{FF2B5EF4-FFF2-40B4-BE49-F238E27FC236}">
                    <a16:creationId xmlns:a16="http://schemas.microsoft.com/office/drawing/2014/main" id="{155E4236-CAB2-4935-A41B-5827B290D7A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9" name="Freeform 6">
                <a:extLst>
                  <a:ext uri="{FF2B5EF4-FFF2-40B4-BE49-F238E27FC236}">
                    <a16:creationId xmlns:a16="http://schemas.microsoft.com/office/drawing/2014/main" id="{E826E758-16D4-41A9-B213-8CD96CCD28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103" name="TextBox 102">
              <a:extLst>
                <a:ext uri="{FF2B5EF4-FFF2-40B4-BE49-F238E27FC236}">
                  <a16:creationId xmlns:a16="http://schemas.microsoft.com/office/drawing/2014/main" id="{D1ADF058-49F0-46BE-A5B0-D41C2897BE51}"/>
                </a:ext>
              </a:extLst>
            </p:cNvPr>
            <p:cNvSpPr txBox="1"/>
            <p:nvPr/>
          </p:nvSpPr>
          <p:spPr>
            <a:xfrm>
              <a:off x="707650" y="6393141"/>
              <a:ext cx="857451" cy="338554"/>
            </a:xfrm>
            <a:prstGeom prst="rect">
              <a:avLst/>
            </a:prstGeom>
            <a:noFill/>
          </p:spPr>
          <p:txBody>
            <a:bodyPr wrap="square" rtlCol="0">
              <a:spAutoFit/>
            </a:bodyPr>
            <a:lstStyle/>
            <a:p>
              <a:pPr algn="l"/>
              <a:r>
                <a:rPr lang="en-US" sz="800"/>
                <a:t>High opportunity</a:t>
              </a:r>
            </a:p>
          </p:txBody>
        </p:sp>
      </p:grpSp>
      <p:grpSp>
        <p:nvGrpSpPr>
          <p:cNvPr id="5" name="Group 4">
            <a:extLst>
              <a:ext uri="{FF2B5EF4-FFF2-40B4-BE49-F238E27FC236}">
                <a16:creationId xmlns:a16="http://schemas.microsoft.com/office/drawing/2014/main" id="{C2F84A0B-2FB6-4ECF-8DBA-898ACC3D08C5}"/>
              </a:ext>
            </a:extLst>
          </p:cNvPr>
          <p:cNvGrpSpPr/>
          <p:nvPr/>
        </p:nvGrpSpPr>
        <p:grpSpPr>
          <a:xfrm>
            <a:off x="1201481" y="6393141"/>
            <a:ext cx="1122754" cy="338554"/>
            <a:chOff x="1910809" y="6393141"/>
            <a:chExt cx="1122754" cy="338554"/>
          </a:xfrm>
        </p:grpSpPr>
        <p:grpSp>
          <p:nvGrpSpPr>
            <p:cNvPr id="100" name="Group 4">
              <a:extLst>
                <a:ext uri="{FF2B5EF4-FFF2-40B4-BE49-F238E27FC236}">
                  <a16:creationId xmlns:a16="http://schemas.microsoft.com/office/drawing/2014/main" id="{FBCF54A0-A61A-421C-8BCD-2795A7CCBAF3}"/>
                </a:ext>
              </a:extLst>
            </p:cNvPr>
            <p:cNvGrpSpPr>
              <a:grpSpLocks noChangeAspect="1"/>
            </p:cNvGrpSpPr>
            <p:nvPr/>
          </p:nvGrpSpPr>
          <p:grpSpPr bwMode="auto">
            <a:xfrm>
              <a:off x="1910809" y="6433591"/>
              <a:ext cx="217267" cy="257654"/>
              <a:chOff x="811" y="719"/>
              <a:chExt cx="694" cy="823"/>
            </a:xfrm>
            <a:solidFill>
              <a:schemeClr val="accent6"/>
            </a:solidFill>
          </p:grpSpPr>
          <p:sp>
            <p:nvSpPr>
              <p:cNvPr id="101" name="Freeform 5">
                <a:extLst>
                  <a:ext uri="{FF2B5EF4-FFF2-40B4-BE49-F238E27FC236}">
                    <a16:creationId xmlns:a16="http://schemas.microsoft.com/office/drawing/2014/main" id="{5C486219-021C-4931-8CB3-BC338DFED7A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337BA1E6-E57A-42B2-8587-4126F7EDF5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9" name="TextBox 108">
              <a:extLst>
                <a:ext uri="{FF2B5EF4-FFF2-40B4-BE49-F238E27FC236}">
                  <a16:creationId xmlns:a16="http://schemas.microsoft.com/office/drawing/2014/main" id="{BBAA2621-CEE3-45B9-A27A-5E3B01CCE547}"/>
                </a:ext>
              </a:extLst>
            </p:cNvPr>
            <p:cNvSpPr txBox="1"/>
            <p:nvPr/>
          </p:nvSpPr>
          <p:spPr>
            <a:xfrm>
              <a:off x="2098963" y="6393141"/>
              <a:ext cx="934600" cy="338554"/>
            </a:xfrm>
            <a:prstGeom prst="rect">
              <a:avLst/>
            </a:prstGeom>
            <a:noFill/>
          </p:spPr>
          <p:txBody>
            <a:bodyPr wrap="square" rtlCol="0">
              <a:spAutoFit/>
            </a:bodyPr>
            <a:lstStyle/>
            <a:p>
              <a:pPr algn="l"/>
              <a:r>
                <a:rPr lang="en-US" sz="800"/>
                <a:t>Medium opportunity</a:t>
              </a:r>
            </a:p>
          </p:txBody>
        </p:sp>
      </p:grpSp>
      <p:grpSp>
        <p:nvGrpSpPr>
          <p:cNvPr id="13" name="Group 12">
            <a:extLst>
              <a:ext uri="{FF2B5EF4-FFF2-40B4-BE49-F238E27FC236}">
                <a16:creationId xmlns:a16="http://schemas.microsoft.com/office/drawing/2014/main" id="{D6D06ABA-8C10-48BA-90F6-592965702DB6}"/>
              </a:ext>
            </a:extLst>
          </p:cNvPr>
          <p:cNvGrpSpPr/>
          <p:nvPr/>
        </p:nvGrpSpPr>
        <p:grpSpPr>
          <a:xfrm>
            <a:off x="2285695" y="6393141"/>
            <a:ext cx="1074718" cy="338554"/>
            <a:chOff x="2326903" y="6393141"/>
            <a:chExt cx="1074718" cy="338554"/>
          </a:xfrm>
        </p:grpSpPr>
        <p:grpSp>
          <p:nvGrpSpPr>
            <p:cNvPr id="114" name="Group 4">
              <a:extLst>
                <a:ext uri="{FF2B5EF4-FFF2-40B4-BE49-F238E27FC236}">
                  <a16:creationId xmlns:a16="http://schemas.microsoft.com/office/drawing/2014/main" id="{04D37A1A-67C9-47A6-B3A9-A53C671C124B}"/>
                </a:ext>
              </a:extLst>
            </p:cNvPr>
            <p:cNvGrpSpPr>
              <a:grpSpLocks noChangeAspect="1"/>
            </p:cNvGrpSpPr>
            <p:nvPr/>
          </p:nvGrpSpPr>
          <p:grpSpPr bwMode="auto">
            <a:xfrm>
              <a:off x="2326903" y="6433591"/>
              <a:ext cx="217267" cy="257654"/>
              <a:chOff x="811" y="719"/>
              <a:chExt cx="694" cy="823"/>
            </a:xfrm>
            <a:solidFill>
              <a:schemeClr val="accent2"/>
            </a:solidFill>
          </p:grpSpPr>
          <p:sp>
            <p:nvSpPr>
              <p:cNvPr id="115" name="Freeform 5">
                <a:extLst>
                  <a:ext uri="{FF2B5EF4-FFF2-40B4-BE49-F238E27FC236}">
                    <a16:creationId xmlns:a16="http://schemas.microsoft.com/office/drawing/2014/main" id="{6A4C58FE-5AEA-4FD2-9A97-403D8B58FA6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
                <a:extLst>
                  <a:ext uri="{FF2B5EF4-FFF2-40B4-BE49-F238E27FC236}">
                    <a16:creationId xmlns:a16="http://schemas.microsoft.com/office/drawing/2014/main" id="{8726275F-B4E8-4763-BB8A-6ECAFC4537F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TextBox 138">
              <a:extLst>
                <a:ext uri="{FF2B5EF4-FFF2-40B4-BE49-F238E27FC236}">
                  <a16:creationId xmlns:a16="http://schemas.microsoft.com/office/drawing/2014/main" id="{8DA1D49F-7219-4276-AD3C-AD0D21AF958D}"/>
                </a:ext>
              </a:extLst>
            </p:cNvPr>
            <p:cNvSpPr txBox="1"/>
            <p:nvPr/>
          </p:nvSpPr>
          <p:spPr>
            <a:xfrm>
              <a:off x="2544170" y="6393141"/>
              <a:ext cx="857451" cy="338554"/>
            </a:xfrm>
            <a:prstGeom prst="rect">
              <a:avLst/>
            </a:prstGeom>
            <a:noFill/>
          </p:spPr>
          <p:txBody>
            <a:bodyPr wrap="square" rtlCol="0">
              <a:spAutoFit/>
            </a:bodyPr>
            <a:lstStyle/>
            <a:p>
              <a:pPr algn="l"/>
              <a:r>
                <a:rPr lang="en-US" sz="800"/>
                <a:t>Weak opportunity</a:t>
              </a:r>
            </a:p>
          </p:txBody>
        </p:sp>
      </p:grpSp>
      <p:sp>
        <p:nvSpPr>
          <p:cNvPr id="129" name="Rectangle 128">
            <a:extLst>
              <a:ext uri="{FF2B5EF4-FFF2-40B4-BE49-F238E27FC236}">
                <a16:creationId xmlns:a16="http://schemas.microsoft.com/office/drawing/2014/main" id="{D71975E8-6EB4-4EA3-B34C-4F9196C4ABBE}"/>
              </a:ext>
            </a:extLst>
          </p:cNvPr>
          <p:cNvSpPr/>
          <p:nvPr/>
        </p:nvSpPr>
        <p:spPr>
          <a:xfrm>
            <a:off x="3289546"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33" name="Rectangle 132">
            <a:extLst>
              <a:ext uri="{FF2B5EF4-FFF2-40B4-BE49-F238E27FC236}">
                <a16:creationId xmlns:a16="http://schemas.microsoft.com/office/drawing/2014/main" id="{A342E216-A2F2-4FE4-89F9-E0010C3D7924}"/>
              </a:ext>
            </a:extLst>
          </p:cNvPr>
          <p:cNvSpPr/>
          <p:nvPr/>
        </p:nvSpPr>
        <p:spPr>
          <a:xfrm>
            <a:off x="1264351"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65" name="Rectangle 64">
            <a:extLst>
              <a:ext uri="{FF2B5EF4-FFF2-40B4-BE49-F238E27FC236}">
                <a16:creationId xmlns:a16="http://schemas.microsoft.com/office/drawing/2014/main" id="{621ABA10-DB52-4BB0-BAFC-8BE5CFD23B9F}"/>
              </a:ext>
            </a:extLst>
          </p:cNvPr>
          <p:cNvSpPr/>
          <p:nvPr/>
        </p:nvSpPr>
        <p:spPr>
          <a:xfrm>
            <a:off x="201600" y="2458622"/>
            <a:ext cx="1010690" cy="1451113"/>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360000" rtlCol="0" anchor="b"/>
          <a:lstStyle/>
          <a:p>
            <a:pPr algn="ctr"/>
            <a:r>
              <a:rPr lang="en-US" sz="1000">
                <a:solidFill>
                  <a:schemeClr val="tx1"/>
                </a:solidFill>
              </a:rPr>
              <a:t>eleven’s point of view</a:t>
            </a:r>
          </a:p>
        </p:txBody>
      </p:sp>
      <p:sp>
        <p:nvSpPr>
          <p:cNvPr id="66" name="Rectangle 65">
            <a:extLst>
              <a:ext uri="{FF2B5EF4-FFF2-40B4-BE49-F238E27FC236}">
                <a16:creationId xmlns:a16="http://schemas.microsoft.com/office/drawing/2014/main" id="{A3EC114C-5251-4558-8979-7A09B9BD87E8}"/>
              </a:ext>
            </a:extLst>
          </p:cNvPr>
          <p:cNvSpPr/>
          <p:nvPr/>
        </p:nvSpPr>
        <p:spPr>
          <a:xfrm>
            <a:off x="201600" y="4861916"/>
            <a:ext cx="1010690" cy="1389149"/>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a:solidFill>
                  <a:schemeClr val="tx1"/>
                </a:solidFill>
              </a:rPr>
              <a:t>Further DD assessment </a:t>
            </a:r>
          </a:p>
        </p:txBody>
      </p:sp>
      <p:sp>
        <p:nvSpPr>
          <p:cNvPr id="67" name="Rectangle 66">
            <a:extLst>
              <a:ext uri="{FF2B5EF4-FFF2-40B4-BE49-F238E27FC236}">
                <a16:creationId xmlns:a16="http://schemas.microsoft.com/office/drawing/2014/main" id="{44209A18-064E-4D98-A20A-566CF9E8375A}"/>
              </a:ext>
            </a:extLst>
          </p:cNvPr>
          <p:cNvSpPr/>
          <p:nvPr/>
        </p:nvSpPr>
        <p:spPr>
          <a:xfrm>
            <a:off x="201600" y="3975543"/>
            <a:ext cx="1010690" cy="824812"/>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a:solidFill>
                  <a:schemeClr val="tx1"/>
                </a:solidFill>
              </a:rPr>
              <a:t>Rationale</a:t>
            </a:r>
          </a:p>
        </p:txBody>
      </p:sp>
      <p:pic>
        <p:nvPicPr>
          <p:cNvPr id="69" name="Graphic 8" descr="Lights On with solid fill">
            <a:extLst>
              <a:ext uri="{FF2B5EF4-FFF2-40B4-BE49-F238E27FC236}">
                <a16:creationId xmlns:a16="http://schemas.microsoft.com/office/drawing/2014/main" id="{4E738C09-39D3-4E6E-9EEA-BA8828CB11D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673" y="2881334"/>
            <a:ext cx="352541" cy="352541"/>
          </a:xfrm>
          <a:prstGeom prst="rect">
            <a:avLst/>
          </a:prstGeom>
        </p:spPr>
      </p:pic>
      <p:pic>
        <p:nvPicPr>
          <p:cNvPr id="70" name="Graphic 82" descr="Quotes with solid fill">
            <a:extLst>
              <a:ext uri="{FF2B5EF4-FFF2-40B4-BE49-F238E27FC236}">
                <a16:creationId xmlns:a16="http://schemas.microsoft.com/office/drawing/2014/main" id="{AAC5393B-BE2C-4077-89C2-3AEDA0020F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781" y="4137578"/>
            <a:ext cx="266323" cy="266323"/>
          </a:xfrm>
          <a:prstGeom prst="rect">
            <a:avLst/>
          </a:prstGeom>
        </p:spPr>
      </p:pic>
      <p:pic>
        <p:nvPicPr>
          <p:cNvPr id="71" name="Graphic 12" descr="Playbook with solid fill">
            <a:extLst>
              <a:ext uri="{FF2B5EF4-FFF2-40B4-BE49-F238E27FC236}">
                <a16:creationId xmlns:a16="http://schemas.microsoft.com/office/drawing/2014/main" id="{60D5A66A-AADF-4F9A-876E-DFE4685862B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5018" y="5251668"/>
            <a:ext cx="323850" cy="323850"/>
          </a:xfrm>
          <a:prstGeom prst="rect">
            <a:avLst/>
          </a:prstGeom>
        </p:spPr>
      </p:pic>
      <p:sp>
        <p:nvSpPr>
          <p:cNvPr id="72" name="Rectangle 71">
            <a:extLst>
              <a:ext uri="{FF2B5EF4-FFF2-40B4-BE49-F238E27FC236}">
                <a16:creationId xmlns:a16="http://schemas.microsoft.com/office/drawing/2014/main" id="{C5BAE9F3-F0CE-4E5D-A59F-809FDD7B37E5}"/>
              </a:ext>
            </a:extLst>
          </p:cNvPr>
          <p:cNvSpPr/>
          <p:nvPr/>
        </p:nvSpPr>
        <p:spPr>
          <a:xfrm>
            <a:off x="1264351"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a:solidFill>
                  <a:schemeClr val="tx1"/>
                </a:solidFill>
              </a:rPr>
              <a:t>In depth assessment of the platform &amp; teams, side-by-side analysis with other Hestia tools</a:t>
            </a:r>
          </a:p>
        </p:txBody>
      </p:sp>
      <p:sp>
        <p:nvSpPr>
          <p:cNvPr id="74" name="Rectangle 73">
            <a:extLst>
              <a:ext uri="{FF2B5EF4-FFF2-40B4-BE49-F238E27FC236}">
                <a16:creationId xmlns:a16="http://schemas.microsoft.com/office/drawing/2014/main" id="{E5DAF6B5-73B5-4F99-AC68-3AF9C1E72B1A}"/>
              </a:ext>
            </a:extLst>
          </p:cNvPr>
          <p:cNvSpPr/>
          <p:nvPr/>
        </p:nvSpPr>
        <p:spPr>
          <a:xfrm>
            <a:off x="3289546"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a:solidFill>
                  <a:schemeClr val="tx1"/>
                </a:solidFill>
              </a:rPr>
              <a:t>Do the craftsmen selection process ensure the work quality?</a:t>
            </a:r>
          </a:p>
          <a:p>
            <a:pPr marL="171450" indent="-171450" algn="l">
              <a:spcAft>
                <a:spcPts val="300"/>
              </a:spcAft>
              <a:buFont typeface="Arial" panose="020B0604020202020204" pitchFamily="34" charset="0"/>
              <a:buChar char="•"/>
            </a:pPr>
            <a:r>
              <a:rPr lang="en-US" sz="900">
                <a:solidFill>
                  <a:schemeClr val="tx1"/>
                </a:solidFill>
              </a:rPr>
              <a:t>What is the margin rate on work performed through </a:t>
            </a:r>
            <a:r>
              <a:rPr lang="en-US" sz="900" err="1">
                <a:solidFill>
                  <a:schemeClr val="tx1"/>
                </a:solidFill>
              </a:rPr>
              <a:t>Frizbiz</a:t>
            </a:r>
            <a:r>
              <a:rPr lang="en-US" sz="900">
                <a:solidFill>
                  <a:schemeClr val="tx1"/>
                </a:solidFill>
              </a:rPr>
              <a:t>?</a:t>
            </a:r>
          </a:p>
          <a:p>
            <a:pPr marL="171450" indent="-171450" algn="l">
              <a:spcAft>
                <a:spcPts val="300"/>
              </a:spcAft>
              <a:buFont typeface="Arial" panose="020B0604020202020204" pitchFamily="34" charset="0"/>
              <a:buChar char="•"/>
            </a:pPr>
            <a:r>
              <a:rPr lang="en-US" sz="900">
                <a:solidFill>
                  <a:schemeClr val="tx1"/>
                </a:solidFill>
              </a:rPr>
              <a:t>Is it cheaper than using a third party B2C platform?</a:t>
            </a:r>
          </a:p>
        </p:txBody>
      </p:sp>
      <p:sp>
        <p:nvSpPr>
          <p:cNvPr id="77" name="Rectangle 76">
            <a:extLst>
              <a:ext uri="{FF2B5EF4-FFF2-40B4-BE49-F238E27FC236}">
                <a16:creationId xmlns:a16="http://schemas.microsoft.com/office/drawing/2014/main" id="{C58DFF13-F614-467C-A649-5174336B1430}"/>
              </a:ext>
            </a:extLst>
          </p:cNvPr>
          <p:cNvSpPr/>
          <p:nvPr/>
        </p:nvSpPr>
        <p:spPr>
          <a:xfrm>
            <a:off x="1264351"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lgn="l">
              <a:spcAft>
                <a:spcPts val="300"/>
              </a:spcAft>
              <a:buFont typeface="Arial" panose="020B0604020202020204" pitchFamily="34" charset="0"/>
              <a:buChar char="•"/>
            </a:pPr>
            <a:r>
              <a:rPr lang="en-US" sz="900">
                <a:solidFill>
                  <a:schemeClr val="tx1"/>
                </a:solidFill>
              </a:rPr>
              <a:t>Hestia could benefit of the </a:t>
            </a:r>
            <a:r>
              <a:rPr lang="en-US" sz="900">
                <a:solidFill>
                  <a:schemeClr val="accent5">
                    <a:lumMod val="75000"/>
                  </a:schemeClr>
                </a:solidFill>
              </a:rPr>
              <a:t>IT solutions and infrastructure </a:t>
            </a:r>
            <a:r>
              <a:rPr lang="en-US" sz="900">
                <a:solidFill>
                  <a:schemeClr val="tx1"/>
                </a:solidFill>
              </a:rPr>
              <a:t>of a </a:t>
            </a:r>
            <a:r>
              <a:rPr lang="en-US" sz="900">
                <a:solidFill>
                  <a:schemeClr val="accent5">
                    <a:lumMod val="75000"/>
                  </a:schemeClr>
                </a:solidFill>
              </a:rPr>
              <a:t>digital native company </a:t>
            </a:r>
          </a:p>
          <a:p>
            <a:pPr marL="171450" indent="-171450" algn="l">
              <a:spcAft>
                <a:spcPts val="300"/>
              </a:spcAft>
              <a:buFont typeface="Arial" panose="020B0604020202020204" pitchFamily="34" charset="0"/>
              <a:buChar char="•"/>
            </a:pPr>
            <a:r>
              <a:rPr lang="en-US" sz="900">
                <a:solidFill>
                  <a:schemeClr val="tx1"/>
                </a:solidFill>
              </a:rPr>
              <a:t>Hestia could leverage </a:t>
            </a:r>
            <a:r>
              <a:rPr lang="en-US" sz="900" err="1">
                <a:solidFill>
                  <a:schemeClr val="tx1"/>
                </a:solidFill>
              </a:rPr>
              <a:t>Frizbiz</a:t>
            </a:r>
            <a:r>
              <a:rPr lang="en-US" sz="900">
                <a:solidFill>
                  <a:schemeClr val="tx1"/>
                </a:solidFill>
              </a:rPr>
              <a:t> </a:t>
            </a:r>
            <a:r>
              <a:rPr lang="en-US" sz="900">
                <a:solidFill>
                  <a:schemeClr val="accent5">
                    <a:lumMod val="75000"/>
                  </a:schemeClr>
                </a:solidFill>
              </a:rPr>
              <a:t>“start-up spirit” to attract tech talents</a:t>
            </a:r>
          </a:p>
        </p:txBody>
      </p:sp>
      <p:sp>
        <p:nvSpPr>
          <p:cNvPr id="83" name="Rectangle 82">
            <a:extLst>
              <a:ext uri="{FF2B5EF4-FFF2-40B4-BE49-F238E27FC236}">
                <a16:creationId xmlns:a16="http://schemas.microsoft.com/office/drawing/2014/main" id="{F3D9AFF7-1D4F-497C-9EBC-5196256BD28B}"/>
              </a:ext>
            </a:extLst>
          </p:cNvPr>
          <p:cNvSpPr/>
          <p:nvPr/>
        </p:nvSpPr>
        <p:spPr>
          <a:xfrm>
            <a:off x="3289546"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Hestia could </a:t>
            </a:r>
            <a:r>
              <a:rPr lang="en-US" sz="900">
                <a:solidFill>
                  <a:schemeClr val="accent5">
                    <a:lumMod val="75000"/>
                  </a:schemeClr>
                </a:solidFill>
              </a:rPr>
              <a:t>leverage</a:t>
            </a:r>
            <a:r>
              <a:rPr lang="en-US" sz="900">
                <a:solidFill>
                  <a:schemeClr val="accent5"/>
                </a:solidFill>
              </a:rPr>
              <a:t> </a:t>
            </a:r>
            <a:r>
              <a:rPr lang="en-US" sz="900" err="1">
                <a:solidFill>
                  <a:schemeClr val="accent5">
                    <a:lumMod val="75000"/>
                  </a:schemeClr>
                </a:solidFill>
              </a:rPr>
              <a:t>Frizbiz</a:t>
            </a:r>
            <a:r>
              <a:rPr lang="en-US" sz="900">
                <a:solidFill>
                  <a:schemeClr val="accent5">
                    <a:lumMod val="75000"/>
                  </a:schemeClr>
                </a:solidFill>
              </a:rPr>
              <a:t> best talents </a:t>
            </a:r>
            <a:r>
              <a:rPr lang="en-US" sz="900">
                <a:solidFill>
                  <a:schemeClr val="tx1"/>
                </a:solidFill>
              </a:rPr>
              <a:t>to subcontract</a:t>
            </a:r>
          </a:p>
          <a:p>
            <a:pPr marL="171450" indent="-171450">
              <a:spcAft>
                <a:spcPts val="300"/>
              </a:spcAft>
              <a:buFont typeface="Arial" panose="020B0604020202020204" pitchFamily="34" charset="0"/>
              <a:buChar char="•"/>
            </a:pPr>
            <a:r>
              <a:rPr lang="en-US" sz="900">
                <a:solidFill>
                  <a:schemeClr val="tx1"/>
                </a:solidFill>
              </a:rPr>
              <a:t>Yet, the </a:t>
            </a:r>
            <a:r>
              <a:rPr lang="en-US" sz="900">
                <a:solidFill>
                  <a:schemeClr val="accent5">
                    <a:lumMod val="75000"/>
                  </a:schemeClr>
                </a:solidFill>
              </a:rPr>
              <a:t>worker pool depth</a:t>
            </a:r>
            <a:r>
              <a:rPr lang="en-US" sz="900">
                <a:solidFill>
                  <a:schemeClr val="tx1"/>
                </a:solidFill>
              </a:rPr>
              <a:t> and </a:t>
            </a:r>
            <a:r>
              <a:rPr lang="en-US" sz="900">
                <a:solidFill>
                  <a:schemeClr val="accent5">
                    <a:lumMod val="75000"/>
                  </a:schemeClr>
                </a:solidFill>
              </a:rPr>
              <a:t>quality</a:t>
            </a:r>
            <a:r>
              <a:rPr lang="en-US" sz="900">
                <a:solidFill>
                  <a:schemeClr val="tx1"/>
                </a:solidFill>
              </a:rPr>
              <a:t> need to be assessed further to ensure its proper functioning </a:t>
            </a:r>
          </a:p>
        </p:txBody>
      </p:sp>
      <p:sp>
        <p:nvSpPr>
          <p:cNvPr id="105" name="Rectangle 104">
            <a:extLst>
              <a:ext uri="{FF2B5EF4-FFF2-40B4-BE49-F238E27FC236}">
                <a16:creationId xmlns:a16="http://schemas.microsoft.com/office/drawing/2014/main" id="{EEE2C96C-B2B1-48D8-9332-E30827E4B0D0}"/>
              </a:ext>
            </a:extLst>
          </p:cNvPr>
          <p:cNvSpPr/>
          <p:nvPr/>
        </p:nvSpPr>
        <p:spPr>
          <a:xfrm>
            <a:off x="3289546"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a:solidFill>
                  <a:schemeClr val="tx1"/>
                </a:solidFill>
              </a:rPr>
              <a:t>“There is a global craftsmen shortage: they are often both on B2B platform and in REN networks”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i="1">
              <a:solidFill>
                <a:schemeClr val="tx1"/>
              </a:solidFill>
            </a:endParaRPr>
          </a:p>
        </p:txBody>
      </p:sp>
      <p:sp>
        <p:nvSpPr>
          <p:cNvPr id="106" name="Rectangle 105">
            <a:extLst>
              <a:ext uri="{FF2B5EF4-FFF2-40B4-BE49-F238E27FC236}">
                <a16:creationId xmlns:a16="http://schemas.microsoft.com/office/drawing/2014/main" id="{0CE85CB8-7C7A-49B2-A57F-88CBBDC8A596}"/>
              </a:ext>
            </a:extLst>
          </p:cNvPr>
          <p:cNvSpPr/>
          <p:nvPr/>
        </p:nvSpPr>
        <p:spPr>
          <a:xfrm>
            <a:off x="1264351"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spcAft>
                <a:spcPts val="300"/>
              </a:spcAft>
            </a:pPr>
            <a:r>
              <a:rPr lang="en-US" sz="800" i="1">
                <a:solidFill>
                  <a:schemeClr val="tx1"/>
                </a:solidFill>
                <a:latin typeface="+mj-lt"/>
              </a:rPr>
              <a:t>“70% of </a:t>
            </a:r>
            <a:r>
              <a:rPr lang="en-US" sz="800" i="1" err="1">
                <a:solidFill>
                  <a:schemeClr val="tx1"/>
                </a:solidFill>
                <a:latin typeface="+mj-lt"/>
              </a:rPr>
              <a:t>Frizbiz</a:t>
            </a:r>
            <a:r>
              <a:rPr lang="en-US" sz="800" i="1">
                <a:solidFill>
                  <a:schemeClr val="tx1"/>
                </a:solidFill>
                <a:latin typeface="+mj-lt"/>
              </a:rPr>
              <a:t> staff are developers”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Former business developer at </a:t>
            </a:r>
            <a:r>
              <a:rPr lang="en-US" sz="800" err="1">
                <a:solidFill>
                  <a:schemeClr val="tx2"/>
                </a:solidFill>
                <a:latin typeface="+mj-lt"/>
              </a:rPr>
              <a:t>Frizbiz</a:t>
            </a:r>
            <a:endParaRPr lang="en-US" sz="800">
              <a:solidFill>
                <a:schemeClr val="tx2"/>
              </a:solidFill>
              <a:latin typeface="+mj-lt"/>
            </a:endParaRPr>
          </a:p>
        </p:txBody>
      </p:sp>
      <p:sp>
        <p:nvSpPr>
          <p:cNvPr id="113" name="Rectangle 112">
            <a:extLst>
              <a:ext uri="{FF2B5EF4-FFF2-40B4-BE49-F238E27FC236}">
                <a16:creationId xmlns:a16="http://schemas.microsoft.com/office/drawing/2014/main" id="{34780B37-667B-46AD-A90A-2E9A04B51827}"/>
              </a:ext>
            </a:extLst>
          </p:cNvPr>
          <p:cNvSpPr/>
          <p:nvPr/>
        </p:nvSpPr>
        <p:spPr>
          <a:xfrm>
            <a:off x="201600" y="1921374"/>
            <a:ext cx="1010690" cy="493288"/>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000">
                <a:solidFill>
                  <a:schemeClr val="tx1"/>
                </a:solidFill>
              </a:rPr>
              <a:t>Risk assessment</a:t>
            </a:r>
          </a:p>
        </p:txBody>
      </p:sp>
      <p:grpSp>
        <p:nvGrpSpPr>
          <p:cNvPr id="117" name="Group 4">
            <a:extLst>
              <a:ext uri="{FF2B5EF4-FFF2-40B4-BE49-F238E27FC236}">
                <a16:creationId xmlns:a16="http://schemas.microsoft.com/office/drawing/2014/main" id="{C1A6053F-1EE1-478D-B8D5-E37BD970B069}"/>
              </a:ext>
            </a:extLst>
          </p:cNvPr>
          <p:cNvGrpSpPr>
            <a:grpSpLocks noChangeAspect="1"/>
          </p:cNvGrpSpPr>
          <p:nvPr/>
        </p:nvGrpSpPr>
        <p:grpSpPr bwMode="auto">
          <a:xfrm>
            <a:off x="2227351" y="2039044"/>
            <a:ext cx="217267" cy="257654"/>
            <a:chOff x="811" y="719"/>
            <a:chExt cx="694" cy="823"/>
          </a:xfrm>
          <a:solidFill>
            <a:schemeClr val="accent3"/>
          </a:solidFill>
        </p:grpSpPr>
        <p:sp>
          <p:nvSpPr>
            <p:cNvPr id="118" name="Freeform 5">
              <a:extLst>
                <a:ext uri="{FF2B5EF4-FFF2-40B4-BE49-F238E27FC236}">
                  <a16:creationId xmlns:a16="http://schemas.microsoft.com/office/drawing/2014/main" id="{FE0472EE-49C3-4CE2-A375-6C6AE74F0C1C}"/>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9" name="Freeform 6">
              <a:extLst>
                <a:ext uri="{FF2B5EF4-FFF2-40B4-BE49-F238E27FC236}">
                  <a16:creationId xmlns:a16="http://schemas.microsoft.com/office/drawing/2014/main" id="{64762B4E-7948-41DE-9CFB-D9645965441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20" name="Group 4">
            <a:extLst>
              <a:ext uri="{FF2B5EF4-FFF2-40B4-BE49-F238E27FC236}">
                <a16:creationId xmlns:a16="http://schemas.microsoft.com/office/drawing/2014/main" id="{836067BF-A926-4C0B-AB18-2D08FCA9200A}"/>
              </a:ext>
            </a:extLst>
          </p:cNvPr>
          <p:cNvGrpSpPr>
            <a:grpSpLocks noChangeAspect="1"/>
          </p:cNvGrpSpPr>
          <p:nvPr/>
        </p:nvGrpSpPr>
        <p:grpSpPr bwMode="auto">
          <a:xfrm>
            <a:off x="4043408" y="2039044"/>
            <a:ext cx="217267" cy="257654"/>
            <a:chOff x="811" y="719"/>
            <a:chExt cx="694" cy="823"/>
          </a:xfrm>
          <a:solidFill>
            <a:schemeClr val="accent3"/>
          </a:solidFill>
        </p:grpSpPr>
        <p:sp>
          <p:nvSpPr>
            <p:cNvPr id="121" name="Freeform 5">
              <a:extLst>
                <a:ext uri="{FF2B5EF4-FFF2-40B4-BE49-F238E27FC236}">
                  <a16:creationId xmlns:a16="http://schemas.microsoft.com/office/drawing/2014/main" id="{B3D74C9A-F9FC-4552-B06E-DB2622B4F2A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2" name="Freeform 6">
              <a:extLst>
                <a:ext uri="{FF2B5EF4-FFF2-40B4-BE49-F238E27FC236}">
                  <a16:creationId xmlns:a16="http://schemas.microsoft.com/office/drawing/2014/main" id="{79C67B36-70F9-4CAC-853D-F2E50C96F1C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30" name="Group 4">
            <a:extLst>
              <a:ext uri="{FF2B5EF4-FFF2-40B4-BE49-F238E27FC236}">
                <a16:creationId xmlns:a16="http://schemas.microsoft.com/office/drawing/2014/main" id="{75179E26-F910-4980-8F76-E1AB885C1BA1}"/>
              </a:ext>
            </a:extLst>
          </p:cNvPr>
          <p:cNvGrpSpPr>
            <a:grpSpLocks noChangeAspect="1"/>
          </p:cNvGrpSpPr>
          <p:nvPr/>
        </p:nvGrpSpPr>
        <p:grpSpPr bwMode="auto">
          <a:xfrm>
            <a:off x="619936" y="1931664"/>
            <a:ext cx="150091" cy="177988"/>
            <a:chOff x="811" y="719"/>
            <a:chExt cx="694" cy="823"/>
          </a:xfrm>
          <a:solidFill>
            <a:schemeClr val="accent5">
              <a:lumMod val="75000"/>
            </a:schemeClr>
          </a:solidFill>
        </p:grpSpPr>
        <p:sp>
          <p:nvSpPr>
            <p:cNvPr id="131" name="Freeform 5">
              <a:extLst>
                <a:ext uri="{FF2B5EF4-FFF2-40B4-BE49-F238E27FC236}">
                  <a16:creationId xmlns:a16="http://schemas.microsoft.com/office/drawing/2014/main" id="{F3F20DED-087B-461D-94FE-62841E6C87A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2" name="Freeform 6">
              <a:extLst>
                <a:ext uri="{FF2B5EF4-FFF2-40B4-BE49-F238E27FC236}">
                  <a16:creationId xmlns:a16="http://schemas.microsoft.com/office/drawing/2014/main" id="{FB5274ED-8255-417D-AE12-A8E6AEC2841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86" name="Group 4">
            <a:extLst>
              <a:ext uri="{FF2B5EF4-FFF2-40B4-BE49-F238E27FC236}">
                <a16:creationId xmlns:a16="http://schemas.microsoft.com/office/drawing/2014/main" id="{7C8D18A9-E702-488F-8E08-5768A3F3652C}"/>
              </a:ext>
            </a:extLst>
          </p:cNvPr>
          <p:cNvGrpSpPr>
            <a:grpSpLocks noChangeAspect="1"/>
          </p:cNvGrpSpPr>
          <p:nvPr/>
        </p:nvGrpSpPr>
        <p:grpSpPr bwMode="auto">
          <a:xfrm>
            <a:off x="4196867" y="2039044"/>
            <a:ext cx="217267" cy="257654"/>
            <a:chOff x="811" y="719"/>
            <a:chExt cx="694" cy="823"/>
          </a:xfrm>
          <a:solidFill>
            <a:schemeClr val="accent6"/>
          </a:solidFill>
        </p:grpSpPr>
        <p:sp>
          <p:nvSpPr>
            <p:cNvPr id="88" name="Freeform 5">
              <a:extLst>
                <a:ext uri="{FF2B5EF4-FFF2-40B4-BE49-F238E27FC236}">
                  <a16:creationId xmlns:a16="http://schemas.microsoft.com/office/drawing/2014/main" id="{4B4F6905-C203-4AF4-8BA5-3B49C36D9584}"/>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9" name="Freeform 6">
              <a:extLst>
                <a:ext uri="{FF2B5EF4-FFF2-40B4-BE49-F238E27FC236}">
                  <a16:creationId xmlns:a16="http://schemas.microsoft.com/office/drawing/2014/main" id="{174F4EA3-8084-4B2D-89A4-CCE7AE24938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95" name="Arrow: Pentagon 13">
            <a:extLst>
              <a:ext uri="{FF2B5EF4-FFF2-40B4-BE49-F238E27FC236}">
                <a16:creationId xmlns:a16="http://schemas.microsoft.com/office/drawing/2014/main" id="{1D12A4B1-C526-4ABC-9EBE-F18A9499546F}"/>
              </a:ext>
            </a:extLst>
          </p:cNvPr>
          <p:cNvSpPr/>
          <p:nvPr/>
        </p:nvSpPr>
        <p:spPr bwMode="auto">
          <a:xfrm>
            <a:off x="9134818" y="33631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mj-lt"/>
              </a:rPr>
              <a:t>3</a:t>
            </a:r>
          </a:p>
        </p:txBody>
      </p:sp>
      <p:sp>
        <p:nvSpPr>
          <p:cNvPr id="96" name="Arrow: Pentagon 13">
            <a:extLst>
              <a:ext uri="{FF2B5EF4-FFF2-40B4-BE49-F238E27FC236}">
                <a16:creationId xmlns:a16="http://schemas.microsoft.com/office/drawing/2014/main" id="{4489A216-621D-46B4-A741-BFDE4F480185}"/>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97" name="Arrow: Pentagon 13">
            <a:extLst>
              <a:ext uri="{FF2B5EF4-FFF2-40B4-BE49-F238E27FC236}">
                <a16:creationId xmlns:a16="http://schemas.microsoft.com/office/drawing/2014/main" id="{B5347C34-5BE6-46FD-89AF-BBA2F72C5D9E}"/>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51" name="Rectangle 150">
            <a:extLst>
              <a:ext uri="{FF2B5EF4-FFF2-40B4-BE49-F238E27FC236}">
                <a16:creationId xmlns:a16="http://schemas.microsoft.com/office/drawing/2014/main" id="{AADD0AE8-89E7-4B0A-927A-4F917A013BC7}"/>
              </a:ext>
            </a:extLst>
          </p:cNvPr>
          <p:cNvSpPr/>
          <p:nvPr/>
        </p:nvSpPr>
        <p:spPr>
          <a:xfrm>
            <a:off x="543166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52" name="Rectangle 151">
            <a:extLst>
              <a:ext uri="{FF2B5EF4-FFF2-40B4-BE49-F238E27FC236}">
                <a16:creationId xmlns:a16="http://schemas.microsoft.com/office/drawing/2014/main" id="{FB0F78FA-AD20-409A-809B-1391FE11FCF6}"/>
              </a:ext>
            </a:extLst>
          </p:cNvPr>
          <p:cNvSpPr/>
          <p:nvPr/>
        </p:nvSpPr>
        <p:spPr>
          <a:xfrm>
            <a:off x="6784396"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lgn="ctr">
              <a:spcAft>
                <a:spcPts val="300"/>
              </a:spcAft>
            </a:pPr>
            <a:endParaRPr lang="en-US" sz="1000">
              <a:solidFill>
                <a:schemeClr val="tx1"/>
              </a:solidFill>
            </a:endParaRPr>
          </a:p>
        </p:txBody>
      </p:sp>
      <p:sp>
        <p:nvSpPr>
          <p:cNvPr id="153" name="Rectangle 152">
            <a:extLst>
              <a:ext uri="{FF2B5EF4-FFF2-40B4-BE49-F238E27FC236}">
                <a16:creationId xmlns:a16="http://schemas.microsoft.com/office/drawing/2014/main" id="{DFF887D5-93D9-43FD-A9EA-A8A5FF21C470}"/>
              </a:ext>
            </a:extLst>
          </p:cNvPr>
          <p:cNvSpPr/>
          <p:nvPr/>
        </p:nvSpPr>
        <p:spPr>
          <a:xfrm>
            <a:off x="813713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54" name="Rectangle 153">
            <a:extLst>
              <a:ext uri="{FF2B5EF4-FFF2-40B4-BE49-F238E27FC236}">
                <a16:creationId xmlns:a16="http://schemas.microsoft.com/office/drawing/2014/main" id="{11F0F952-C845-4C87-85C1-A79CE4CC86A8}"/>
              </a:ext>
            </a:extLst>
          </p:cNvPr>
          <p:cNvSpPr/>
          <p:nvPr/>
        </p:nvSpPr>
        <p:spPr>
          <a:xfrm>
            <a:off x="5431661" y="2463022"/>
            <a:ext cx="1260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0" rtlCol="0" anchor="t"/>
          <a:lstStyle/>
          <a:p>
            <a:pPr marL="171450" indent="-171450">
              <a:spcAft>
                <a:spcPts val="200"/>
              </a:spcAft>
              <a:buFont typeface="Arial" panose="020B0604020202020204" pitchFamily="34" charset="0"/>
              <a:buChar char="•"/>
            </a:pPr>
            <a:r>
              <a:rPr lang="en-US" sz="900">
                <a:solidFill>
                  <a:schemeClr val="tx1"/>
                </a:solidFill>
              </a:rPr>
              <a:t>Requires significant </a:t>
            </a:r>
            <a:r>
              <a:rPr lang="en-US" sz="900">
                <a:solidFill>
                  <a:schemeClr val="accent5">
                    <a:lumMod val="75000"/>
                  </a:schemeClr>
                </a:solidFill>
              </a:rPr>
              <a:t>workers recruitment</a:t>
            </a:r>
          </a:p>
          <a:p>
            <a:pPr marL="171450" indent="-171450">
              <a:spcAft>
                <a:spcPts val="200"/>
              </a:spcAft>
              <a:buFont typeface="Arial" panose="020B0604020202020204" pitchFamily="34" charset="0"/>
              <a:buChar char="•"/>
            </a:pPr>
            <a:r>
              <a:rPr lang="en-US" sz="900">
                <a:solidFill>
                  <a:schemeClr val="tx1"/>
                </a:solidFill>
              </a:rPr>
              <a:t>Potential risk on </a:t>
            </a:r>
            <a:r>
              <a:rPr lang="en-US" sz="900">
                <a:solidFill>
                  <a:schemeClr val="accent5">
                    <a:lumMod val="75000"/>
                  </a:schemeClr>
                </a:solidFill>
              </a:rPr>
              <a:t>service quality</a:t>
            </a:r>
          </a:p>
          <a:p>
            <a:pPr marL="171450" indent="-171450">
              <a:spcAft>
                <a:spcPts val="200"/>
              </a:spcAft>
              <a:buFont typeface="Arial" panose="020B0604020202020204" pitchFamily="34" charset="0"/>
              <a:buChar char="•"/>
            </a:pPr>
            <a:r>
              <a:rPr lang="en-US" sz="900">
                <a:solidFill>
                  <a:schemeClr val="tx1"/>
                </a:solidFill>
              </a:rPr>
              <a:t>The REN requires a </a:t>
            </a:r>
            <a:r>
              <a:rPr lang="en-US" sz="900">
                <a:solidFill>
                  <a:schemeClr val="accent5">
                    <a:lumMod val="75000"/>
                  </a:schemeClr>
                </a:solidFill>
              </a:rPr>
              <a:t>full mgt of claim</a:t>
            </a:r>
            <a:r>
              <a:rPr lang="en-US" sz="900">
                <a:solidFill>
                  <a:schemeClr val="tx1"/>
                </a:solidFill>
              </a:rPr>
              <a:t> far from </a:t>
            </a:r>
            <a:r>
              <a:rPr lang="en-US" sz="900" err="1">
                <a:solidFill>
                  <a:schemeClr val="tx1"/>
                </a:solidFill>
              </a:rPr>
              <a:t>Frizbiz</a:t>
            </a:r>
            <a:r>
              <a:rPr lang="en-US" sz="900">
                <a:solidFill>
                  <a:schemeClr val="tx1"/>
                </a:solidFill>
              </a:rPr>
              <a:t> activities</a:t>
            </a:r>
          </a:p>
        </p:txBody>
      </p:sp>
      <p:sp>
        <p:nvSpPr>
          <p:cNvPr id="155" name="Rectangle 154">
            <a:extLst>
              <a:ext uri="{FF2B5EF4-FFF2-40B4-BE49-F238E27FC236}">
                <a16:creationId xmlns:a16="http://schemas.microsoft.com/office/drawing/2014/main" id="{BFF0C264-EA7C-40EF-9800-6EBCBBD38827}"/>
              </a:ext>
            </a:extLst>
          </p:cNvPr>
          <p:cNvSpPr/>
          <p:nvPr/>
        </p:nvSpPr>
        <p:spPr>
          <a:xfrm>
            <a:off x="6784396"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The exact model needs to be </a:t>
            </a:r>
            <a:r>
              <a:rPr lang="en-US" sz="900">
                <a:solidFill>
                  <a:schemeClr val="accent5">
                    <a:lumMod val="75000"/>
                  </a:schemeClr>
                </a:solidFill>
              </a:rPr>
              <a:t>further analyzed </a:t>
            </a:r>
            <a:r>
              <a:rPr lang="en-US" sz="900">
                <a:solidFill>
                  <a:schemeClr val="tx1"/>
                </a:solidFill>
              </a:rPr>
              <a:t>(risk allocation, insurer vs platform branding, …)</a:t>
            </a:r>
          </a:p>
        </p:txBody>
      </p:sp>
      <p:sp>
        <p:nvSpPr>
          <p:cNvPr id="156" name="Rectangle 155">
            <a:extLst>
              <a:ext uri="{FF2B5EF4-FFF2-40B4-BE49-F238E27FC236}">
                <a16:creationId xmlns:a16="http://schemas.microsoft.com/office/drawing/2014/main" id="{EA825694-5D20-44CA-90AC-3E6CCBEC36C1}"/>
              </a:ext>
            </a:extLst>
          </p:cNvPr>
          <p:cNvSpPr/>
          <p:nvPr/>
        </p:nvSpPr>
        <p:spPr>
          <a:xfrm>
            <a:off x="8137131"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The C2C services platform market is a </a:t>
            </a:r>
            <a:r>
              <a:rPr lang="en-US" sz="900">
                <a:solidFill>
                  <a:schemeClr val="accent5">
                    <a:lumMod val="75000"/>
                  </a:schemeClr>
                </a:solidFill>
              </a:rPr>
              <a:t>very competitive market</a:t>
            </a:r>
            <a:r>
              <a:rPr lang="en-US" sz="900">
                <a:solidFill>
                  <a:schemeClr val="tx1"/>
                </a:solidFill>
              </a:rPr>
              <a:t>,</a:t>
            </a:r>
            <a:r>
              <a:rPr lang="en-US" sz="900">
                <a:solidFill>
                  <a:schemeClr val="accent5"/>
                </a:solidFill>
              </a:rPr>
              <a:t> </a:t>
            </a:r>
            <a:r>
              <a:rPr lang="en-US" sz="900">
                <a:solidFill>
                  <a:schemeClr val="tx1"/>
                </a:solidFill>
              </a:rPr>
              <a:t>and the model has yet not reach profitability</a:t>
            </a:r>
          </a:p>
          <a:p>
            <a:pPr>
              <a:spcAft>
                <a:spcPts val="300"/>
              </a:spcAft>
            </a:pPr>
            <a:endParaRPr lang="en-US" sz="900">
              <a:solidFill>
                <a:schemeClr val="tx1"/>
              </a:solidFill>
            </a:endParaRPr>
          </a:p>
        </p:txBody>
      </p:sp>
      <p:sp>
        <p:nvSpPr>
          <p:cNvPr id="157" name="Rectangle 156">
            <a:extLst>
              <a:ext uri="{FF2B5EF4-FFF2-40B4-BE49-F238E27FC236}">
                <a16:creationId xmlns:a16="http://schemas.microsoft.com/office/drawing/2014/main" id="{04A883BF-EE1E-4A89-AD00-5F8B5D99C836}"/>
              </a:ext>
            </a:extLst>
          </p:cNvPr>
          <p:cNvSpPr/>
          <p:nvPr/>
        </p:nvSpPr>
        <p:spPr>
          <a:xfrm>
            <a:off x="5431661" y="3972085"/>
            <a:ext cx="1260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18000" rtlCol="0" anchor="t"/>
          <a:lstStyle/>
          <a:p>
            <a:pPr>
              <a:spcAft>
                <a:spcPts val="300"/>
              </a:spcAft>
            </a:pPr>
            <a:r>
              <a:rPr lang="en-US" sz="800" i="1">
                <a:solidFill>
                  <a:schemeClr val="tx1"/>
                </a:solidFill>
              </a:rPr>
              <a:t>“Insurance wants REN players to handle the whole claim”</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i="1">
              <a:solidFill>
                <a:schemeClr val="tx1"/>
              </a:solidFill>
            </a:endParaRPr>
          </a:p>
        </p:txBody>
      </p:sp>
      <p:sp>
        <p:nvSpPr>
          <p:cNvPr id="158" name="Rectangle 157">
            <a:extLst>
              <a:ext uri="{FF2B5EF4-FFF2-40B4-BE49-F238E27FC236}">
                <a16:creationId xmlns:a16="http://schemas.microsoft.com/office/drawing/2014/main" id="{01F1F93B-54C2-41B4-8622-8E3F49F5FEBE}"/>
              </a:ext>
            </a:extLst>
          </p:cNvPr>
          <p:cNvSpPr/>
          <p:nvPr/>
        </p:nvSpPr>
        <p:spPr>
          <a:xfrm>
            <a:off x="6784395" y="3972085"/>
            <a:ext cx="2612735"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a:solidFill>
                  <a:schemeClr val="tx1"/>
                </a:solidFill>
                <a:latin typeface="+mj-lt"/>
              </a:rPr>
              <a:t>“The provision by the insurance company of a platform to carry out its complementary work is a good way to bring more services to its customers”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a:solidFill>
                <a:schemeClr val="tx1"/>
              </a:solidFill>
              <a:latin typeface="+mj-lt"/>
            </a:endParaRPr>
          </a:p>
        </p:txBody>
      </p:sp>
      <p:sp>
        <p:nvSpPr>
          <p:cNvPr id="160" name="Rectangle 159">
            <a:extLst>
              <a:ext uri="{FF2B5EF4-FFF2-40B4-BE49-F238E27FC236}">
                <a16:creationId xmlns:a16="http://schemas.microsoft.com/office/drawing/2014/main" id="{062AAC79-5C4A-4D39-8AB2-33268E5F0369}"/>
              </a:ext>
            </a:extLst>
          </p:cNvPr>
          <p:cNvSpPr/>
          <p:nvPr/>
        </p:nvSpPr>
        <p:spPr>
          <a:xfrm>
            <a:off x="5431661"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buFont typeface="Arial" panose="020B0604020202020204" pitchFamily="34" charset="0"/>
              <a:buChar char="•"/>
            </a:pPr>
            <a:r>
              <a:rPr lang="en-US" sz="900">
                <a:solidFill>
                  <a:schemeClr val="tx1"/>
                </a:solidFill>
              </a:rPr>
              <a:t>Could a digital agency get the insurance agreement?</a:t>
            </a:r>
          </a:p>
          <a:p>
            <a:pPr marL="171450" indent="-171450">
              <a:buFont typeface="Arial" panose="020B0604020202020204" pitchFamily="34" charset="0"/>
              <a:buChar char="•"/>
            </a:pPr>
            <a:r>
              <a:rPr lang="en-US" sz="900">
                <a:solidFill>
                  <a:schemeClr val="tx1"/>
                </a:solidFill>
              </a:rPr>
              <a:t>How to ensure the work quality?</a:t>
            </a:r>
          </a:p>
          <a:p>
            <a:pPr marL="171450" indent="-171450">
              <a:buFont typeface="Arial" panose="020B0604020202020204" pitchFamily="34" charset="0"/>
              <a:buChar char="•"/>
            </a:pPr>
            <a:r>
              <a:rPr lang="en-US" sz="900">
                <a:solidFill>
                  <a:schemeClr val="tx1"/>
                </a:solidFill>
              </a:rPr>
              <a:t>How to ensure marginal profitability ?</a:t>
            </a:r>
          </a:p>
          <a:p>
            <a:endParaRPr lang="en-US" sz="900">
              <a:solidFill>
                <a:schemeClr val="tx1"/>
              </a:solidFill>
            </a:endParaRPr>
          </a:p>
        </p:txBody>
      </p:sp>
      <p:sp>
        <p:nvSpPr>
          <p:cNvPr id="161" name="Rectangle 160">
            <a:extLst>
              <a:ext uri="{FF2B5EF4-FFF2-40B4-BE49-F238E27FC236}">
                <a16:creationId xmlns:a16="http://schemas.microsoft.com/office/drawing/2014/main" id="{C0E1501D-908E-42D2-90EC-E3FD87C98AE0}"/>
              </a:ext>
            </a:extLst>
          </p:cNvPr>
          <p:cNvSpPr/>
          <p:nvPr/>
        </p:nvSpPr>
        <p:spPr>
          <a:xfrm>
            <a:off x="6784396"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What will be the model of such a platform?</a:t>
            </a:r>
          </a:p>
          <a:p>
            <a:pPr marL="171450" indent="-171450">
              <a:spcAft>
                <a:spcPts val="300"/>
              </a:spcAft>
              <a:buFont typeface="Arial" panose="020B0604020202020204" pitchFamily="34" charset="0"/>
              <a:buChar char="•"/>
            </a:pPr>
            <a:r>
              <a:rPr lang="en-US" sz="900">
                <a:solidFill>
                  <a:schemeClr val="tx1"/>
                </a:solidFill>
              </a:rPr>
              <a:t>Who would carry the execution risk?</a:t>
            </a:r>
          </a:p>
          <a:p>
            <a:pPr marL="171450" indent="-171450">
              <a:spcAft>
                <a:spcPts val="300"/>
              </a:spcAft>
              <a:buFont typeface="Arial" panose="020B0604020202020204" pitchFamily="34" charset="0"/>
              <a:buChar char="•"/>
            </a:pPr>
            <a:r>
              <a:rPr lang="en-US" sz="900">
                <a:solidFill>
                  <a:schemeClr val="tx1"/>
                </a:solidFill>
              </a:rPr>
              <a:t>How to ensure the service quality?</a:t>
            </a:r>
          </a:p>
        </p:txBody>
      </p:sp>
      <p:sp>
        <p:nvSpPr>
          <p:cNvPr id="162" name="Rectangle 161">
            <a:extLst>
              <a:ext uri="{FF2B5EF4-FFF2-40B4-BE49-F238E27FC236}">
                <a16:creationId xmlns:a16="http://schemas.microsoft.com/office/drawing/2014/main" id="{638F9AF0-97B6-478B-A735-4FE0E2537C37}"/>
              </a:ext>
            </a:extLst>
          </p:cNvPr>
          <p:cNvSpPr/>
          <p:nvPr/>
        </p:nvSpPr>
        <p:spPr>
          <a:xfrm>
            <a:off x="8137131" y="4861915"/>
            <a:ext cx="1260000" cy="1389150"/>
          </a:xfrm>
          <a:prstGeom prst="rect">
            <a:avLst/>
          </a:prstGeom>
          <a:pattFill prst="ltDnDiag">
            <a:fgClr>
              <a:schemeClr val="bg1">
                <a:lumMod val="6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pPr>
            <a:endParaRPr lang="en-US" sz="1000">
              <a:solidFill>
                <a:schemeClr val="tx1"/>
              </a:solidFill>
            </a:endParaRPr>
          </a:p>
        </p:txBody>
      </p:sp>
      <p:grpSp>
        <p:nvGrpSpPr>
          <p:cNvPr id="163" name="Group 4">
            <a:extLst>
              <a:ext uri="{FF2B5EF4-FFF2-40B4-BE49-F238E27FC236}">
                <a16:creationId xmlns:a16="http://schemas.microsoft.com/office/drawing/2014/main" id="{706828F6-B6DB-4A6E-BDBB-A8C1C7DB7339}"/>
              </a:ext>
            </a:extLst>
          </p:cNvPr>
          <p:cNvGrpSpPr>
            <a:grpSpLocks noChangeAspect="1"/>
          </p:cNvGrpSpPr>
          <p:nvPr/>
        </p:nvGrpSpPr>
        <p:grpSpPr bwMode="auto">
          <a:xfrm>
            <a:off x="5953028" y="2039044"/>
            <a:ext cx="217267" cy="257654"/>
            <a:chOff x="811" y="719"/>
            <a:chExt cx="694" cy="823"/>
          </a:xfrm>
          <a:solidFill>
            <a:schemeClr val="accent6"/>
          </a:solidFill>
        </p:grpSpPr>
        <p:sp>
          <p:nvSpPr>
            <p:cNvPr id="164" name="Freeform 5">
              <a:extLst>
                <a:ext uri="{FF2B5EF4-FFF2-40B4-BE49-F238E27FC236}">
                  <a16:creationId xmlns:a16="http://schemas.microsoft.com/office/drawing/2014/main" id="{6E854613-FB1A-4B2A-95F2-BE0FBE9416AA}"/>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5" name="Freeform 6">
              <a:extLst>
                <a:ext uri="{FF2B5EF4-FFF2-40B4-BE49-F238E27FC236}">
                  <a16:creationId xmlns:a16="http://schemas.microsoft.com/office/drawing/2014/main" id="{1DF8E79F-27DA-4F41-B86E-E3FFAAB23A2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pic>
        <p:nvPicPr>
          <p:cNvPr id="8" name="Graphic 7" descr="Question Mark with solid fill">
            <a:extLst>
              <a:ext uri="{FF2B5EF4-FFF2-40B4-BE49-F238E27FC236}">
                <a16:creationId xmlns:a16="http://schemas.microsoft.com/office/drawing/2014/main" id="{0962FFF0-BBCC-4CA8-A1AD-5D8A61D892D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2646" y="1996121"/>
            <a:ext cx="343501" cy="343501"/>
          </a:xfrm>
          <a:prstGeom prst="rect">
            <a:avLst/>
          </a:prstGeom>
        </p:spPr>
      </p:pic>
      <p:grpSp>
        <p:nvGrpSpPr>
          <p:cNvPr id="166" name="Group 4">
            <a:extLst>
              <a:ext uri="{FF2B5EF4-FFF2-40B4-BE49-F238E27FC236}">
                <a16:creationId xmlns:a16="http://schemas.microsoft.com/office/drawing/2014/main" id="{FE7CEE03-76DF-4FF2-90C4-6538D452D043}"/>
              </a:ext>
            </a:extLst>
          </p:cNvPr>
          <p:cNvGrpSpPr>
            <a:grpSpLocks noChangeAspect="1"/>
          </p:cNvGrpSpPr>
          <p:nvPr/>
        </p:nvGrpSpPr>
        <p:grpSpPr bwMode="auto">
          <a:xfrm>
            <a:off x="8658498" y="2039044"/>
            <a:ext cx="217267" cy="257654"/>
            <a:chOff x="811" y="719"/>
            <a:chExt cx="694" cy="823"/>
          </a:xfrm>
          <a:solidFill>
            <a:srgbClr val="C00000"/>
          </a:solidFill>
        </p:grpSpPr>
        <p:sp>
          <p:nvSpPr>
            <p:cNvPr id="167" name="Freeform 5">
              <a:extLst>
                <a:ext uri="{FF2B5EF4-FFF2-40B4-BE49-F238E27FC236}">
                  <a16:creationId xmlns:a16="http://schemas.microsoft.com/office/drawing/2014/main" id="{5ED6894D-232F-47CE-8FBE-78CF2743C50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8" name="Freeform 6">
              <a:extLst>
                <a:ext uri="{FF2B5EF4-FFF2-40B4-BE49-F238E27FC236}">
                  <a16:creationId xmlns:a16="http://schemas.microsoft.com/office/drawing/2014/main" id="{739CD144-03F0-4A61-A888-030294F219E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1" name="Group 10">
            <a:extLst>
              <a:ext uri="{FF2B5EF4-FFF2-40B4-BE49-F238E27FC236}">
                <a16:creationId xmlns:a16="http://schemas.microsoft.com/office/drawing/2014/main" id="{75676345-7638-4DD0-8FB6-8B0BE35420ED}"/>
              </a:ext>
            </a:extLst>
          </p:cNvPr>
          <p:cNvGrpSpPr/>
          <p:nvPr/>
        </p:nvGrpSpPr>
        <p:grpSpPr>
          <a:xfrm>
            <a:off x="3321873" y="6420476"/>
            <a:ext cx="1141336" cy="283885"/>
            <a:chOff x="3321873" y="6420476"/>
            <a:chExt cx="1141336" cy="283885"/>
          </a:xfrm>
        </p:grpSpPr>
        <p:sp>
          <p:nvSpPr>
            <p:cNvPr id="173" name="TextBox 172">
              <a:extLst>
                <a:ext uri="{FF2B5EF4-FFF2-40B4-BE49-F238E27FC236}">
                  <a16:creationId xmlns:a16="http://schemas.microsoft.com/office/drawing/2014/main" id="{30AA6C82-45D8-4BBA-8A37-31199045546A}"/>
                </a:ext>
              </a:extLst>
            </p:cNvPr>
            <p:cNvSpPr txBox="1"/>
            <p:nvPr/>
          </p:nvSpPr>
          <p:spPr>
            <a:xfrm>
              <a:off x="3605758" y="6454696"/>
              <a:ext cx="857451" cy="215444"/>
            </a:xfrm>
            <a:prstGeom prst="rect">
              <a:avLst/>
            </a:prstGeom>
            <a:noFill/>
          </p:spPr>
          <p:txBody>
            <a:bodyPr wrap="square" rtlCol="0">
              <a:spAutoFit/>
            </a:bodyPr>
            <a:lstStyle/>
            <a:p>
              <a:pPr algn="l"/>
              <a:r>
                <a:rPr lang="en-US" sz="800"/>
                <a:t>TBD</a:t>
              </a:r>
            </a:p>
          </p:txBody>
        </p:sp>
        <p:pic>
          <p:nvPicPr>
            <p:cNvPr id="172" name="Graphic 171" descr="Question Mark with solid fill">
              <a:extLst>
                <a:ext uri="{FF2B5EF4-FFF2-40B4-BE49-F238E27FC236}">
                  <a16:creationId xmlns:a16="http://schemas.microsoft.com/office/drawing/2014/main" id="{4907DED3-B1CA-41F9-9636-B9E116DBBC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21873" y="6420476"/>
              <a:ext cx="283885" cy="283885"/>
            </a:xfrm>
            <a:prstGeom prst="rect">
              <a:avLst/>
            </a:prstGeom>
          </p:spPr>
        </p:pic>
      </p:grpSp>
      <p:sp>
        <p:nvSpPr>
          <p:cNvPr id="177" name="Rectangle 176">
            <a:extLst>
              <a:ext uri="{FF2B5EF4-FFF2-40B4-BE49-F238E27FC236}">
                <a16:creationId xmlns:a16="http://schemas.microsoft.com/office/drawing/2014/main" id="{48441A43-43B3-4736-A4B9-E56FDF58DE3C}"/>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Create new business opportunities </a:t>
            </a:r>
          </a:p>
        </p:txBody>
      </p:sp>
      <p:sp>
        <p:nvSpPr>
          <p:cNvPr id="178" name="Oval 177">
            <a:extLst>
              <a:ext uri="{FF2B5EF4-FFF2-40B4-BE49-F238E27FC236}">
                <a16:creationId xmlns:a16="http://schemas.microsoft.com/office/drawing/2014/main" id="{AB22E7A1-3CF5-4C88-B06E-2496E9D33731}"/>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79" name="Graphic 178" descr="Target with solid fill">
            <a:extLst>
              <a:ext uri="{FF2B5EF4-FFF2-40B4-BE49-F238E27FC236}">
                <a16:creationId xmlns:a16="http://schemas.microsoft.com/office/drawing/2014/main" id="{50677FBF-C740-4DA1-A98E-85BF7FB1AC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546" y="972013"/>
            <a:ext cx="502920" cy="502920"/>
          </a:xfrm>
          <a:prstGeom prst="rect">
            <a:avLst/>
          </a:prstGeom>
        </p:spPr>
      </p:pic>
      <p:sp>
        <p:nvSpPr>
          <p:cNvPr id="180" name="TextBox 179">
            <a:extLst>
              <a:ext uri="{FF2B5EF4-FFF2-40B4-BE49-F238E27FC236}">
                <a16:creationId xmlns:a16="http://schemas.microsoft.com/office/drawing/2014/main" id="{8602A287-DA13-4D40-9968-4789E99A79E6}"/>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a:solidFill>
                  <a:srgbClr val="009DB0"/>
                </a:solidFill>
              </a:rPr>
              <a:t>Target</a:t>
            </a:r>
          </a:p>
        </p:txBody>
      </p:sp>
      <p:sp>
        <p:nvSpPr>
          <p:cNvPr id="181" name="Rectangle 180">
            <a:extLst>
              <a:ext uri="{FF2B5EF4-FFF2-40B4-BE49-F238E27FC236}">
                <a16:creationId xmlns:a16="http://schemas.microsoft.com/office/drawing/2014/main" id="{94F7F19B-D578-4323-BA63-07D202BC998A}"/>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Increase Hestia’s productive capacity</a:t>
            </a:r>
          </a:p>
        </p:txBody>
      </p:sp>
      <p:sp>
        <p:nvSpPr>
          <p:cNvPr id="182" name="Rectangle 181">
            <a:extLst>
              <a:ext uri="{FF2B5EF4-FFF2-40B4-BE49-F238E27FC236}">
                <a16:creationId xmlns:a16="http://schemas.microsoft.com/office/drawing/2014/main" id="{E8D862A1-71AC-4F1E-85BB-FD93CA8F71F5}"/>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enabler</a:t>
            </a:r>
          </a:p>
        </p:txBody>
      </p:sp>
      <p:sp>
        <p:nvSpPr>
          <p:cNvPr id="183" name="Rectangle 182">
            <a:extLst>
              <a:ext uri="{FF2B5EF4-FFF2-40B4-BE49-F238E27FC236}">
                <a16:creationId xmlns:a16="http://schemas.microsoft.com/office/drawing/2014/main" id="{1EF79789-4F09-40A9-8662-024DBC905D8F}"/>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privileged subcontractor of Hestia</a:t>
            </a:r>
          </a:p>
        </p:txBody>
      </p:sp>
      <p:sp>
        <p:nvSpPr>
          <p:cNvPr id="184" name="Rectangle 183">
            <a:extLst>
              <a:ext uri="{FF2B5EF4-FFF2-40B4-BE49-F238E27FC236}">
                <a16:creationId xmlns:a16="http://schemas.microsoft.com/office/drawing/2014/main" id="{6B69893E-36F2-47E0-AE32-6A4236006FD0}"/>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REN agency” </a:t>
            </a:r>
          </a:p>
        </p:txBody>
      </p:sp>
      <p:sp>
        <p:nvSpPr>
          <p:cNvPr id="185" name="Rectangle 184">
            <a:extLst>
              <a:ext uri="{FF2B5EF4-FFF2-40B4-BE49-F238E27FC236}">
                <a16:creationId xmlns:a16="http://schemas.microsoft.com/office/drawing/2014/main" id="{0D5B6030-D455-4327-BF54-46D225B7D5B4}"/>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standalone </a:t>
            </a:r>
          </a:p>
        </p:txBody>
      </p:sp>
      <p:sp>
        <p:nvSpPr>
          <p:cNvPr id="188" name="Rectangle 187">
            <a:extLst>
              <a:ext uri="{FF2B5EF4-FFF2-40B4-BE49-F238E27FC236}">
                <a16:creationId xmlns:a16="http://schemas.microsoft.com/office/drawing/2014/main" id="{6F0979D6-9108-40BF-AB8E-B1E58DE7E9F0}"/>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B2B2C platform</a:t>
            </a:r>
          </a:p>
        </p:txBody>
      </p:sp>
      <p:sp>
        <p:nvSpPr>
          <p:cNvPr id="87" name="Ellipse 103">
            <a:extLst>
              <a:ext uri="{FF2B5EF4-FFF2-40B4-BE49-F238E27FC236}">
                <a16:creationId xmlns:a16="http://schemas.microsoft.com/office/drawing/2014/main" id="{7420B2C3-84CC-43A5-92F2-4C65FE95FB46}"/>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1</a:t>
            </a:r>
          </a:p>
        </p:txBody>
      </p:sp>
      <p:sp>
        <p:nvSpPr>
          <p:cNvPr id="90" name="Ellipse 106">
            <a:extLst>
              <a:ext uri="{FF2B5EF4-FFF2-40B4-BE49-F238E27FC236}">
                <a16:creationId xmlns:a16="http://schemas.microsoft.com/office/drawing/2014/main" id="{15300EF9-AB2B-4BAD-B244-E0D2D5F19DD2}"/>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2</a:t>
            </a:r>
          </a:p>
        </p:txBody>
      </p:sp>
      <p:sp>
        <p:nvSpPr>
          <p:cNvPr id="91" name="Ellipse 63">
            <a:extLst>
              <a:ext uri="{FF2B5EF4-FFF2-40B4-BE49-F238E27FC236}">
                <a16:creationId xmlns:a16="http://schemas.microsoft.com/office/drawing/2014/main" id="{F1A7152B-C4F1-49AF-889F-D97933BB34D1}"/>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3</a:t>
            </a:r>
          </a:p>
        </p:txBody>
      </p:sp>
      <p:sp>
        <p:nvSpPr>
          <p:cNvPr id="93" name="Ellipse 65">
            <a:extLst>
              <a:ext uri="{FF2B5EF4-FFF2-40B4-BE49-F238E27FC236}">
                <a16:creationId xmlns:a16="http://schemas.microsoft.com/office/drawing/2014/main" id="{30151BA9-F6E9-4A97-B826-A4C921103616}"/>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5</a:t>
            </a:r>
          </a:p>
        </p:txBody>
      </p:sp>
      <p:sp>
        <p:nvSpPr>
          <p:cNvPr id="94" name="Ellipse 64">
            <a:extLst>
              <a:ext uri="{FF2B5EF4-FFF2-40B4-BE49-F238E27FC236}">
                <a16:creationId xmlns:a16="http://schemas.microsoft.com/office/drawing/2014/main" id="{94F55C1B-4600-4393-8ADC-53570D5AE0E1}"/>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4</a:t>
            </a:r>
          </a:p>
        </p:txBody>
      </p:sp>
    </p:spTree>
    <p:extLst>
      <p:ext uri="{BB962C8B-B14F-4D97-AF65-F5344CB8AC3E}">
        <p14:creationId xmlns:p14="http://schemas.microsoft.com/office/powerpoint/2010/main" val="8517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AC4C7299-D421-43E1-BDDC-BE7C39D3ADC0}"/>
              </a:ext>
            </a:extLst>
          </p:cNvPr>
          <p:cNvGraphicFramePr>
            <a:graphicFrameLocks noChangeAspect="1"/>
          </p:cNvGraphicFramePr>
          <p:nvPr>
            <p:custDataLst>
              <p:tags r:id="rId1"/>
            </p:custDataLst>
            <p:extLst>
              <p:ext uri="{D42A27DB-BD31-4B8C-83A1-F6EECF244321}">
                <p14:modId xmlns:p14="http://schemas.microsoft.com/office/powerpoint/2010/main" val="1370256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AC4C7299-D421-43E1-BDDC-BE7C39D3AD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b="1">
                <a:solidFill>
                  <a:schemeClr val="accent5">
                    <a:lumMod val="75000"/>
                  </a:schemeClr>
                </a:solidFill>
                <a:latin typeface="+mj-lt"/>
              </a:rPr>
              <a:t>Repository of relevant use-cases for Hestia</a:t>
            </a:r>
          </a:p>
          <a:p>
            <a:pPr marL="355600" indent="-228600">
              <a:spcBef>
                <a:spcPts val="1200"/>
              </a:spcBef>
              <a:buFont typeface="+mj-lt"/>
              <a:buAutoNum type="alphaLcPeriod"/>
            </a:pPr>
            <a:r>
              <a:rPr lang="en-US" sz="1100">
                <a:latin typeface="+mj-lt"/>
              </a:rPr>
              <a:t>Outside-in assessment of digital projects for Hestia</a:t>
            </a:r>
          </a:p>
          <a:p>
            <a:pPr marL="355600" indent="-228600">
              <a:spcBef>
                <a:spcPts val="1200"/>
              </a:spcBef>
              <a:buFont typeface="+mj-lt"/>
              <a:buAutoNum type="alphaLcPeriod"/>
            </a:pPr>
            <a:r>
              <a:rPr lang="en-US" sz="1100">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
        <p:nvSpPr>
          <p:cNvPr id="17" name="ZoneTexte 3">
            <a:extLst>
              <a:ext uri="{FF2B5EF4-FFF2-40B4-BE49-F238E27FC236}">
                <a16:creationId xmlns:a16="http://schemas.microsoft.com/office/drawing/2014/main" id="{FF78C7CE-7773-41E1-AD8A-43E5CF6D29A1}"/>
              </a:ext>
            </a:extLst>
          </p:cNvPr>
          <p:cNvSpPr txBox="1"/>
          <p:nvPr/>
        </p:nvSpPr>
        <p:spPr>
          <a:xfrm>
            <a:off x="10301394"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b="1">
                <a:solidFill>
                  <a:schemeClr val="accent5">
                    <a:lumMod val="75000"/>
                  </a:schemeClr>
                </a:solidFill>
                <a:latin typeface="+mj-lt"/>
              </a:rPr>
              <a:t>REN providers’ action and ecosystem define use-cases for Hestia</a:t>
            </a:r>
          </a:p>
          <a:p>
            <a:pPr marL="355600" indent="-228600">
              <a:spcBef>
                <a:spcPts val="1200"/>
              </a:spcBef>
              <a:buFont typeface="+mj-lt"/>
              <a:buAutoNum type="alphaLcPeriod"/>
            </a:pPr>
            <a:r>
              <a:rPr lang="en-US" sz="1100">
                <a:latin typeface="+mj-lt"/>
              </a:rPr>
              <a:t>Hestia answers use-cases by developing and implementing digital projects with different impact and complexity</a:t>
            </a:r>
          </a:p>
          <a:p>
            <a:pPr marL="355600" indent="-228600">
              <a:spcBef>
                <a:spcPts val="1200"/>
              </a:spcBef>
              <a:buFont typeface="+mj-lt"/>
              <a:buAutoNum type="alphaLcPeriod"/>
            </a:pPr>
            <a:r>
              <a:rPr lang="en-US" sz="1100">
                <a:latin typeface="+mj-lt"/>
              </a:rPr>
              <a:t>Digitalization creates two barriers to entry in Hestia’s market</a:t>
            </a:r>
          </a:p>
        </p:txBody>
      </p:sp>
    </p:spTree>
    <p:extLst>
      <p:ext uri="{BB962C8B-B14F-4D97-AF65-F5344CB8AC3E}">
        <p14:creationId xmlns:p14="http://schemas.microsoft.com/office/powerpoint/2010/main" val="73838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4209357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5" y="116632"/>
            <a:ext cx="8833769" cy="576064"/>
          </a:xfrm>
        </p:spPr>
        <p:txBody>
          <a:bodyPr vert="horz"/>
          <a:lstStyle/>
          <a:p>
            <a:r>
              <a:rPr lang="en-US" sz="1300" b="0">
                <a:solidFill>
                  <a:schemeClr val="accent5">
                    <a:lumMod val="75000"/>
                  </a:schemeClr>
                </a:solidFill>
              </a:rPr>
              <a:t>New client expectations</a:t>
            </a:r>
            <a:r>
              <a:rPr lang="en-US" sz="1300" b="0"/>
              <a:t> result in </a:t>
            </a:r>
            <a:r>
              <a:rPr lang="en-US" sz="1300" b="0">
                <a:solidFill>
                  <a:schemeClr val="accent5">
                    <a:lumMod val="75000"/>
                  </a:schemeClr>
                </a:solidFill>
              </a:rPr>
              <a:t>precise use-cases along the value chain</a:t>
            </a:r>
            <a:r>
              <a:rPr lang="en-US" sz="1300" b="0"/>
              <a:t>, where repair-in-kind players could differentiate themselves</a:t>
            </a:r>
          </a:p>
        </p:txBody>
      </p:sp>
      <p:sp>
        <p:nvSpPr>
          <p:cNvPr id="14" name="Rectangle 13">
            <a:extLst>
              <a:ext uri="{FF2B5EF4-FFF2-40B4-BE49-F238E27FC236}">
                <a16:creationId xmlns:a16="http://schemas.microsoft.com/office/drawing/2014/main" id="{BF99168B-58D2-49E3-9128-C54D5771CCAF}"/>
              </a:ext>
            </a:extLst>
          </p:cNvPr>
          <p:cNvSpPr/>
          <p:nvPr/>
        </p:nvSpPr>
        <p:spPr>
          <a:xfrm>
            <a:off x="4389848" y="815149"/>
            <a:ext cx="485652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49" name="Rectangle 48">
            <a:extLst>
              <a:ext uri="{FF2B5EF4-FFF2-40B4-BE49-F238E27FC236}">
                <a16:creationId xmlns:a16="http://schemas.microsoft.com/office/drawing/2014/main" id="{D81D2065-13CD-4420-A58C-E72AE87D1A42}"/>
              </a:ext>
            </a:extLst>
          </p:cNvPr>
          <p:cNvSpPr/>
          <p:nvPr/>
        </p:nvSpPr>
        <p:spPr>
          <a:xfrm>
            <a:off x="1061043" y="6377467"/>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Workflow management</a:t>
            </a:r>
          </a:p>
        </p:txBody>
      </p:sp>
      <p:sp>
        <p:nvSpPr>
          <p:cNvPr id="50" name="Rectangle 49">
            <a:extLst>
              <a:ext uri="{FF2B5EF4-FFF2-40B4-BE49-F238E27FC236}">
                <a16:creationId xmlns:a16="http://schemas.microsoft.com/office/drawing/2014/main" id="{ACAAB4F1-8D2B-4B8D-A0C1-3794501DF384}"/>
              </a:ext>
            </a:extLst>
          </p:cNvPr>
          <p:cNvSpPr/>
          <p:nvPr/>
        </p:nvSpPr>
        <p:spPr>
          <a:xfrm>
            <a:off x="2118318" y="6377467"/>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Operations’ efficiency</a:t>
            </a:r>
          </a:p>
        </p:txBody>
      </p:sp>
      <p:sp>
        <p:nvSpPr>
          <p:cNvPr id="51" name="Rectangle 50">
            <a:extLst>
              <a:ext uri="{FF2B5EF4-FFF2-40B4-BE49-F238E27FC236}">
                <a16:creationId xmlns:a16="http://schemas.microsoft.com/office/drawing/2014/main" id="{CCA5A507-9498-412A-8734-37E9A0CAFBC2}"/>
              </a:ext>
            </a:extLst>
          </p:cNvPr>
          <p:cNvSpPr/>
          <p:nvPr/>
        </p:nvSpPr>
        <p:spPr>
          <a:xfrm>
            <a:off x="3175593" y="6377467"/>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Client-facing services</a:t>
            </a:r>
          </a:p>
        </p:txBody>
      </p:sp>
      <p:sp>
        <p:nvSpPr>
          <p:cNvPr id="52" name="Rectangle 51">
            <a:extLst>
              <a:ext uri="{FF2B5EF4-FFF2-40B4-BE49-F238E27FC236}">
                <a16:creationId xmlns:a16="http://schemas.microsoft.com/office/drawing/2014/main" id="{9926A3AA-BF17-44D4-8DE7-9339CF1BE6FD}"/>
              </a:ext>
            </a:extLst>
          </p:cNvPr>
          <p:cNvSpPr/>
          <p:nvPr/>
        </p:nvSpPr>
        <p:spPr>
          <a:xfrm>
            <a:off x="319951" y="6377467"/>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Legend</a:t>
            </a:r>
          </a:p>
        </p:txBody>
      </p:sp>
      <p:sp>
        <p:nvSpPr>
          <p:cNvPr id="83" name="TextBox 25">
            <a:extLst>
              <a:ext uri="{FF2B5EF4-FFF2-40B4-BE49-F238E27FC236}">
                <a16:creationId xmlns:a16="http://schemas.microsoft.com/office/drawing/2014/main" id="{B022D544-F72E-4747-A8CA-168E2A57EA0D}"/>
              </a:ext>
            </a:extLst>
          </p:cNvPr>
          <p:cNvSpPr txBox="1"/>
          <p:nvPr/>
        </p:nvSpPr>
        <p:spPr>
          <a:xfrm>
            <a:off x="6195734" y="6658727"/>
            <a:ext cx="2102108" cy="127286"/>
          </a:xfrm>
          <a:prstGeom prst="rect">
            <a:avLst/>
          </a:prstGeom>
          <a:solidFill>
            <a:schemeClr val="bg1"/>
          </a:solidFill>
        </p:spPr>
        <p:txBody>
          <a:bodyPr wrap="square" rtlCol="0">
            <a:noAutofit/>
          </a:bodyPr>
          <a:lstStyle/>
          <a:p>
            <a:pPr algn="ctr"/>
            <a:r>
              <a:rPr lang="en-US" sz="900" i="1"/>
              <a:t>More details in core document</a:t>
            </a:r>
          </a:p>
        </p:txBody>
      </p:sp>
      <p:sp>
        <p:nvSpPr>
          <p:cNvPr id="90" name="Rectangle 89">
            <a:extLst>
              <a:ext uri="{FF2B5EF4-FFF2-40B4-BE49-F238E27FC236}">
                <a16:creationId xmlns:a16="http://schemas.microsoft.com/office/drawing/2014/main" id="{77F48DB9-7925-4FD7-8D0B-8F07F8491523}"/>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Phase</a:t>
            </a:r>
          </a:p>
        </p:txBody>
      </p:sp>
      <p:sp>
        <p:nvSpPr>
          <p:cNvPr id="94" name="Rectangle 93">
            <a:extLst>
              <a:ext uri="{FF2B5EF4-FFF2-40B4-BE49-F238E27FC236}">
                <a16:creationId xmlns:a16="http://schemas.microsoft.com/office/drawing/2014/main" id="{0F4F10F5-977E-4EB0-91A1-B96246179616}"/>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Stakeholders involved</a:t>
            </a:r>
          </a:p>
        </p:txBody>
      </p:sp>
      <p:sp>
        <p:nvSpPr>
          <p:cNvPr id="111" name="Rectangle 110">
            <a:extLst>
              <a:ext uri="{FF2B5EF4-FFF2-40B4-BE49-F238E27FC236}">
                <a16:creationId xmlns:a16="http://schemas.microsoft.com/office/drawing/2014/main" id="{AAE2193E-2CF1-466B-885D-77842A9A9102}"/>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Global Process (post-claim reparation)</a:t>
            </a:r>
          </a:p>
        </p:txBody>
      </p:sp>
      <p:grpSp>
        <p:nvGrpSpPr>
          <p:cNvPr id="113" name="Groupe 112">
            <a:extLst>
              <a:ext uri="{FF2B5EF4-FFF2-40B4-BE49-F238E27FC236}">
                <a16:creationId xmlns:a16="http://schemas.microsoft.com/office/drawing/2014/main" id="{26176979-829B-4768-90D5-1114392336A7}"/>
              </a:ext>
            </a:extLst>
          </p:cNvPr>
          <p:cNvGrpSpPr/>
          <p:nvPr/>
        </p:nvGrpSpPr>
        <p:grpSpPr>
          <a:xfrm>
            <a:off x="6106134" y="6648883"/>
            <a:ext cx="179200" cy="184969"/>
            <a:chOff x="8611950" y="2143094"/>
            <a:chExt cx="288149" cy="288149"/>
          </a:xfrm>
        </p:grpSpPr>
        <p:pic>
          <p:nvPicPr>
            <p:cNvPr id="114" name="Graphic 30" descr="Magnifying glass with solid fill">
              <a:extLst>
                <a:ext uri="{FF2B5EF4-FFF2-40B4-BE49-F238E27FC236}">
                  <a16:creationId xmlns:a16="http://schemas.microsoft.com/office/drawing/2014/main" id="{3278B3DA-6010-4CB6-96BE-2A6017074D7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1950" y="2143094"/>
              <a:ext cx="288149" cy="288149"/>
            </a:xfrm>
            <a:prstGeom prst="rect">
              <a:avLst/>
            </a:prstGeom>
          </p:spPr>
        </p:pic>
        <p:sp>
          <p:nvSpPr>
            <p:cNvPr id="115" name="Ellipse 114">
              <a:extLst>
                <a:ext uri="{FF2B5EF4-FFF2-40B4-BE49-F238E27FC236}">
                  <a16:creationId xmlns:a16="http://schemas.microsoft.com/office/drawing/2014/main" id="{4C8FA9C8-0FBF-4037-96F3-8EFAF86EDF43}"/>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sp>
        <p:nvSpPr>
          <p:cNvPr id="160" name="ZoneTexte 159">
            <a:extLst>
              <a:ext uri="{FF2B5EF4-FFF2-40B4-BE49-F238E27FC236}">
                <a16:creationId xmlns:a16="http://schemas.microsoft.com/office/drawing/2014/main" id="{4520D56D-3B79-43CB-B84B-E057C5EA703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IM</a:t>
            </a:r>
          </a:p>
        </p:txBody>
      </p:sp>
      <p:sp>
        <p:nvSpPr>
          <p:cNvPr id="275" name="Arrow: Pentagon 7">
            <a:extLst>
              <a:ext uri="{FF2B5EF4-FFF2-40B4-BE49-F238E27FC236}">
                <a16:creationId xmlns:a16="http://schemas.microsoft.com/office/drawing/2014/main" id="{FD9BF8F0-D809-4A11-A391-DB0DCEBD126D}"/>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Receipt of the mission order</a:t>
            </a:r>
          </a:p>
        </p:txBody>
      </p:sp>
      <p:sp>
        <p:nvSpPr>
          <p:cNvPr id="276" name="Arrow: Chevron 8">
            <a:extLst>
              <a:ext uri="{FF2B5EF4-FFF2-40B4-BE49-F238E27FC236}">
                <a16:creationId xmlns:a16="http://schemas.microsoft.com/office/drawing/2014/main" id="{4581A1AA-BB5F-4AE3-BDEF-6CB8B57F141A}"/>
              </a:ext>
            </a:extLst>
          </p:cNvPr>
          <p:cNvSpPr/>
          <p:nvPr/>
        </p:nvSpPr>
        <p:spPr>
          <a:xfrm rot="5400000">
            <a:off x="3273442" y="1027584"/>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Contact with the insured</a:t>
            </a:r>
          </a:p>
        </p:txBody>
      </p:sp>
      <p:sp>
        <p:nvSpPr>
          <p:cNvPr id="277" name="Arrow: Chevron 9">
            <a:extLst>
              <a:ext uri="{FF2B5EF4-FFF2-40B4-BE49-F238E27FC236}">
                <a16:creationId xmlns:a16="http://schemas.microsoft.com/office/drawing/2014/main" id="{AE4CC329-DE12-4CA2-8E98-5F380F47ADF9}"/>
              </a:ext>
            </a:extLst>
          </p:cNvPr>
          <p:cNvSpPr/>
          <p:nvPr/>
        </p:nvSpPr>
        <p:spPr>
          <a:xfrm rot="5400000">
            <a:off x="3273443" y="1453693"/>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Pre-repair visit</a:t>
            </a:r>
          </a:p>
        </p:txBody>
      </p:sp>
      <p:sp>
        <p:nvSpPr>
          <p:cNvPr id="278" name="Arrow: Chevron 12">
            <a:extLst>
              <a:ext uri="{FF2B5EF4-FFF2-40B4-BE49-F238E27FC236}">
                <a16:creationId xmlns:a16="http://schemas.microsoft.com/office/drawing/2014/main" id="{080FE173-EAE4-4EAD-9D69-A84C54DE81F3}"/>
              </a:ext>
            </a:extLst>
          </p:cNvPr>
          <p:cNvSpPr/>
          <p:nvPr/>
        </p:nvSpPr>
        <p:spPr>
          <a:xfrm rot="5400000">
            <a:off x="3273443" y="1879805"/>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Drafting of the quotation</a:t>
            </a:r>
          </a:p>
        </p:txBody>
      </p:sp>
      <p:sp>
        <p:nvSpPr>
          <p:cNvPr id="279" name="Arrow: Chevron 13">
            <a:extLst>
              <a:ext uri="{FF2B5EF4-FFF2-40B4-BE49-F238E27FC236}">
                <a16:creationId xmlns:a16="http://schemas.microsoft.com/office/drawing/2014/main" id="{07D1BC48-0BAD-4607-BA5B-6598EC5C3DCE}"/>
              </a:ext>
            </a:extLst>
          </p:cNvPr>
          <p:cNvSpPr/>
          <p:nvPr/>
        </p:nvSpPr>
        <p:spPr>
          <a:xfrm rot="5400000">
            <a:off x="3273443" y="2305917"/>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Design office control</a:t>
            </a:r>
          </a:p>
        </p:txBody>
      </p:sp>
      <p:sp>
        <p:nvSpPr>
          <p:cNvPr id="280" name="Arrow: Chevron 14">
            <a:extLst>
              <a:ext uri="{FF2B5EF4-FFF2-40B4-BE49-F238E27FC236}">
                <a16:creationId xmlns:a16="http://schemas.microsoft.com/office/drawing/2014/main" id="{0F1684B6-6CFF-434C-9FC6-B4B51B130522}"/>
              </a:ext>
            </a:extLst>
          </p:cNvPr>
          <p:cNvSpPr/>
          <p:nvPr/>
        </p:nvSpPr>
        <p:spPr>
          <a:xfrm rot="5400000">
            <a:off x="3273443" y="2732027"/>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Sending of the quotation</a:t>
            </a:r>
          </a:p>
        </p:txBody>
      </p:sp>
      <p:sp>
        <p:nvSpPr>
          <p:cNvPr id="281" name="Arrow: Chevron 15">
            <a:extLst>
              <a:ext uri="{FF2B5EF4-FFF2-40B4-BE49-F238E27FC236}">
                <a16:creationId xmlns:a16="http://schemas.microsoft.com/office/drawing/2014/main" id="{6D299742-8801-4CF4-AEBC-B62B64C07488}"/>
              </a:ext>
            </a:extLst>
          </p:cNvPr>
          <p:cNvSpPr/>
          <p:nvPr/>
        </p:nvSpPr>
        <p:spPr>
          <a:xfrm rot="5400000">
            <a:off x="3273443" y="3584249"/>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Reparation</a:t>
            </a:r>
          </a:p>
        </p:txBody>
      </p:sp>
      <p:sp>
        <p:nvSpPr>
          <p:cNvPr id="282" name="Arrow: Chevron 16">
            <a:extLst>
              <a:ext uri="{FF2B5EF4-FFF2-40B4-BE49-F238E27FC236}">
                <a16:creationId xmlns:a16="http://schemas.microsoft.com/office/drawing/2014/main" id="{FF6CEE9B-8393-46F6-BB6B-696BEEAB110C}"/>
              </a:ext>
            </a:extLst>
          </p:cNvPr>
          <p:cNvSpPr/>
          <p:nvPr/>
        </p:nvSpPr>
        <p:spPr>
          <a:xfrm rot="5400000">
            <a:off x="3273444" y="3158138"/>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Agreement and planning</a:t>
            </a:r>
          </a:p>
        </p:txBody>
      </p:sp>
      <p:sp>
        <p:nvSpPr>
          <p:cNvPr id="283" name="Arrow: Chevron 17">
            <a:extLst>
              <a:ext uri="{FF2B5EF4-FFF2-40B4-BE49-F238E27FC236}">
                <a16:creationId xmlns:a16="http://schemas.microsoft.com/office/drawing/2014/main" id="{F6B5B61D-1965-4BCA-BE28-900040680AF7}"/>
              </a:ext>
            </a:extLst>
          </p:cNvPr>
          <p:cNvSpPr/>
          <p:nvPr/>
        </p:nvSpPr>
        <p:spPr>
          <a:xfrm rot="5400000">
            <a:off x="3273443" y="4010361"/>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Signature and doc. receipt</a:t>
            </a:r>
          </a:p>
        </p:txBody>
      </p:sp>
      <p:sp>
        <p:nvSpPr>
          <p:cNvPr id="284" name="Arrow: Chevron 18">
            <a:extLst>
              <a:ext uri="{FF2B5EF4-FFF2-40B4-BE49-F238E27FC236}">
                <a16:creationId xmlns:a16="http://schemas.microsoft.com/office/drawing/2014/main" id="{4DE9C0EC-0BB6-45CC-AE3C-CE2B1BD3D492}"/>
              </a:ext>
            </a:extLst>
          </p:cNvPr>
          <p:cNvSpPr/>
          <p:nvPr/>
        </p:nvSpPr>
        <p:spPr>
          <a:xfrm rot="5400000">
            <a:off x="3273442" y="4436474"/>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Quality control, client satisfaction</a:t>
            </a:r>
          </a:p>
        </p:txBody>
      </p:sp>
      <p:sp>
        <p:nvSpPr>
          <p:cNvPr id="285" name="Rectangle 284">
            <a:extLst>
              <a:ext uri="{FF2B5EF4-FFF2-40B4-BE49-F238E27FC236}">
                <a16:creationId xmlns:a16="http://schemas.microsoft.com/office/drawing/2014/main" id="{DB9CB582-8DE6-4BB5-95E3-4BEA0319D339}"/>
              </a:ext>
            </a:extLst>
          </p:cNvPr>
          <p:cNvSpPr/>
          <p:nvPr/>
        </p:nvSpPr>
        <p:spPr>
          <a:xfrm>
            <a:off x="4425883" y="4793946"/>
            <a:ext cx="2674756" cy="4424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(chatbots, </a:t>
            </a:r>
            <a:r>
              <a:rPr lang="en-US" sz="900" err="1">
                <a:solidFill>
                  <a:schemeClr val="tx1"/>
                </a:solidFill>
              </a:rPr>
              <a:t>voicebot</a:t>
            </a:r>
            <a:r>
              <a:rPr lang="en-US" sz="900">
                <a:solidFill>
                  <a:schemeClr val="tx1"/>
                </a:solidFill>
              </a:rPr>
              <a:t>, Q&amp;A, etc.)</a:t>
            </a:r>
          </a:p>
        </p:txBody>
      </p:sp>
      <p:sp>
        <p:nvSpPr>
          <p:cNvPr id="286" name="Rectangle 285">
            <a:extLst>
              <a:ext uri="{FF2B5EF4-FFF2-40B4-BE49-F238E27FC236}">
                <a16:creationId xmlns:a16="http://schemas.microsoft.com/office/drawing/2014/main" id="{EBFC3B77-40FC-4403-A10D-25981B35CB71}"/>
              </a:ext>
            </a:extLst>
          </p:cNvPr>
          <p:cNvSpPr/>
          <p:nvPr/>
        </p:nvSpPr>
        <p:spPr>
          <a:xfrm>
            <a:off x="4425883" y="5361548"/>
            <a:ext cx="2674756" cy="9635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New cross-sell opportunities with existing clients</a:t>
            </a:r>
          </a:p>
        </p:txBody>
      </p:sp>
      <p:sp>
        <p:nvSpPr>
          <p:cNvPr id="287" name="Rectangle 286">
            <a:extLst>
              <a:ext uri="{FF2B5EF4-FFF2-40B4-BE49-F238E27FC236}">
                <a16:creationId xmlns:a16="http://schemas.microsoft.com/office/drawing/2014/main" id="{EEF106E6-E0FD-41BC-A9D9-3808B7E0C3F1}"/>
              </a:ext>
            </a:extLst>
          </p:cNvPr>
          <p:cNvSpPr/>
          <p:nvPr/>
        </p:nvSpPr>
        <p:spPr>
          <a:xfrm>
            <a:off x="4657990" y="5721419"/>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Design services</a:t>
            </a:r>
          </a:p>
          <a:p>
            <a:pPr algn="ctr"/>
            <a:endParaRPr lang="en-US" sz="900">
              <a:solidFill>
                <a:schemeClr val="tx1"/>
              </a:solidFill>
            </a:endParaRPr>
          </a:p>
        </p:txBody>
      </p:sp>
      <p:sp>
        <p:nvSpPr>
          <p:cNvPr id="288" name="Rectangle 287">
            <a:extLst>
              <a:ext uri="{FF2B5EF4-FFF2-40B4-BE49-F238E27FC236}">
                <a16:creationId xmlns:a16="http://schemas.microsoft.com/office/drawing/2014/main" id="{A4950CE2-9D38-484A-B256-CBB6434A6A30}"/>
              </a:ext>
            </a:extLst>
          </p:cNvPr>
          <p:cNvSpPr/>
          <p:nvPr/>
        </p:nvSpPr>
        <p:spPr>
          <a:xfrm>
            <a:off x="4425883" y="1283944"/>
            <a:ext cx="2674756" cy="4680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289" name="Rectangle 288">
            <a:extLst>
              <a:ext uri="{FF2B5EF4-FFF2-40B4-BE49-F238E27FC236}">
                <a16:creationId xmlns:a16="http://schemas.microsoft.com/office/drawing/2014/main" id="{A75668D4-B7A3-467D-A331-ACDF8179EB86}"/>
              </a:ext>
            </a:extLst>
          </p:cNvPr>
          <p:cNvSpPr/>
          <p:nvPr/>
        </p:nvSpPr>
        <p:spPr>
          <a:xfrm>
            <a:off x="4657990" y="6005806"/>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Pro-active maintenance tools</a:t>
            </a:r>
          </a:p>
          <a:p>
            <a:pPr algn="ctr"/>
            <a:endParaRPr lang="en-US" sz="900">
              <a:solidFill>
                <a:schemeClr val="tx1"/>
              </a:solidFill>
            </a:endParaRPr>
          </a:p>
        </p:txBody>
      </p:sp>
      <p:sp>
        <p:nvSpPr>
          <p:cNvPr id="290" name="Ellipse 289">
            <a:extLst>
              <a:ext uri="{FF2B5EF4-FFF2-40B4-BE49-F238E27FC236}">
                <a16:creationId xmlns:a16="http://schemas.microsoft.com/office/drawing/2014/main" id="{D86D6B79-51F9-4028-8225-69A96231B298}"/>
              </a:ext>
            </a:extLst>
          </p:cNvPr>
          <p:cNvSpPr/>
          <p:nvPr/>
        </p:nvSpPr>
        <p:spPr>
          <a:xfrm>
            <a:off x="4317755" y="124904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291" name="Rectangle 290">
            <a:extLst>
              <a:ext uri="{FF2B5EF4-FFF2-40B4-BE49-F238E27FC236}">
                <a16:creationId xmlns:a16="http://schemas.microsoft.com/office/drawing/2014/main" id="{35738E99-33BD-4328-BF24-B2473864A7AC}"/>
              </a:ext>
            </a:extLst>
          </p:cNvPr>
          <p:cNvSpPr/>
          <p:nvPr/>
        </p:nvSpPr>
        <p:spPr>
          <a:xfrm>
            <a:off x="4408060" y="1948736"/>
            <a:ext cx="1003345" cy="264660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Seamless reporting advancement and follow-up through online portal</a:t>
            </a:r>
            <a:endParaRPr lang="en-US" sz="900">
              <a:solidFill>
                <a:schemeClr val="tx1"/>
              </a:solidFill>
              <a:highlight>
                <a:srgbClr val="FFFF00"/>
              </a:highlight>
            </a:endParaRPr>
          </a:p>
        </p:txBody>
      </p:sp>
      <p:sp>
        <p:nvSpPr>
          <p:cNvPr id="292" name="Ellipse 291">
            <a:extLst>
              <a:ext uri="{FF2B5EF4-FFF2-40B4-BE49-F238E27FC236}">
                <a16:creationId xmlns:a16="http://schemas.microsoft.com/office/drawing/2014/main" id="{5CF1079B-2B57-4D5E-A9AA-084BE755C891}"/>
              </a:ext>
            </a:extLst>
          </p:cNvPr>
          <p:cNvSpPr/>
          <p:nvPr/>
        </p:nvSpPr>
        <p:spPr>
          <a:xfrm>
            <a:off x="4322364" y="1876725"/>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2</a:t>
            </a:r>
          </a:p>
        </p:txBody>
      </p:sp>
      <p:sp>
        <p:nvSpPr>
          <p:cNvPr id="293" name="Ellipse 292">
            <a:extLst>
              <a:ext uri="{FF2B5EF4-FFF2-40B4-BE49-F238E27FC236}">
                <a16:creationId xmlns:a16="http://schemas.microsoft.com/office/drawing/2014/main" id="{0F7A6D2F-15F2-4C00-B486-35DCBAD4AC3D}"/>
              </a:ext>
            </a:extLst>
          </p:cNvPr>
          <p:cNvSpPr/>
          <p:nvPr/>
        </p:nvSpPr>
        <p:spPr>
          <a:xfrm>
            <a:off x="4322364" y="474267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294" name="Ellipse 293">
            <a:extLst>
              <a:ext uri="{FF2B5EF4-FFF2-40B4-BE49-F238E27FC236}">
                <a16:creationId xmlns:a16="http://schemas.microsoft.com/office/drawing/2014/main" id="{C484BD7D-4B0C-4736-8E4E-DDCA983C9352}"/>
              </a:ext>
            </a:extLst>
          </p:cNvPr>
          <p:cNvSpPr/>
          <p:nvPr/>
        </p:nvSpPr>
        <p:spPr>
          <a:xfrm>
            <a:off x="4322364" y="529072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295" name="Rectangle 294">
            <a:extLst>
              <a:ext uri="{FF2B5EF4-FFF2-40B4-BE49-F238E27FC236}">
                <a16:creationId xmlns:a16="http://schemas.microsoft.com/office/drawing/2014/main" id="{6D1ADF19-A682-40E2-9547-B6E657AF48C8}"/>
              </a:ext>
            </a:extLst>
          </p:cNvPr>
          <p:cNvSpPr/>
          <p:nvPr/>
        </p:nvSpPr>
        <p:spPr>
          <a:xfrm>
            <a:off x="5522911" y="1958848"/>
            <a:ext cx="1577728"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Loss data collection (</a:t>
            </a:r>
            <a:r>
              <a:rPr lang="en-US" sz="900" err="1">
                <a:solidFill>
                  <a:schemeClr val="tx1"/>
                </a:solidFill>
              </a:rPr>
              <a:t>visio</a:t>
            </a:r>
            <a:r>
              <a:rPr lang="en-US" sz="900">
                <a:solidFill>
                  <a:schemeClr val="tx1"/>
                </a:solidFill>
              </a:rPr>
              <a:t>, selfcare, drones)</a:t>
            </a:r>
          </a:p>
        </p:txBody>
      </p:sp>
      <p:sp>
        <p:nvSpPr>
          <p:cNvPr id="296" name="Rectangle 295">
            <a:extLst>
              <a:ext uri="{FF2B5EF4-FFF2-40B4-BE49-F238E27FC236}">
                <a16:creationId xmlns:a16="http://schemas.microsoft.com/office/drawing/2014/main" id="{8203A510-58F7-4FCB-9BA0-6D333BB9FEE4}"/>
              </a:ext>
            </a:extLst>
          </p:cNvPr>
          <p:cNvSpPr/>
          <p:nvPr/>
        </p:nvSpPr>
        <p:spPr>
          <a:xfrm>
            <a:off x="5522911" y="2548897"/>
            <a:ext cx="1577728" cy="8332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297" name="Rectangle 296">
            <a:extLst>
              <a:ext uri="{FF2B5EF4-FFF2-40B4-BE49-F238E27FC236}">
                <a16:creationId xmlns:a16="http://schemas.microsoft.com/office/drawing/2014/main" id="{4B41C860-1A5D-491E-832B-09FC27E0BADB}"/>
              </a:ext>
            </a:extLst>
          </p:cNvPr>
          <p:cNvSpPr/>
          <p:nvPr/>
        </p:nvSpPr>
        <p:spPr>
          <a:xfrm>
            <a:off x="5522911" y="4231400"/>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Monitoring of staff efficiency &amp; tools during intervention</a:t>
            </a:r>
          </a:p>
        </p:txBody>
      </p:sp>
      <p:sp>
        <p:nvSpPr>
          <p:cNvPr id="298" name="Rectangle 297">
            <a:extLst>
              <a:ext uri="{FF2B5EF4-FFF2-40B4-BE49-F238E27FC236}">
                <a16:creationId xmlns:a16="http://schemas.microsoft.com/office/drawing/2014/main" id="{5C26F740-E7E3-4ADF-8D43-74253085F6C0}"/>
              </a:ext>
            </a:extLst>
          </p:cNvPr>
          <p:cNvSpPr/>
          <p:nvPr/>
        </p:nvSpPr>
        <p:spPr>
          <a:xfrm>
            <a:off x="5522911" y="3504200"/>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 : assignment repairer fit, dynamic planning tool…</a:t>
            </a:r>
          </a:p>
        </p:txBody>
      </p:sp>
      <p:sp>
        <p:nvSpPr>
          <p:cNvPr id="299" name="Ellipse 298">
            <a:extLst>
              <a:ext uri="{FF2B5EF4-FFF2-40B4-BE49-F238E27FC236}">
                <a16:creationId xmlns:a16="http://schemas.microsoft.com/office/drawing/2014/main" id="{5C623E5F-8C15-4923-8B9D-FE28FE40FA9C}"/>
              </a:ext>
            </a:extLst>
          </p:cNvPr>
          <p:cNvSpPr/>
          <p:nvPr/>
        </p:nvSpPr>
        <p:spPr>
          <a:xfrm>
            <a:off x="5419392" y="1876725"/>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300" name="Ellipse 299">
            <a:extLst>
              <a:ext uri="{FF2B5EF4-FFF2-40B4-BE49-F238E27FC236}">
                <a16:creationId xmlns:a16="http://schemas.microsoft.com/office/drawing/2014/main" id="{4D53F02D-9EE7-4E3B-A2DB-C64C2DFF136D}"/>
              </a:ext>
            </a:extLst>
          </p:cNvPr>
          <p:cNvSpPr/>
          <p:nvPr/>
        </p:nvSpPr>
        <p:spPr>
          <a:xfrm>
            <a:off x="5419392" y="249405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301" name="Ellipse 300">
            <a:extLst>
              <a:ext uri="{FF2B5EF4-FFF2-40B4-BE49-F238E27FC236}">
                <a16:creationId xmlns:a16="http://schemas.microsoft.com/office/drawing/2014/main" id="{E31435EA-9A31-49AF-A03E-4946D27F426C}"/>
              </a:ext>
            </a:extLst>
          </p:cNvPr>
          <p:cNvSpPr/>
          <p:nvPr/>
        </p:nvSpPr>
        <p:spPr>
          <a:xfrm>
            <a:off x="5419392" y="342008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302" name="Ellipse 301">
            <a:extLst>
              <a:ext uri="{FF2B5EF4-FFF2-40B4-BE49-F238E27FC236}">
                <a16:creationId xmlns:a16="http://schemas.microsoft.com/office/drawing/2014/main" id="{D22F21A4-4D70-4CA1-9316-95F70BEA8389}"/>
              </a:ext>
            </a:extLst>
          </p:cNvPr>
          <p:cNvSpPr/>
          <p:nvPr/>
        </p:nvSpPr>
        <p:spPr>
          <a:xfrm>
            <a:off x="5419392" y="4158604"/>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8</a:t>
            </a:r>
          </a:p>
        </p:txBody>
      </p:sp>
      <p:sp>
        <p:nvSpPr>
          <p:cNvPr id="303" name="Rectangle 302">
            <a:extLst>
              <a:ext uri="{FF2B5EF4-FFF2-40B4-BE49-F238E27FC236}">
                <a16:creationId xmlns:a16="http://schemas.microsoft.com/office/drawing/2014/main" id="{3E8A9F57-7224-4A95-B17D-CBB32BB502BA}"/>
              </a:ext>
            </a:extLst>
          </p:cNvPr>
          <p:cNvSpPr/>
          <p:nvPr/>
        </p:nvSpPr>
        <p:spPr>
          <a:xfrm>
            <a:off x="7185342" y="1824844"/>
            <a:ext cx="2061029" cy="4487382"/>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highlight>
                <a:srgbClr val="FFFF00"/>
              </a:highlight>
            </a:endParaRPr>
          </a:p>
          <a:p>
            <a:pPr algn="ctr"/>
            <a:endParaRPr lang="en-US" sz="900">
              <a:solidFill>
                <a:schemeClr val="tx1"/>
              </a:solidFill>
              <a:highlight>
                <a:srgbClr val="FFFF00"/>
              </a:highlight>
            </a:endParaRPr>
          </a:p>
        </p:txBody>
      </p:sp>
      <p:sp>
        <p:nvSpPr>
          <p:cNvPr id="304" name="TextBox 36">
            <a:extLst>
              <a:ext uri="{FF2B5EF4-FFF2-40B4-BE49-F238E27FC236}">
                <a16:creationId xmlns:a16="http://schemas.microsoft.com/office/drawing/2014/main" id="{2B2521DF-E028-4266-AE4A-DE243649B43E}"/>
              </a:ext>
            </a:extLst>
          </p:cNvPr>
          <p:cNvSpPr txBox="1"/>
          <p:nvPr/>
        </p:nvSpPr>
        <p:spPr>
          <a:xfrm>
            <a:off x="7185342" y="1824844"/>
            <a:ext cx="2061029" cy="815608"/>
          </a:xfrm>
          <a:prstGeom prst="rect">
            <a:avLst/>
          </a:prstGeom>
          <a:noFill/>
        </p:spPr>
        <p:txBody>
          <a:bodyPr wrap="square" rtlCol="0">
            <a:spAutoFit/>
          </a:bodyPr>
          <a:lstStyle/>
          <a:p>
            <a:pPr algn="ctr"/>
            <a:r>
              <a:rPr lang="en-US" sz="1000">
                <a:solidFill>
                  <a:schemeClr val="tx2"/>
                </a:solidFill>
              </a:rPr>
              <a:t>Workflow management</a:t>
            </a:r>
          </a:p>
          <a:p>
            <a:pPr algn="ctr"/>
            <a:r>
              <a:rPr lang="en-US" sz="900">
                <a:solidFill>
                  <a:schemeClr val="tx1"/>
                </a:solidFill>
              </a:rPr>
              <a:t>Centralization of information for a given subject (API, ERP, 360° file overview, mail integration)</a:t>
            </a:r>
          </a:p>
          <a:p>
            <a:pPr algn="ctr"/>
            <a:endParaRPr lang="en-US" sz="1000">
              <a:solidFill>
                <a:schemeClr val="tx2"/>
              </a:solidFill>
            </a:endParaRPr>
          </a:p>
        </p:txBody>
      </p:sp>
      <p:sp>
        <p:nvSpPr>
          <p:cNvPr id="305" name="Rectangle 304">
            <a:extLst>
              <a:ext uri="{FF2B5EF4-FFF2-40B4-BE49-F238E27FC236}">
                <a16:creationId xmlns:a16="http://schemas.microsoft.com/office/drawing/2014/main" id="{57DA589C-5FCA-470A-ABFD-B0D7787C8788}"/>
              </a:ext>
            </a:extLst>
          </p:cNvPr>
          <p:cNvSpPr/>
          <p:nvPr/>
        </p:nvSpPr>
        <p:spPr>
          <a:xfrm>
            <a:off x="7279025" y="2570283"/>
            <a:ext cx="1873663" cy="442911"/>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Claim reporting and first draft of the quotation</a:t>
            </a:r>
          </a:p>
        </p:txBody>
      </p:sp>
      <p:sp>
        <p:nvSpPr>
          <p:cNvPr id="306" name="Rectangle 305">
            <a:extLst>
              <a:ext uri="{FF2B5EF4-FFF2-40B4-BE49-F238E27FC236}">
                <a16:creationId xmlns:a16="http://schemas.microsoft.com/office/drawing/2014/main" id="{CF73EF0A-D8D6-4653-A904-F2B923B2E797}"/>
              </a:ext>
            </a:extLst>
          </p:cNvPr>
          <p:cNvSpPr/>
          <p:nvPr/>
        </p:nvSpPr>
        <p:spPr>
          <a:xfrm>
            <a:off x="7279025" y="3279413"/>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Easy and quick validation step and follow-up by insurance company / other stakeholders (experts…)</a:t>
            </a:r>
          </a:p>
        </p:txBody>
      </p:sp>
      <p:sp>
        <p:nvSpPr>
          <p:cNvPr id="307" name="Rectangle 306">
            <a:extLst>
              <a:ext uri="{FF2B5EF4-FFF2-40B4-BE49-F238E27FC236}">
                <a16:creationId xmlns:a16="http://schemas.microsoft.com/office/drawing/2014/main" id="{B9142784-9999-496A-9EEA-1C2F5577CE2C}"/>
              </a:ext>
            </a:extLst>
          </p:cNvPr>
          <p:cNvSpPr/>
          <p:nvPr/>
        </p:nvSpPr>
        <p:spPr>
          <a:xfrm>
            <a:off x="7279025" y="3988543"/>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Security and authentication (electronic signature for all stakeholders,…)</a:t>
            </a:r>
          </a:p>
        </p:txBody>
      </p:sp>
      <p:sp>
        <p:nvSpPr>
          <p:cNvPr id="308" name="Rectangle 307">
            <a:extLst>
              <a:ext uri="{FF2B5EF4-FFF2-40B4-BE49-F238E27FC236}">
                <a16:creationId xmlns:a16="http://schemas.microsoft.com/office/drawing/2014/main" id="{A436F680-6FE6-43B7-B18A-73BDF051D322}"/>
              </a:ext>
            </a:extLst>
          </p:cNvPr>
          <p:cNvSpPr/>
          <p:nvPr/>
        </p:nvSpPr>
        <p:spPr>
          <a:xfrm>
            <a:off x="7279025" y="4620364"/>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Repairs’ reporting advancement and final documents received and stored with GED</a:t>
            </a:r>
          </a:p>
        </p:txBody>
      </p:sp>
      <p:sp>
        <p:nvSpPr>
          <p:cNvPr id="309" name="Rectangle 308">
            <a:extLst>
              <a:ext uri="{FF2B5EF4-FFF2-40B4-BE49-F238E27FC236}">
                <a16:creationId xmlns:a16="http://schemas.microsoft.com/office/drawing/2014/main" id="{3382437C-A425-47CA-A86E-47D91A821FE3}"/>
              </a:ext>
            </a:extLst>
          </p:cNvPr>
          <p:cNvSpPr/>
          <p:nvPr/>
        </p:nvSpPr>
        <p:spPr>
          <a:xfrm>
            <a:off x="7279025" y="5253045"/>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Finalization and clients’ feedback on the service quality</a:t>
            </a:r>
          </a:p>
        </p:txBody>
      </p:sp>
      <p:sp>
        <p:nvSpPr>
          <p:cNvPr id="310" name="Rectangle 309">
            <a:extLst>
              <a:ext uri="{FF2B5EF4-FFF2-40B4-BE49-F238E27FC236}">
                <a16:creationId xmlns:a16="http://schemas.microsoft.com/office/drawing/2014/main" id="{656AD013-0B06-4C9B-96E0-5CD1AD682950}"/>
              </a:ext>
            </a:extLst>
          </p:cNvPr>
          <p:cNvSpPr/>
          <p:nvPr/>
        </p:nvSpPr>
        <p:spPr>
          <a:xfrm>
            <a:off x="7279025" y="5788382"/>
            <a:ext cx="1873663" cy="442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Other : Invoicing, capability data base of repairers…</a:t>
            </a:r>
          </a:p>
        </p:txBody>
      </p:sp>
      <p:sp>
        <p:nvSpPr>
          <p:cNvPr id="311" name="Ellipse 310">
            <a:extLst>
              <a:ext uri="{FF2B5EF4-FFF2-40B4-BE49-F238E27FC236}">
                <a16:creationId xmlns:a16="http://schemas.microsoft.com/office/drawing/2014/main" id="{C74F8C39-AD27-4E1F-B268-794981BC35AB}"/>
              </a:ext>
            </a:extLst>
          </p:cNvPr>
          <p:cNvSpPr/>
          <p:nvPr/>
        </p:nvSpPr>
        <p:spPr>
          <a:xfrm>
            <a:off x="7189405" y="2509261"/>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312" name="Ellipse 311">
            <a:extLst>
              <a:ext uri="{FF2B5EF4-FFF2-40B4-BE49-F238E27FC236}">
                <a16:creationId xmlns:a16="http://schemas.microsoft.com/office/drawing/2014/main" id="{F5C063E5-C8EB-41AB-A764-FF92DC17B94A}"/>
              </a:ext>
            </a:extLst>
          </p:cNvPr>
          <p:cNvSpPr/>
          <p:nvPr/>
        </p:nvSpPr>
        <p:spPr>
          <a:xfrm>
            <a:off x="7189405" y="32047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10</a:t>
            </a:r>
          </a:p>
        </p:txBody>
      </p:sp>
      <p:sp>
        <p:nvSpPr>
          <p:cNvPr id="313" name="Ellipse 312">
            <a:extLst>
              <a:ext uri="{FF2B5EF4-FFF2-40B4-BE49-F238E27FC236}">
                <a16:creationId xmlns:a16="http://schemas.microsoft.com/office/drawing/2014/main" id="{8BADA9B7-42C7-4B68-8A90-6BF9A5DFE021}"/>
              </a:ext>
            </a:extLst>
          </p:cNvPr>
          <p:cNvSpPr/>
          <p:nvPr/>
        </p:nvSpPr>
        <p:spPr>
          <a:xfrm>
            <a:off x="7189405" y="386410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314" name="Ellipse 313">
            <a:extLst>
              <a:ext uri="{FF2B5EF4-FFF2-40B4-BE49-F238E27FC236}">
                <a16:creationId xmlns:a16="http://schemas.microsoft.com/office/drawing/2014/main" id="{1F1F5B35-80A6-4278-A337-A61375A9DC1C}"/>
              </a:ext>
            </a:extLst>
          </p:cNvPr>
          <p:cNvSpPr/>
          <p:nvPr/>
        </p:nvSpPr>
        <p:spPr>
          <a:xfrm>
            <a:off x="7189405" y="45346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315" name="Ellipse 314">
            <a:extLst>
              <a:ext uri="{FF2B5EF4-FFF2-40B4-BE49-F238E27FC236}">
                <a16:creationId xmlns:a16="http://schemas.microsoft.com/office/drawing/2014/main" id="{8E00E735-8DFD-4AD1-B064-8AE96348A3FC}"/>
              </a:ext>
            </a:extLst>
          </p:cNvPr>
          <p:cNvSpPr/>
          <p:nvPr/>
        </p:nvSpPr>
        <p:spPr>
          <a:xfrm>
            <a:off x="7189405" y="515348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13</a:t>
            </a:r>
          </a:p>
        </p:txBody>
      </p:sp>
      <p:sp>
        <p:nvSpPr>
          <p:cNvPr id="316" name="Arrow: Chevron 26">
            <a:extLst>
              <a:ext uri="{FF2B5EF4-FFF2-40B4-BE49-F238E27FC236}">
                <a16:creationId xmlns:a16="http://schemas.microsoft.com/office/drawing/2014/main" id="{92DCA149-59B4-4307-872F-4A7B468A0D8A}"/>
              </a:ext>
            </a:extLst>
          </p:cNvPr>
          <p:cNvSpPr/>
          <p:nvPr/>
        </p:nvSpPr>
        <p:spPr>
          <a:xfrm rot="5400000">
            <a:off x="3273442" y="4862591"/>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After reparation</a:t>
            </a:r>
          </a:p>
        </p:txBody>
      </p:sp>
      <p:sp>
        <p:nvSpPr>
          <p:cNvPr id="317" name="Arrow: Chevron 275">
            <a:extLst>
              <a:ext uri="{FF2B5EF4-FFF2-40B4-BE49-F238E27FC236}">
                <a16:creationId xmlns:a16="http://schemas.microsoft.com/office/drawing/2014/main" id="{6F53F34D-B131-41FE-A896-D7BED807C3DC}"/>
              </a:ext>
            </a:extLst>
          </p:cNvPr>
          <p:cNvSpPr/>
          <p:nvPr/>
        </p:nvSpPr>
        <p:spPr>
          <a:xfrm rot="5400000">
            <a:off x="3277813" y="5274043"/>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Non-claim situations</a:t>
            </a:r>
          </a:p>
        </p:txBody>
      </p:sp>
      <p:sp>
        <p:nvSpPr>
          <p:cNvPr id="318" name="Rectangle 317">
            <a:extLst>
              <a:ext uri="{FF2B5EF4-FFF2-40B4-BE49-F238E27FC236}">
                <a16:creationId xmlns:a16="http://schemas.microsoft.com/office/drawing/2014/main" id="{65D92844-99B0-4BC4-9B12-86B2B2E22B6D}"/>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Upstream</a:t>
            </a:r>
            <a:r>
              <a:rPr lang="en-US" sz="1000"/>
              <a:t>, facing the insurance company</a:t>
            </a:r>
          </a:p>
        </p:txBody>
      </p:sp>
      <p:sp>
        <p:nvSpPr>
          <p:cNvPr id="319" name="Rectangle 318">
            <a:extLst>
              <a:ext uri="{FF2B5EF4-FFF2-40B4-BE49-F238E27FC236}">
                <a16:creationId xmlns:a16="http://schemas.microsoft.com/office/drawing/2014/main" id="{3FEFF01A-AFD8-4A2C-80FB-422102ADE7D9}"/>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Down-stream</a:t>
            </a:r>
            <a:r>
              <a:rPr lang="en-US" sz="1000"/>
              <a:t>, end-customer facing</a:t>
            </a:r>
          </a:p>
        </p:txBody>
      </p:sp>
      <p:sp>
        <p:nvSpPr>
          <p:cNvPr id="320" name="Rectangle 319">
            <a:extLst>
              <a:ext uri="{FF2B5EF4-FFF2-40B4-BE49-F238E27FC236}">
                <a16:creationId xmlns:a16="http://schemas.microsoft.com/office/drawing/2014/main" id="{F2423A02-2C69-4DE0-B334-E222CE977383}"/>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Internal</a:t>
            </a:r>
            <a:r>
              <a:rPr lang="en-US" sz="1000"/>
              <a:t> (For the contractor</a:t>
            </a:r>
          </a:p>
          <a:p>
            <a:pPr algn="ctr"/>
            <a:r>
              <a:rPr lang="en-US" sz="1000"/>
              <a:t>/worker)</a:t>
            </a:r>
          </a:p>
        </p:txBody>
      </p:sp>
      <p:pic>
        <p:nvPicPr>
          <p:cNvPr id="321" name="Graphique 8">
            <a:extLst>
              <a:ext uri="{FF2B5EF4-FFF2-40B4-BE49-F238E27FC236}">
                <a16:creationId xmlns:a16="http://schemas.microsoft.com/office/drawing/2014/main" id="{53BF22E8-D1BD-4D76-B16C-2A5317DD20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831" y="1362016"/>
            <a:ext cx="304800" cy="381000"/>
          </a:xfrm>
          <a:prstGeom prst="rect">
            <a:avLst/>
          </a:prstGeom>
        </p:spPr>
      </p:pic>
      <p:pic>
        <p:nvPicPr>
          <p:cNvPr id="322" name="Graphique 10">
            <a:extLst>
              <a:ext uri="{FF2B5EF4-FFF2-40B4-BE49-F238E27FC236}">
                <a16:creationId xmlns:a16="http://schemas.microsoft.com/office/drawing/2014/main" id="{1D0878A1-64F4-49E5-BF00-5D17530C883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4508"/>
          <a:stretch/>
        </p:blipFill>
        <p:spPr>
          <a:xfrm>
            <a:off x="688092" y="3240878"/>
            <a:ext cx="290539" cy="277442"/>
          </a:xfrm>
          <a:prstGeom prst="rect">
            <a:avLst/>
          </a:prstGeom>
        </p:spPr>
      </p:pic>
      <p:pic>
        <p:nvPicPr>
          <p:cNvPr id="323" name="Graphique 13">
            <a:extLst>
              <a:ext uri="{FF2B5EF4-FFF2-40B4-BE49-F238E27FC236}">
                <a16:creationId xmlns:a16="http://schemas.microsoft.com/office/drawing/2014/main" id="{05CF3393-734B-43B0-8CDE-062910F36FE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4939" y="4893375"/>
            <a:ext cx="236843" cy="236843"/>
          </a:xfrm>
          <a:prstGeom prst="rect">
            <a:avLst/>
          </a:prstGeom>
        </p:spPr>
      </p:pic>
      <p:sp>
        <p:nvSpPr>
          <p:cNvPr id="324" name="Rectangle 323">
            <a:extLst>
              <a:ext uri="{FF2B5EF4-FFF2-40B4-BE49-F238E27FC236}">
                <a16:creationId xmlns:a16="http://schemas.microsoft.com/office/drawing/2014/main" id="{31D5E117-F90C-49BB-9C46-529E3AE94807}"/>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Non-core</a:t>
            </a:r>
          </a:p>
        </p:txBody>
      </p:sp>
      <p:pic>
        <p:nvPicPr>
          <p:cNvPr id="325" name="Graphique 25">
            <a:extLst>
              <a:ext uri="{FF2B5EF4-FFF2-40B4-BE49-F238E27FC236}">
                <a16:creationId xmlns:a16="http://schemas.microsoft.com/office/drawing/2014/main" id="{AE05FD84-E5C9-418E-B0E4-2B0B98B5453F}"/>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1284742"/>
            <a:ext cx="252000" cy="292299"/>
          </a:xfrm>
          <a:prstGeom prst="rect">
            <a:avLst/>
          </a:prstGeom>
        </p:spPr>
      </p:pic>
      <p:pic>
        <p:nvPicPr>
          <p:cNvPr id="326" name="Graphique 25">
            <a:extLst>
              <a:ext uri="{FF2B5EF4-FFF2-40B4-BE49-F238E27FC236}">
                <a16:creationId xmlns:a16="http://schemas.microsoft.com/office/drawing/2014/main" id="{0354065E-41F5-4219-8318-967E77DED27E}"/>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2989187"/>
            <a:ext cx="252000" cy="292299"/>
          </a:xfrm>
          <a:prstGeom prst="rect">
            <a:avLst/>
          </a:prstGeom>
        </p:spPr>
      </p:pic>
      <p:pic>
        <p:nvPicPr>
          <p:cNvPr id="327" name="Graphique 25">
            <a:extLst>
              <a:ext uri="{FF2B5EF4-FFF2-40B4-BE49-F238E27FC236}">
                <a16:creationId xmlns:a16="http://schemas.microsoft.com/office/drawing/2014/main" id="{76CFE892-ABDB-466F-8E7A-B03D7AE30DBA}"/>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3415297"/>
            <a:ext cx="252000" cy="292299"/>
          </a:xfrm>
          <a:prstGeom prst="rect">
            <a:avLst/>
          </a:prstGeom>
        </p:spPr>
      </p:pic>
      <p:pic>
        <p:nvPicPr>
          <p:cNvPr id="328" name="Graphique 25">
            <a:extLst>
              <a:ext uri="{FF2B5EF4-FFF2-40B4-BE49-F238E27FC236}">
                <a16:creationId xmlns:a16="http://schemas.microsoft.com/office/drawing/2014/main" id="{B9C3477A-D875-4223-89D7-1E8642836B2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4693632"/>
            <a:ext cx="252000" cy="292299"/>
          </a:xfrm>
          <a:prstGeom prst="rect">
            <a:avLst/>
          </a:prstGeom>
        </p:spPr>
      </p:pic>
      <p:pic>
        <p:nvPicPr>
          <p:cNvPr id="329" name="Graphique 25">
            <a:extLst>
              <a:ext uri="{FF2B5EF4-FFF2-40B4-BE49-F238E27FC236}">
                <a16:creationId xmlns:a16="http://schemas.microsoft.com/office/drawing/2014/main" id="{B6CE5CF0-1C9B-4826-9574-308D486ECA83}"/>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5119744"/>
            <a:ext cx="252000" cy="292299"/>
          </a:xfrm>
          <a:prstGeom prst="rect">
            <a:avLst/>
          </a:prstGeom>
        </p:spPr>
      </p:pic>
      <p:pic>
        <p:nvPicPr>
          <p:cNvPr id="330" name="Graphique 25">
            <a:extLst>
              <a:ext uri="{FF2B5EF4-FFF2-40B4-BE49-F238E27FC236}">
                <a16:creationId xmlns:a16="http://schemas.microsoft.com/office/drawing/2014/main" id="{83DA950A-37C4-493B-A5E9-7742869CDBA3}"/>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4267520"/>
            <a:ext cx="252000" cy="292299"/>
          </a:xfrm>
          <a:prstGeom prst="rect">
            <a:avLst/>
          </a:prstGeom>
        </p:spPr>
      </p:pic>
      <p:pic>
        <p:nvPicPr>
          <p:cNvPr id="331" name="Graphique 25">
            <a:extLst>
              <a:ext uri="{FF2B5EF4-FFF2-40B4-BE49-F238E27FC236}">
                <a16:creationId xmlns:a16="http://schemas.microsoft.com/office/drawing/2014/main" id="{210A5FBE-C7C6-4504-9B77-5281AF91B1DF}"/>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563075"/>
            <a:ext cx="252000" cy="292299"/>
          </a:xfrm>
          <a:prstGeom prst="rect">
            <a:avLst/>
          </a:prstGeom>
        </p:spPr>
      </p:pic>
      <p:pic>
        <p:nvPicPr>
          <p:cNvPr id="332" name="Graphique 25">
            <a:extLst>
              <a:ext uri="{FF2B5EF4-FFF2-40B4-BE49-F238E27FC236}">
                <a16:creationId xmlns:a16="http://schemas.microsoft.com/office/drawing/2014/main" id="{73198402-F2C2-4C5B-9A7A-3B3FF38C4986}"/>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136963"/>
            <a:ext cx="252000" cy="292299"/>
          </a:xfrm>
          <a:prstGeom prst="rect">
            <a:avLst/>
          </a:prstGeom>
        </p:spPr>
      </p:pic>
      <p:pic>
        <p:nvPicPr>
          <p:cNvPr id="333" name="Graphique 25">
            <a:extLst>
              <a:ext uri="{FF2B5EF4-FFF2-40B4-BE49-F238E27FC236}">
                <a16:creationId xmlns:a16="http://schemas.microsoft.com/office/drawing/2014/main" id="{3479884B-867C-4F07-AB31-ACF1ED644526}"/>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1710854"/>
            <a:ext cx="252000" cy="292299"/>
          </a:xfrm>
          <a:prstGeom prst="rect">
            <a:avLst/>
          </a:prstGeom>
        </p:spPr>
      </p:pic>
      <p:pic>
        <p:nvPicPr>
          <p:cNvPr id="334" name="Graphique 25">
            <a:extLst>
              <a:ext uri="{FF2B5EF4-FFF2-40B4-BE49-F238E27FC236}">
                <a16:creationId xmlns:a16="http://schemas.microsoft.com/office/drawing/2014/main" id="{D2333516-B1E7-424A-9DB3-89A6CF99E6D9}"/>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3841408"/>
            <a:ext cx="252000" cy="292299"/>
          </a:xfrm>
          <a:prstGeom prst="rect">
            <a:avLst/>
          </a:prstGeom>
        </p:spPr>
      </p:pic>
      <p:pic>
        <p:nvPicPr>
          <p:cNvPr id="335" name="Graphique 25">
            <a:extLst>
              <a:ext uri="{FF2B5EF4-FFF2-40B4-BE49-F238E27FC236}">
                <a16:creationId xmlns:a16="http://schemas.microsoft.com/office/drawing/2014/main" id="{1387E287-49F4-4CEB-9783-E2F4DEBDA737}"/>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545861"/>
            <a:ext cx="252000" cy="292299"/>
          </a:xfrm>
          <a:prstGeom prst="rect">
            <a:avLst/>
          </a:prstGeom>
        </p:spPr>
      </p:pic>
      <p:pic>
        <p:nvPicPr>
          <p:cNvPr id="336" name="Graphique 25">
            <a:extLst>
              <a:ext uri="{FF2B5EF4-FFF2-40B4-BE49-F238E27FC236}">
                <a16:creationId xmlns:a16="http://schemas.microsoft.com/office/drawing/2014/main" id="{0603F447-D3D6-4DCB-B612-A72753D1BB4F}"/>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961684"/>
            <a:ext cx="252000" cy="292299"/>
          </a:xfrm>
          <a:prstGeom prst="rect">
            <a:avLst/>
          </a:prstGeom>
        </p:spPr>
      </p:pic>
      <p:pic>
        <p:nvPicPr>
          <p:cNvPr id="337" name="Graphic 135" descr="Mining tools with solid fill">
            <a:extLst>
              <a:ext uri="{FF2B5EF4-FFF2-40B4-BE49-F238E27FC236}">
                <a16:creationId xmlns:a16="http://schemas.microsoft.com/office/drawing/2014/main" id="{9183C0DA-2BFC-4E1D-84CB-9AC552ACDA8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583224"/>
            <a:ext cx="252000" cy="252000"/>
          </a:xfrm>
          <a:prstGeom prst="rect">
            <a:avLst/>
          </a:prstGeom>
        </p:spPr>
      </p:pic>
      <p:pic>
        <p:nvPicPr>
          <p:cNvPr id="338" name="Graphic 136" descr="Mining tools with solid fill">
            <a:extLst>
              <a:ext uri="{FF2B5EF4-FFF2-40B4-BE49-F238E27FC236}">
                <a16:creationId xmlns:a16="http://schemas.microsoft.com/office/drawing/2014/main" id="{BC4D03F8-7B11-4FA5-9234-D4502AF467B8}"/>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4287669"/>
            <a:ext cx="252000" cy="252000"/>
          </a:xfrm>
          <a:prstGeom prst="rect">
            <a:avLst/>
          </a:prstGeom>
        </p:spPr>
      </p:pic>
      <p:pic>
        <p:nvPicPr>
          <p:cNvPr id="339" name="Graphic 137" descr="Mining tools with solid fill">
            <a:extLst>
              <a:ext uri="{FF2B5EF4-FFF2-40B4-BE49-F238E27FC236}">
                <a16:creationId xmlns:a16="http://schemas.microsoft.com/office/drawing/2014/main" id="{771AD026-7E90-48DF-ABF1-2D3A93529BF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3861557"/>
            <a:ext cx="252000" cy="252000"/>
          </a:xfrm>
          <a:prstGeom prst="rect">
            <a:avLst/>
          </a:prstGeom>
        </p:spPr>
      </p:pic>
      <p:pic>
        <p:nvPicPr>
          <p:cNvPr id="340" name="Graphic 68" descr="Mining tools with solid fill">
            <a:extLst>
              <a:ext uri="{FF2B5EF4-FFF2-40B4-BE49-F238E27FC236}">
                <a16:creationId xmlns:a16="http://schemas.microsoft.com/office/drawing/2014/main" id="{8EDA643A-1F1E-4CAE-B62B-43886A73024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157112"/>
            <a:ext cx="252000" cy="252000"/>
          </a:xfrm>
          <a:prstGeom prst="rect">
            <a:avLst/>
          </a:prstGeom>
        </p:spPr>
      </p:pic>
      <p:pic>
        <p:nvPicPr>
          <p:cNvPr id="341" name="Graphic 139" descr="Mining tools with solid fill">
            <a:extLst>
              <a:ext uri="{FF2B5EF4-FFF2-40B4-BE49-F238E27FC236}">
                <a16:creationId xmlns:a16="http://schemas.microsoft.com/office/drawing/2014/main" id="{6842FF54-CF40-408F-8930-186D5483159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3"/>
            <a:ext cx="252000" cy="252000"/>
          </a:xfrm>
          <a:prstGeom prst="rect">
            <a:avLst/>
          </a:prstGeom>
        </p:spPr>
      </p:pic>
      <p:pic>
        <p:nvPicPr>
          <p:cNvPr id="342" name="Graphic 140" descr="Mining tools with solid fill">
            <a:extLst>
              <a:ext uri="{FF2B5EF4-FFF2-40B4-BE49-F238E27FC236}">
                <a16:creationId xmlns:a16="http://schemas.microsoft.com/office/drawing/2014/main" id="{3081C738-3C92-4AD4-BE05-55AE02DB6FD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343" name="Graphic 141" descr="Mining tools with solid fill">
            <a:extLst>
              <a:ext uri="{FF2B5EF4-FFF2-40B4-BE49-F238E27FC236}">
                <a16:creationId xmlns:a16="http://schemas.microsoft.com/office/drawing/2014/main" id="{91319CA2-DD05-4A00-8B4A-2B9784B3882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344" name="Graphic 142" descr="Mining tools with solid fill">
            <a:extLst>
              <a:ext uri="{FF2B5EF4-FFF2-40B4-BE49-F238E27FC236}">
                <a16:creationId xmlns:a16="http://schemas.microsoft.com/office/drawing/2014/main" id="{EC37668B-0A99-47C9-9467-56431E8A3B7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345" name="Graphic 143" descr="Mining tools with solid fill">
            <a:extLst>
              <a:ext uri="{FF2B5EF4-FFF2-40B4-BE49-F238E27FC236}">
                <a16:creationId xmlns:a16="http://schemas.microsoft.com/office/drawing/2014/main" id="{0D549495-1ABB-407C-8118-387778D062E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346" name="Graphic 144" descr="Mining tools with solid fill">
            <a:extLst>
              <a:ext uri="{FF2B5EF4-FFF2-40B4-BE49-F238E27FC236}">
                <a16:creationId xmlns:a16="http://schemas.microsoft.com/office/drawing/2014/main" id="{609EF1C3-2041-48CC-AD53-519DD45209A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347" name="Graphic 145" descr="Mining tools with solid fill">
            <a:extLst>
              <a:ext uri="{FF2B5EF4-FFF2-40B4-BE49-F238E27FC236}">
                <a16:creationId xmlns:a16="http://schemas.microsoft.com/office/drawing/2014/main" id="{762DB786-4DA1-4A70-B3D7-CED43D3EA28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348" name="Graphic 146" descr="Mining tools with solid fill">
            <a:extLst>
              <a:ext uri="{FF2B5EF4-FFF2-40B4-BE49-F238E27FC236}">
                <a16:creationId xmlns:a16="http://schemas.microsoft.com/office/drawing/2014/main" id="{EB53481C-BE5E-4EA1-94C7-044F32C04F5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349" name="Graphique 21">
            <a:extLst>
              <a:ext uri="{FF2B5EF4-FFF2-40B4-BE49-F238E27FC236}">
                <a16:creationId xmlns:a16="http://schemas.microsoft.com/office/drawing/2014/main" id="{E628CDE4-5EF1-480E-A278-32AD2BA588F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1699503"/>
            <a:ext cx="252000" cy="315000"/>
          </a:xfrm>
          <a:prstGeom prst="rect">
            <a:avLst/>
          </a:prstGeom>
        </p:spPr>
      </p:pic>
      <p:pic>
        <p:nvPicPr>
          <p:cNvPr id="350" name="Graphique 47">
            <a:extLst>
              <a:ext uri="{FF2B5EF4-FFF2-40B4-BE49-F238E27FC236}">
                <a16:creationId xmlns:a16="http://schemas.microsoft.com/office/drawing/2014/main" id="{4949B477-6974-4347-8D30-99968107585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256169"/>
            <a:ext cx="252000" cy="315000"/>
          </a:xfrm>
          <a:prstGeom prst="rect">
            <a:avLst/>
          </a:prstGeom>
        </p:spPr>
      </p:pic>
      <p:pic>
        <p:nvPicPr>
          <p:cNvPr id="351" name="Graphique 52">
            <a:extLst>
              <a:ext uri="{FF2B5EF4-FFF2-40B4-BE49-F238E27FC236}">
                <a16:creationId xmlns:a16="http://schemas.microsoft.com/office/drawing/2014/main" id="{5202F6A2-66D0-4CC5-B5EB-B59848C1B0A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682281"/>
            <a:ext cx="252000" cy="315000"/>
          </a:xfrm>
          <a:prstGeom prst="rect">
            <a:avLst/>
          </a:prstGeom>
        </p:spPr>
      </p:pic>
      <p:pic>
        <p:nvPicPr>
          <p:cNvPr id="352" name="Graphique 53">
            <a:extLst>
              <a:ext uri="{FF2B5EF4-FFF2-40B4-BE49-F238E27FC236}">
                <a16:creationId xmlns:a16="http://schemas.microsoft.com/office/drawing/2014/main" id="{D51DD03C-E334-4C28-B007-870E6ED881AA}"/>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108393"/>
            <a:ext cx="252000" cy="315000"/>
          </a:xfrm>
          <a:prstGeom prst="rect">
            <a:avLst/>
          </a:prstGeom>
        </p:spPr>
      </p:pic>
      <p:pic>
        <p:nvPicPr>
          <p:cNvPr id="353" name="Graphique 54">
            <a:extLst>
              <a:ext uri="{FF2B5EF4-FFF2-40B4-BE49-F238E27FC236}">
                <a16:creationId xmlns:a16="http://schemas.microsoft.com/office/drawing/2014/main" id="{7AEE7183-40AE-411E-A385-BE2FA55F102E}"/>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534510"/>
            <a:ext cx="252000" cy="315000"/>
          </a:xfrm>
          <a:prstGeom prst="rect">
            <a:avLst/>
          </a:prstGeom>
        </p:spPr>
      </p:pic>
      <p:pic>
        <p:nvPicPr>
          <p:cNvPr id="354" name="Graphique 55">
            <a:extLst>
              <a:ext uri="{FF2B5EF4-FFF2-40B4-BE49-F238E27FC236}">
                <a16:creationId xmlns:a16="http://schemas.microsoft.com/office/drawing/2014/main" id="{0EC12D18-C299-400D-8A0F-BA6B82C53E0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950333"/>
            <a:ext cx="252000" cy="315000"/>
          </a:xfrm>
          <a:prstGeom prst="rect">
            <a:avLst/>
          </a:prstGeom>
        </p:spPr>
      </p:pic>
      <p:pic>
        <p:nvPicPr>
          <p:cNvPr id="355" name="Graphique 76">
            <a:extLst>
              <a:ext uri="{FF2B5EF4-FFF2-40B4-BE49-F238E27FC236}">
                <a16:creationId xmlns:a16="http://schemas.microsoft.com/office/drawing/2014/main" id="{799380CB-45EC-4148-984D-B0D27B51CEB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2125612"/>
            <a:ext cx="252000" cy="315000"/>
          </a:xfrm>
          <a:prstGeom prst="rect">
            <a:avLst/>
          </a:prstGeom>
        </p:spPr>
      </p:pic>
      <p:pic>
        <p:nvPicPr>
          <p:cNvPr id="356" name="Graphique 47">
            <a:extLst>
              <a:ext uri="{FF2B5EF4-FFF2-40B4-BE49-F238E27FC236}">
                <a16:creationId xmlns:a16="http://schemas.microsoft.com/office/drawing/2014/main" id="{449699CF-80D2-46DC-A24B-A678AFB8CBC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830057"/>
            <a:ext cx="252000" cy="315000"/>
          </a:xfrm>
          <a:prstGeom prst="rect">
            <a:avLst/>
          </a:prstGeom>
        </p:spPr>
      </p:pic>
      <p:pic>
        <p:nvPicPr>
          <p:cNvPr id="357" name="Graphique 47">
            <a:extLst>
              <a:ext uri="{FF2B5EF4-FFF2-40B4-BE49-F238E27FC236}">
                <a16:creationId xmlns:a16="http://schemas.microsoft.com/office/drawing/2014/main" id="{85C2CB4A-8BB8-4F8D-9C04-35648DD9BC6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403946"/>
            <a:ext cx="252000" cy="315000"/>
          </a:xfrm>
          <a:prstGeom prst="rect">
            <a:avLst/>
          </a:prstGeom>
        </p:spPr>
      </p:pic>
      <p:pic>
        <p:nvPicPr>
          <p:cNvPr id="358" name="Graphique 47">
            <a:extLst>
              <a:ext uri="{FF2B5EF4-FFF2-40B4-BE49-F238E27FC236}">
                <a16:creationId xmlns:a16="http://schemas.microsoft.com/office/drawing/2014/main" id="{3DBD5BF1-1A6A-423B-9B2B-23306674D4C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977836"/>
            <a:ext cx="252000" cy="315000"/>
          </a:xfrm>
          <a:prstGeom prst="rect">
            <a:avLst/>
          </a:prstGeom>
        </p:spPr>
      </p:pic>
      <p:pic>
        <p:nvPicPr>
          <p:cNvPr id="359" name="Graphique 47">
            <a:extLst>
              <a:ext uri="{FF2B5EF4-FFF2-40B4-BE49-F238E27FC236}">
                <a16:creationId xmlns:a16="http://schemas.microsoft.com/office/drawing/2014/main" id="{2708F4EF-8A11-45C1-BDE2-99D680A75275}"/>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551724"/>
            <a:ext cx="252000" cy="315000"/>
          </a:xfrm>
          <a:prstGeom prst="rect">
            <a:avLst/>
          </a:prstGeom>
        </p:spPr>
      </p:pic>
      <p:pic>
        <p:nvPicPr>
          <p:cNvPr id="360" name="Graphique 47">
            <a:extLst>
              <a:ext uri="{FF2B5EF4-FFF2-40B4-BE49-F238E27FC236}">
                <a16:creationId xmlns:a16="http://schemas.microsoft.com/office/drawing/2014/main" id="{8FD1A577-EB31-4515-B865-96CBD59A48E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49140" y="1273391"/>
            <a:ext cx="252000" cy="315000"/>
          </a:xfrm>
          <a:prstGeom prst="rect">
            <a:avLst/>
          </a:prstGeom>
        </p:spPr>
      </p:pic>
      <p:sp>
        <p:nvSpPr>
          <p:cNvPr id="361" name="Rectangle 360">
            <a:extLst>
              <a:ext uri="{FF2B5EF4-FFF2-40B4-BE49-F238E27FC236}">
                <a16:creationId xmlns:a16="http://schemas.microsoft.com/office/drawing/2014/main" id="{242ECC0D-CB66-430F-AB2E-A9E6237E4671}"/>
              </a:ext>
            </a:extLst>
          </p:cNvPr>
          <p:cNvSpPr/>
          <p:nvPr/>
        </p:nvSpPr>
        <p:spPr>
          <a:xfrm>
            <a:off x="7185342" y="1283944"/>
            <a:ext cx="2046827" cy="468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Workers sourcing and validation for REN providers’ network</a:t>
            </a:r>
          </a:p>
        </p:txBody>
      </p:sp>
      <p:sp>
        <p:nvSpPr>
          <p:cNvPr id="362" name="Ellipse 2">
            <a:extLst>
              <a:ext uri="{FF2B5EF4-FFF2-40B4-BE49-F238E27FC236}">
                <a16:creationId xmlns:a16="http://schemas.microsoft.com/office/drawing/2014/main" id="{4CFCFD6C-739B-4CAE-BDA3-FCC4DB97E885}"/>
              </a:ext>
            </a:extLst>
          </p:cNvPr>
          <p:cNvSpPr/>
          <p:nvPr/>
        </p:nvSpPr>
        <p:spPr>
          <a:xfrm>
            <a:off x="7077342" y="1216766"/>
            <a:ext cx="216000" cy="216000"/>
          </a:xfrm>
          <a:prstGeom prst="ellipse">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0</a:t>
            </a:r>
          </a:p>
        </p:txBody>
      </p:sp>
      <p:pic>
        <p:nvPicPr>
          <p:cNvPr id="363" name="Graphic 113" descr="Magnifying glass with solid fill">
            <a:extLst>
              <a:ext uri="{FF2B5EF4-FFF2-40B4-BE49-F238E27FC236}">
                <a16:creationId xmlns:a16="http://schemas.microsoft.com/office/drawing/2014/main" id="{AE23C02E-537D-455B-A34A-7B56AB34ECF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911692" y="3324801"/>
            <a:ext cx="320492" cy="320492"/>
          </a:xfrm>
          <a:prstGeom prst="rect">
            <a:avLst/>
          </a:prstGeom>
        </p:spPr>
      </p:pic>
      <p:pic>
        <p:nvPicPr>
          <p:cNvPr id="364" name="Graphic 113" descr="Magnifying glass with solid fill">
            <a:extLst>
              <a:ext uri="{FF2B5EF4-FFF2-40B4-BE49-F238E27FC236}">
                <a16:creationId xmlns:a16="http://schemas.microsoft.com/office/drawing/2014/main" id="{E29775FB-B059-43ED-9E74-19DAF2A899DD}"/>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53000" y="4392521"/>
            <a:ext cx="320492" cy="320492"/>
          </a:xfrm>
          <a:prstGeom prst="rect">
            <a:avLst/>
          </a:prstGeom>
        </p:spPr>
      </p:pic>
      <p:pic>
        <p:nvPicPr>
          <p:cNvPr id="366" name="Graphic 113" descr="Magnifying glass with solid fill">
            <a:extLst>
              <a:ext uri="{FF2B5EF4-FFF2-40B4-BE49-F238E27FC236}">
                <a16:creationId xmlns:a16="http://schemas.microsoft.com/office/drawing/2014/main" id="{2885C5DB-22D2-4831-B5F1-0E17BE93B31B}"/>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144034" y="3127460"/>
            <a:ext cx="320492" cy="320492"/>
          </a:xfrm>
          <a:prstGeom prst="rect">
            <a:avLst/>
          </a:prstGeom>
        </p:spPr>
      </p:pic>
      <p:grpSp>
        <p:nvGrpSpPr>
          <p:cNvPr id="367" name="Group 4">
            <a:extLst>
              <a:ext uri="{FF2B5EF4-FFF2-40B4-BE49-F238E27FC236}">
                <a16:creationId xmlns:a16="http://schemas.microsoft.com/office/drawing/2014/main" id="{C4FE26B1-4814-41DD-A8B6-95D2751FD80B}"/>
              </a:ext>
            </a:extLst>
          </p:cNvPr>
          <p:cNvGrpSpPr>
            <a:grpSpLocks noChangeAspect="1"/>
          </p:cNvGrpSpPr>
          <p:nvPr/>
        </p:nvGrpSpPr>
        <p:grpSpPr bwMode="auto">
          <a:xfrm>
            <a:off x="7026720" y="5873856"/>
            <a:ext cx="230961" cy="179974"/>
            <a:chOff x="823" y="904"/>
            <a:chExt cx="684" cy="533"/>
          </a:xfrm>
          <a:solidFill>
            <a:schemeClr val="accent5">
              <a:lumMod val="75000"/>
            </a:schemeClr>
          </a:solidFill>
        </p:grpSpPr>
        <p:sp>
          <p:nvSpPr>
            <p:cNvPr id="368" name="Freeform 5">
              <a:extLst>
                <a:ext uri="{FF2B5EF4-FFF2-40B4-BE49-F238E27FC236}">
                  <a16:creationId xmlns:a16="http://schemas.microsoft.com/office/drawing/2014/main" id="{2F035C14-DA8F-4CF9-928F-93338C875F9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
              <a:extLst>
                <a:ext uri="{FF2B5EF4-FFF2-40B4-BE49-F238E27FC236}">
                  <a16:creationId xmlns:a16="http://schemas.microsoft.com/office/drawing/2014/main" id="{FD390621-4099-4457-BBE0-9E680E4F88BD}"/>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0" name="Group 4">
            <a:extLst>
              <a:ext uri="{FF2B5EF4-FFF2-40B4-BE49-F238E27FC236}">
                <a16:creationId xmlns:a16="http://schemas.microsoft.com/office/drawing/2014/main" id="{4EA2D565-D219-4BCB-8637-1F0C15C9CBC4}"/>
              </a:ext>
            </a:extLst>
          </p:cNvPr>
          <p:cNvGrpSpPr>
            <a:grpSpLocks noChangeAspect="1"/>
          </p:cNvGrpSpPr>
          <p:nvPr/>
        </p:nvGrpSpPr>
        <p:grpSpPr bwMode="auto">
          <a:xfrm>
            <a:off x="7026720" y="2825353"/>
            <a:ext cx="230961" cy="179974"/>
            <a:chOff x="823" y="904"/>
            <a:chExt cx="684" cy="533"/>
          </a:xfrm>
          <a:solidFill>
            <a:schemeClr val="accent5">
              <a:lumMod val="75000"/>
            </a:schemeClr>
          </a:solidFill>
        </p:grpSpPr>
        <p:sp>
          <p:nvSpPr>
            <p:cNvPr id="371" name="Freeform 5">
              <a:extLst>
                <a:ext uri="{FF2B5EF4-FFF2-40B4-BE49-F238E27FC236}">
                  <a16:creationId xmlns:a16="http://schemas.microsoft.com/office/drawing/2014/main" id="{92639375-85A7-42C7-9845-D53C97CCEAF8}"/>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a:extLst>
                <a:ext uri="{FF2B5EF4-FFF2-40B4-BE49-F238E27FC236}">
                  <a16:creationId xmlns:a16="http://schemas.microsoft.com/office/drawing/2014/main" id="{CC3569C4-6056-4A5A-A1EF-ED4CDB7AD29C}"/>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6" name="Graphique 25">
            <a:extLst>
              <a:ext uri="{FF2B5EF4-FFF2-40B4-BE49-F238E27FC236}">
                <a16:creationId xmlns:a16="http://schemas.microsoft.com/office/drawing/2014/main" id="{3A34FC2A-BEEE-476C-9AD4-685D79D0517F}"/>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319951" y="6580541"/>
            <a:ext cx="252000" cy="292299"/>
          </a:xfrm>
          <a:prstGeom prst="rect">
            <a:avLst/>
          </a:prstGeom>
        </p:spPr>
      </p:pic>
      <p:pic>
        <p:nvPicPr>
          <p:cNvPr id="117" name="Graphic 70" descr="Mining tools with solid fill">
            <a:extLst>
              <a:ext uri="{FF2B5EF4-FFF2-40B4-BE49-F238E27FC236}">
                <a16:creationId xmlns:a16="http://schemas.microsoft.com/office/drawing/2014/main" id="{74BEB0B4-5BF4-49B5-ACB0-73C3428C78B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42481" y="6620840"/>
            <a:ext cx="252000" cy="252000"/>
          </a:xfrm>
          <a:prstGeom prst="rect">
            <a:avLst/>
          </a:prstGeom>
        </p:spPr>
      </p:pic>
      <p:pic>
        <p:nvPicPr>
          <p:cNvPr id="118" name="Graphique 117">
            <a:extLst>
              <a:ext uri="{FF2B5EF4-FFF2-40B4-BE49-F238E27FC236}">
                <a16:creationId xmlns:a16="http://schemas.microsoft.com/office/drawing/2014/main" id="{F6F8ED8B-FCC2-4F49-96A7-EFF9E2407BFD}"/>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95101" y="6589340"/>
            <a:ext cx="243839" cy="304799"/>
          </a:xfrm>
          <a:prstGeom prst="rect">
            <a:avLst/>
          </a:prstGeom>
        </p:spPr>
      </p:pic>
      <p:sp>
        <p:nvSpPr>
          <p:cNvPr id="119" name="ZoneTexte 79">
            <a:extLst>
              <a:ext uri="{FF2B5EF4-FFF2-40B4-BE49-F238E27FC236}">
                <a16:creationId xmlns:a16="http://schemas.microsoft.com/office/drawing/2014/main" id="{CBFCDFDB-00AC-49BB-8448-FF423AED7EE1}"/>
              </a:ext>
            </a:extLst>
          </p:cNvPr>
          <p:cNvSpPr txBox="1"/>
          <p:nvPr/>
        </p:nvSpPr>
        <p:spPr>
          <a:xfrm>
            <a:off x="580426" y="6632745"/>
            <a:ext cx="665720" cy="240095"/>
          </a:xfrm>
          <a:prstGeom prst="rect">
            <a:avLst/>
          </a:prstGeom>
          <a:noFill/>
        </p:spPr>
        <p:txBody>
          <a:bodyPr wrap="square" lIns="36000" rIns="36000">
            <a:noAutofit/>
          </a:bodyPr>
          <a:lstStyle/>
          <a:p>
            <a:pPr marL="95250">
              <a:spcAft>
                <a:spcPts val="300"/>
              </a:spcAft>
              <a:buClr>
                <a:schemeClr val="tx1"/>
              </a:buClr>
              <a:defRPr/>
            </a:pPr>
            <a:r>
              <a:rPr lang="en-US" sz="900">
                <a:latin typeface="+mj-lt"/>
              </a:rPr>
              <a:t>Insurers</a:t>
            </a:r>
            <a:endParaRPr lang="en-US" sz="900">
              <a:solidFill>
                <a:schemeClr val="tx2"/>
              </a:solidFill>
              <a:latin typeface="+mj-lt"/>
            </a:endParaRPr>
          </a:p>
        </p:txBody>
      </p:sp>
      <p:sp>
        <p:nvSpPr>
          <p:cNvPr id="120" name="ZoneTexte 79">
            <a:extLst>
              <a:ext uri="{FF2B5EF4-FFF2-40B4-BE49-F238E27FC236}">
                <a16:creationId xmlns:a16="http://schemas.microsoft.com/office/drawing/2014/main" id="{8E6EB55A-5FE3-42EB-9A3F-0F72A572DC5F}"/>
              </a:ext>
            </a:extLst>
          </p:cNvPr>
          <p:cNvSpPr txBox="1"/>
          <p:nvPr/>
        </p:nvSpPr>
        <p:spPr>
          <a:xfrm>
            <a:off x="1754322" y="6632745"/>
            <a:ext cx="1388927" cy="240095"/>
          </a:xfrm>
          <a:prstGeom prst="rect">
            <a:avLst/>
          </a:prstGeom>
          <a:noFill/>
        </p:spPr>
        <p:txBody>
          <a:bodyPr wrap="square" lIns="36000" rIns="36000">
            <a:noAutofit/>
          </a:bodyPr>
          <a:lstStyle/>
          <a:p>
            <a:pPr marL="95250">
              <a:spcAft>
                <a:spcPts val="300"/>
              </a:spcAft>
              <a:buClr>
                <a:schemeClr val="tx1"/>
              </a:buClr>
              <a:defRPr/>
            </a:pPr>
            <a:r>
              <a:rPr lang="en-US" sz="900">
                <a:latin typeface="+mj-lt"/>
              </a:rPr>
              <a:t>Repair stakeholders</a:t>
            </a:r>
            <a:endParaRPr lang="en-US" sz="900">
              <a:solidFill>
                <a:schemeClr val="tx2"/>
              </a:solidFill>
              <a:latin typeface="+mj-lt"/>
            </a:endParaRPr>
          </a:p>
        </p:txBody>
      </p:sp>
      <p:sp>
        <p:nvSpPr>
          <p:cNvPr id="121" name="ZoneTexte 79">
            <a:extLst>
              <a:ext uri="{FF2B5EF4-FFF2-40B4-BE49-F238E27FC236}">
                <a16:creationId xmlns:a16="http://schemas.microsoft.com/office/drawing/2014/main" id="{E41D2DFC-2F25-42E3-B44F-CD2CD24F4D38}"/>
              </a:ext>
            </a:extLst>
          </p:cNvPr>
          <p:cNvSpPr txBox="1"/>
          <p:nvPr/>
        </p:nvSpPr>
        <p:spPr>
          <a:xfrm>
            <a:off x="3393461" y="6632746"/>
            <a:ext cx="1086940" cy="232320"/>
          </a:xfrm>
          <a:prstGeom prst="rect">
            <a:avLst/>
          </a:prstGeom>
          <a:noFill/>
        </p:spPr>
        <p:txBody>
          <a:bodyPr wrap="square" lIns="36000" rIns="36000">
            <a:noAutofit/>
          </a:bodyPr>
          <a:lstStyle/>
          <a:p>
            <a:pPr marL="95250">
              <a:spcAft>
                <a:spcPts val="300"/>
              </a:spcAft>
              <a:buClr>
                <a:schemeClr val="tx1"/>
              </a:buClr>
              <a:defRPr/>
            </a:pPr>
            <a:r>
              <a:rPr lang="en-US" sz="900">
                <a:latin typeface="+mj-lt"/>
              </a:rPr>
              <a:t>Insured people</a:t>
            </a:r>
            <a:endParaRPr lang="en-US" sz="900">
              <a:solidFill>
                <a:schemeClr val="tx2"/>
              </a:solidFill>
              <a:latin typeface="+mj-lt"/>
            </a:endParaRPr>
          </a:p>
        </p:txBody>
      </p:sp>
    </p:spTree>
    <p:extLst>
      <p:ext uri="{BB962C8B-B14F-4D97-AF65-F5344CB8AC3E}">
        <p14:creationId xmlns:p14="http://schemas.microsoft.com/office/powerpoint/2010/main" val="1314566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3454433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43922" cy="576064"/>
          </a:xfrm>
        </p:spPr>
        <p:txBody>
          <a:bodyPr vert="horz"/>
          <a:lstStyle/>
          <a:p>
            <a:r>
              <a:rPr lang="en-US" sz="1300" b="0"/>
              <a:t>These use-cases testify to an </a:t>
            </a:r>
            <a:r>
              <a:rPr lang="en-US" sz="1300" b="0">
                <a:solidFill>
                  <a:schemeClr val="accent5">
                    <a:lumMod val="75000"/>
                  </a:schemeClr>
                </a:solidFill>
              </a:rPr>
              <a:t>underlying market reality </a:t>
            </a:r>
            <a:r>
              <a:rPr lang="en-US" sz="1300" b="0"/>
              <a:t>since REN players address them through internal or on-the-shelves solutions</a:t>
            </a:r>
          </a:p>
        </p:txBody>
      </p:sp>
      <p:sp>
        <p:nvSpPr>
          <p:cNvPr id="14" name="Rectangle 13">
            <a:extLst>
              <a:ext uri="{FF2B5EF4-FFF2-40B4-BE49-F238E27FC236}">
                <a16:creationId xmlns:a16="http://schemas.microsoft.com/office/drawing/2014/main" id="{BF99168B-58D2-49E3-9128-C54D5771CCAF}"/>
              </a:ext>
            </a:extLst>
          </p:cNvPr>
          <p:cNvSpPr/>
          <p:nvPr/>
        </p:nvSpPr>
        <p:spPr>
          <a:xfrm>
            <a:off x="506506" y="815149"/>
            <a:ext cx="3298578"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41" name="Rectangle 40">
            <a:extLst>
              <a:ext uri="{FF2B5EF4-FFF2-40B4-BE49-F238E27FC236}">
                <a16:creationId xmlns:a16="http://schemas.microsoft.com/office/drawing/2014/main" id="{8514CDF6-D3F3-4CEC-96D8-EB94AFEB3106}"/>
              </a:ext>
            </a:extLst>
          </p:cNvPr>
          <p:cNvSpPr/>
          <p:nvPr/>
        </p:nvSpPr>
        <p:spPr>
          <a:xfrm>
            <a:off x="506506" y="4419794"/>
            <a:ext cx="3298578" cy="3287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Claim reporting and first draft of the quotation</a:t>
            </a:r>
          </a:p>
        </p:txBody>
      </p:sp>
      <p:sp>
        <p:nvSpPr>
          <p:cNvPr id="42" name="Rectangle 41">
            <a:extLst>
              <a:ext uri="{FF2B5EF4-FFF2-40B4-BE49-F238E27FC236}">
                <a16:creationId xmlns:a16="http://schemas.microsoft.com/office/drawing/2014/main" id="{B14DB10B-7FE9-42ED-B303-F33106400EA9}"/>
              </a:ext>
            </a:extLst>
          </p:cNvPr>
          <p:cNvSpPr/>
          <p:nvPr/>
        </p:nvSpPr>
        <p:spPr>
          <a:xfrm>
            <a:off x="506505" y="4820681"/>
            <a:ext cx="3298578" cy="3287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Easy and quick validation step and follow-up by insurance company</a:t>
            </a:r>
          </a:p>
        </p:txBody>
      </p:sp>
      <p:sp>
        <p:nvSpPr>
          <p:cNvPr id="43" name="Rectangle 42">
            <a:extLst>
              <a:ext uri="{FF2B5EF4-FFF2-40B4-BE49-F238E27FC236}">
                <a16:creationId xmlns:a16="http://schemas.microsoft.com/office/drawing/2014/main" id="{E84EA5FA-08E9-40F6-A71F-8BA8F3E3ED99}"/>
              </a:ext>
            </a:extLst>
          </p:cNvPr>
          <p:cNvSpPr/>
          <p:nvPr/>
        </p:nvSpPr>
        <p:spPr>
          <a:xfrm>
            <a:off x="506505" y="5221568"/>
            <a:ext cx="3298578" cy="3287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Security and authentication (electronic signature for all stakeholders,…)</a:t>
            </a:r>
          </a:p>
        </p:txBody>
      </p:sp>
      <p:sp>
        <p:nvSpPr>
          <p:cNvPr id="44" name="Rectangle 43">
            <a:extLst>
              <a:ext uri="{FF2B5EF4-FFF2-40B4-BE49-F238E27FC236}">
                <a16:creationId xmlns:a16="http://schemas.microsoft.com/office/drawing/2014/main" id="{F595688A-2B2A-4B18-BC8F-3E1BBE846D86}"/>
              </a:ext>
            </a:extLst>
          </p:cNvPr>
          <p:cNvSpPr/>
          <p:nvPr/>
        </p:nvSpPr>
        <p:spPr>
          <a:xfrm>
            <a:off x="506505" y="5622455"/>
            <a:ext cx="3298578" cy="3287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Reporting advancement and final documents received and stored with GED</a:t>
            </a:r>
          </a:p>
        </p:txBody>
      </p:sp>
      <p:sp>
        <p:nvSpPr>
          <p:cNvPr id="45" name="Rectangle 44">
            <a:extLst>
              <a:ext uri="{FF2B5EF4-FFF2-40B4-BE49-F238E27FC236}">
                <a16:creationId xmlns:a16="http://schemas.microsoft.com/office/drawing/2014/main" id="{7A651798-9873-484A-BCBC-F1732F254FCF}"/>
              </a:ext>
            </a:extLst>
          </p:cNvPr>
          <p:cNvSpPr/>
          <p:nvPr/>
        </p:nvSpPr>
        <p:spPr>
          <a:xfrm>
            <a:off x="506505" y="6023340"/>
            <a:ext cx="3298578" cy="3287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Finalization and clients’ feedback on the service quality</a:t>
            </a:r>
          </a:p>
        </p:txBody>
      </p:sp>
      <p:sp>
        <p:nvSpPr>
          <p:cNvPr id="49" name="Rectangle 48">
            <a:extLst>
              <a:ext uri="{FF2B5EF4-FFF2-40B4-BE49-F238E27FC236}">
                <a16:creationId xmlns:a16="http://schemas.microsoft.com/office/drawing/2014/main" id="{D81D2065-13CD-4420-A58C-E72AE87D1A42}"/>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Workflow management</a:t>
            </a:r>
          </a:p>
        </p:txBody>
      </p:sp>
      <p:sp>
        <p:nvSpPr>
          <p:cNvPr id="50" name="Rectangle 49">
            <a:extLst>
              <a:ext uri="{FF2B5EF4-FFF2-40B4-BE49-F238E27FC236}">
                <a16:creationId xmlns:a16="http://schemas.microsoft.com/office/drawing/2014/main" id="{ACAAB4F1-8D2B-4B8D-A0C1-3794501DF384}"/>
              </a:ext>
            </a:extLst>
          </p:cNvPr>
          <p:cNvSpPr/>
          <p:nvPr/>
        </p:nvSpPr>
        <p:spPr>
          <a:xfrm>
            <a:off x="2503006" y="6523700"/>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Operations’ efficiency</a:t>
            </a:r>
          </a:p>
        </p:txBody>
      </p:sp>
      <p:sp>
        <p:nvSpPr>
          <p:cNvPr id="51" name="Rectangle 50">
            <a:extLst>
              <a:ext uri="{FF2B5EF4-FFF2-40B4-BE49-F238E27FC236}">
                <a16:creationId xmlns:a16="http://schemas.microsoft.com/office/drawing/2014/main" id="{CCA5A507-9498-412A-8734-37E9A0CAFBC2}"/>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Client-facing services</a:t>
            </a:r>
          </a:p>
        </p:txBody>
      </p:sp>
      <p:sp>
        <p:nvSpPr>
          <p:cNvPr id="52" name="Rectangle 51">
            <a:extLst>
              <a:ext uri="{FF2B5EF4-FFF2-40B4-BE49-F238E27FC236}">
                <a16:creationId xmlns:a16="http://schemas.microsoft.com/office/drawing/2014/main" id="{9926A3AA-BF17-44D4-8DE7-9339CF1BE6FD}"/>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Legend</a:t>
            </a:r>
          </a:p>
        </p:txBody>
      </p:sp>
      <p:sp>
        <p:nvSpPr>
          <p:cNvPr id="53" name="Text Placeholder 38">
            <a:extLst>
              <a:ext uri="{FF2B5EF4-FFF2-40B4-BE49-F238E27FC236}">
                <a16:creationId xmlns:a16="http://schemas.microsoft.com/office/drawing/2014/main" id="{5E59300E-921D-44E2-90E6-C444434FE1E2}"/>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endParaRPr lang="en-US" sz="800">
              <a:solidFill>
                <a:schemeClr val="bg1"/>
              </a:solidFill>
            </a:endParaRPr>
          </a:p>
        </p:txBody>
      </p:sp>
      <p:sp>
        <p:nvSpPr>
          <p:cNvPr id="56" name="Rectangle 55">
            <a:extLst>
              <a:ext uri="{FF2B5EF4-FFF2-40B4-BE49-F238E27FC236}">
                <a16:creationId xmlns:a16="http://schemas.microsoft.com/office/drawing/2014/main" id="{2FB57385-9778-4E16-88A7-927D307E97B3}"/>
              </a:ext>
            </a:extLst>
          </p:cNvPr>
          <p:cNvSpPr/>
          <p:nvPr/>
        </p:nvSpPr>
        <p:spPr>
          <a:xfrm>
            <a:off x="10166423" y="844470"/>
            <a:ext cx="1772650" cy="372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Management of repairers : KPI dashboards, contract management tool, webinars, mobile app</a:t>
            </a:r>
          </a:p>
          <a:p>
            <a:pPr algn="ctr"/>
            <a:endParaRPr lang="en-US" sz="900">
              <a:solidFill>
                <a:schemeClr val="tx1"/>
              </a:solidFill>
              <a:highlight>
                <a:srgbClr val="FFFF00"/>
              </a:highlight>
            </a:endParaRPr>
          </a:p>
          <a:p>
            <a:pPr algn="ctr"/>
            <a:r>
              <a:rPr lang="en-US" sz="900">
                <a:solidFill>
                  <a:schemeClr val="tx1"/>
                </a:solidFill>
                <a:highlight>
                  <a:srgbClr val="FFFF00"/>
                </a:highlight>
              </a:rPr>
              <a:t>First-time-right intake : assignment profiling through tele advice</a:t>
            </a:r>
          </a:p>
          <a:p>
            <a:pPr algn="ctr"/>
            <a:endParaRPr lang="en-US" sz="900">
              <a:solidFill>
                <a:schemeClr val="tx1"/>
              </a:solidFill>
              <a:highlight>
                <a:srgbClr val="FFFF00"/>
              </a:highlight>
            </a:endParaRPr>
          </a:p>
          <a:p>
            <a:pPr algn="ctr"/>
            <a:r>
              <a:rPr lang="en-US" sz="900">
                <a:solidFill>
                  <a:schemeClr val="tx1"/>
                </a:solidFill>
                <a:highlight>
                  <a:srgbClr val="FFFF00"/>
                </a:highlight>
              </a:rPr>
              <a:t>Assignment repairer fit : assignment matching on skills </a:t>
            </a:r>
            <a:r>
              <a:rPr lang="en-US" sz="900">
                <a:solidFill>
                  <a:schemeClr val="tx1"/>
                </a:solidFill>
                <a:highlight>
                  <a:srgbClr val="FFFF00"/>
                </a:highlight>
                <a:sym typeface="Wingdings" panose="05000000000000000000" pitchFamily="2" charset="2"/>
              </a:rPr>
              <a:t> capability database, matching algorithm, dynamic planning tool </a:t>
            </a:r>
          </a:p>
          <a:p>
            <a:pPr algn="ctr"/>
            <a:endParaRPr lang="en-US" sz="900">
              <a:solidFill>
                <a:schemeClr val="tx1"/>
              </a:solidFill>
              <a:highlight>
                <a:srgbClr val="FFFF00"/>
              </a:highlight>
              <a:sym typeface="Wingdings" panose="05000000000000000000" pitchFamily="2" charset="2"/>
            </a:endParaRPr>
          </a:p>
          <a:p>
            <a:pPr algn="ctr"/>
            <a:r>
              <a:rPr lang="en-US" sz="900">
                <a:solidFill>
                  <a:schemeClr val="tx1"/>
                </a:solidFill>
                <a:highlight>
                  <a:srgbClr val="FFFF00"/>
                </a:highlight>
                <a:sym typeface="Wingdings" panose="05000000000000000000" pitchFamily="2" charset="2"/>
              </a:rPr>
              <a:t>Quality monitoring : review systems</a:t>
            </a:r>
          </a:p>
          <a:p>
            <a:pPr algn="ctr"/>
            <a:endParaRPr lang="en-US" sz="900">
              <a:solidFill>
                <a:schemeClr val="tx1"/>
              </a:solidFill>
              <a:highlight>
                <a:srgbClr val="FFFF00"/>
              </a:highlight>
              <a:sym typeface="Wingdings" panose="05000000000000000000" pitchFamily="2" charset="2"/>
            </a:endParaRPr>
          </a:p>
          <a:p>
            <a:pPr algn="ctr"/>
            <a:r>
              <a:rPr lang="en-US" sz="900">
                <a:solidFill>
                  <a:schemeClr val="tx1"/>
                </a:solidFill>
                <a:highlight>
                  <a:srgbClr val="FFFF00"/>
                </a:highlight>
                <a:sym typeface="Wingdings" panose="05000000000000000000" pitchFamily="2" charset="2"/>
              </a:rPr>
              <a:t>Quality control : data pattern analysis</a:t>
            </a:r>
            <a:endParaRPr lang="en-US" sz="900">
              <a:solidFill>
                <a:schemeClr val="tx1"/>
              </a:solidFill>
              <a:highlight>
                <a:srgbClr val="FFFF00"/>
              </a:highlight>
            </a:endParaRPr>
          </a:p>
        </p:txBody>
      </p:sp>
      <p:sp>
        <p:nvSpPr>
          <p:cNvPr id="60" name="Rectangle 59">
            <a:extLst>
              <a:ext uri="{FF2B5EF4-FFF2-40B4-BE49-F238E27FC236}">
                <a16:creationId xmlns:a16="http://schemas.microsoft.com/office/drawing/2014/main" id="{16434E0F-0445-4AD4-82FB-D64C1DE95F23}"/>
              </a:ext>
            </a:extLst>
          </p:cNvPr>
          <p:cNvSpPr/>
          <p:nvPr/>
        </p:nvSpPr>
        <p:spPr>
          <a:xfrm>
            <a:off x="504768" y="2816246"/>
            <a:ext cx="3298578" cy="328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Advanced evaluation of the claim (first-time-right intake)</a:t>
            </a:r>
          </a:p>
        </p:txBody>
      </p:sp>
      <p:sp>
        <p:nvSpPr>
          <p:cNvPr id="61" name="Rectangle 60">
            <a:extLst>
              <a:ext uri="{FF2B5EF4-FFF2-40B4-BE49-F238E27FC236}">
                <a16:creationId xmlns:a16="http://schemas.microsoft.com/office/drawing/2014/main" id="{A9D37744-99D5-4181-A4E2-3E7AF4C1AAEF}"/>
              </a:ext>
            </a:extLst>
          </p:cNvPr>
          <p:cNvSpPr/>
          <p:nvPr/>
        </p:nvSpPr>
        <p:spPr>
          <a:xfrm>
            <a:off x="504768" y="3217133"/>
            <a:ext cx="3298578" cy="328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62" name="Rectangle 61">
            <a:extLst>
              <a:ext uri="{FF2B5EF4-FFF2-40B4-BE49-F238E27FC236}">
                <a16:creationId xmlns:a16="http://schemas.microsoft.com/office/drawing/2014/main" id="{7CA1B84B-275B-4A40-B4C6-ACCA5B1EF060}"/>
              </a:ext>
            </a:extLst>
          </p:cNvPr>
          <p:cNvSpPr/>
          <p:nvPr/>
        </p:nvSpPr>
        <p:spPr>
          <a:xfrm>
            <a:off x="504768" y="4018907"/>
            <a:ext cx="3298578" cy="328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Monitoring of staff efficiency &amp; tools during intervention</a:t>
            </a:r>
          </a:p>
        </p:txBody>
      </p:sp>
      <p:sp>
        <p:nvSpPr>
          <p:cNvPr id="65" name="Rectangle 64">
            <a:extLst>
              <a:ext uri="{FF2B5EF4-FFF2-40B4-BE49-F238E27FC236}">
                <a16:creationId xmlns:a16="http://schemas.microsoft.com/office/drawing/2014/main" id="{6959121F-EC41-4CB3-A845-BFD588522528}"/>
              </a:ext>
            </a:extLst>
          </p:cNvPr>
          <p:cNvSpPr/>
          <p:nvPr/>
        </p:nvSpPr>
        <p:spPr>
          <a:xfrm>
            <a:off x="504768" y="3618020"/>
            <a:ext cx="3298578" cy="328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 : assignment repairer fit, dynamic planning tool…</a:t>
            </a:r>
          </a:p>
        </p:txBody>
      </p:sp>
      <p:sp>
        <p:nvSpPr>
          <p:cNvPr id="63" name="Rectangle 62">
            <a:extLst>
              <a:ext uri="{FF2B5EF4-FFF2-40B4-BE49-F238E27FC236}">
                <a16:creationId xmlns:a16="http://schemas.microsoft.com/office/drawing/2014/main" id="{34C8AF29-90C4-46FA-B9DC-F36ED53B3BDD}"/>
              </a:ext>
            </a:extLst>
          </p:cNvPr>
          <p:cNvSpPr/>
          <p:nvPr/>
        </p:nvSpPr>
        <p:spPr>
          <a:xfrm>
            <a:off x="506506" y="2014472"/>
            <a:ext cx="3298578" cy="328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for clients’ issues </a:t>
            </a:r>
          </a:p>
        </p:txBody>
      </p:sp>
      <p:sp>
        <p:nvSpPr>
          <p:cNvPr id="64" name="Rectangle 63">
            <a:extLst>
              <a:ext uri="{FF2B5EF4-FFF2-40B4-BE49-F238E27FC236}">
                <a16:creationId xmlns:a16="http://schemas.microsoft.com/office/drawing/2014/main" id="{2D17AE97-4406-4CDC-B948-322489FAF64E}"/>
              </a:ext>
            </a:extLst>
          </p:cNvPr>
          <p:cNvSpPr/>
          <p:nvPr/>
        </p:nvSpPr>
        <p:spPr>
          <a:xfrm>
            <a:off x="506506" y="2415359"/>
            <a:ext cx="3298578" cy="328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New cross-sell opportunities with existing clients</a:t>
            </a:r>
          </a:p>
        </p:txBody>
      </p:sp>
      <p:sp>
        <p:nvSpPr>
          <p:cNvPr id="66" name="Rectangle 65">
            <a:extLst>
              <a:ext uri="{FF2B5EF4-FFF2-40B4-BE49-F238E27FC236}">
                <a16:creationId xmlns:a16="http://schemas.microsoft.com/office/drawing/2014/main" id="{4479525C-995C-481A-84E6-2CD575176647}"/>
              </a:ext>
            </a:extLst>
          </p:cNvPr>
          <p:cNvSpPr/>
          <p:nvPr/>
        </p:nvSpPr>
        <p:spPr>
          <a:xfrm>
            <a:off x="508243" y="1212698"/>
            <a:ext cx="3298578" cy="328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67" name="Rectangle 66">
            <a:extLst>
              <a:ext uri="{FF2B5EF4-FFF2-40B4-BE49-F238E27FC236}">
                <a16:creationId xmlns:a16="http://schemas.microsoft.com/office/drawing/2014/main" id="{04E022E5-2E4D-42E2-AA60-46BE011C9266}"/>
              </a:ext>
            </a:extLst>
          </p:cNvPr>
          <p:cNvSpPr/>
          <p:nvPr/>
        </p:nvSpPr>
        <p:spPr>
          <a:xfrm>
            <a:off x="506506" y="1613585"/>
            <a:ext cx="3298578" cy="328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Seamless reporting advancement and follow-up through online portal</a:t>
            </a:r>
            <a:endParaRPr lang="en-US" sz="900">
              <a:solidFill>
                <a:schemeClr val="tx1"/>
              </a:solidFill>
              <a:highlight>
                <a:srgbClr val="FFFF00"/>
              </a:highlight>
            </a:endParaRPr>
          </a:p>
        </p:txBody>
      </p:sp>
      <p:sp>
        <p:nvSpPr>
          <p:cNvPr id="68" name="Rectangle 67">
            <a:extLst>
              <a:ext uri="{FF2B5EF4-FFF2-40B4-BE49-F238E27FC236}">
                <a16:creationId xmlns:a16="http://schemas.microsoft.com/office/drawing/2014/main" id="{E440AB09-76A6-4F09-B7C3-B68484BF0101}"/>
              </a:ext>
            </a:extLst>
          </p:cNvPr>
          <p:cNvSpPr/>
          <p:nvPr/>
        </p:nvSpPr>
        <p:spPr>
          <a:xfrm>
            <a:off x="3878969" y="815149"/>
            <a:ext cx="371153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Description</a:t>
            </a:r>
          </a:p>
        </p:txBody>
      </p:sp>
      <p:sp>
        <p:nvSpPr>
          <p:cNvPr id="69" name="Rectangle 68">
            <a:extLst>
              <a:ext uri="{FF2B5EF4-FFF2-40B4-BE49-F238E27FC236}">
                <a16:creationId xmlns:a16="http://schemas.microsoft.com/office/drawing/2014/main" id="{2011D7F9-8390-4E30-9AD1-E3611E2BC1CD}"/>
              </a:ext>
            </a:extLst>
          </p:cNvPr>
          <p:cNvSpPr/>
          <p:nvPr/>
        </p:nvSpPr>
        <p:spPr>
          <a:xfrm>
            <a:off x="7664388" y="815149"/>
            <a:ext cx="2059716"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Internal and external benchmark</a:t>
            </a:r>
          </a:p>
        </p:txBody>
      </p:sp>
      <p:sp>
        <p:nvSpPr>
          <p:cNvPr id="70" name="Rectangle 69">
            <a:extLst>
              <a:ext uri="{FF2B5EF4-FFF2-40B4-BE49-F238E27FC236}">
                <a16:creationId xmlns:a16="http://schemas.microsoft.com/office/drawing/2014/main" id="{AFE4887D-245E-4A5E-8885-8AF19040C140}"/>
              </a:ext>
            </a:extLst>
          </p:cNvPr>
          <p:cNvSpPr/>
          <p:nvPr/>
        </p:nvSpPr>
        <p:spPr>
          <a:xfrm>
            <a:off x="3878969" y="4419794"/>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Standardization of claim reporting and based on companies’ data first evaluation of the claim </a:t>
            </a:r>
          </a:p>
        </p:txBody>
      </p:sp>
      <p:sp>
        <p:nvSpPr>
          <p:cNvPr id="71" name="Rectangle 70">
            <a:extLst>
              <a:ext uri="{FF2B5EF4-FFF2-40B4-BE49-F238E27FC236}">
                <a16:creationId xmlns:a16="http://schemas.microsoft.com/office/drawing/2014/main" id="{F0F2AF39-5991-495C-A600-6A657673BFB6}"/>
              </a:ext>
            </a:extLst>
          </p:cNvPr>
          <p:cNvSpPr/>
          <p:nvPr/>
        </p:nvSpPr>
        <p:spPr>
          <a:xfrm>
            <a:off x="3878968" y="4820681"/>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Digitalization of all the process of validating between stakeholders – contractors, insurer, insured</a:t>
            </a:r>
          </a:p>
        </p:txBody>
      </p:sp>
      <p:sp>
        <p:nvSpPr>
          <p:cNvPr id="72" name="Rectangle 71">
            <a:extLst>
              <a:ext uri="{FF2B5EF4-FFF2-40B4-BE49-F238E27FC236}">
                <a16:creationId xmlns:a16="http://schemas.microsoft.com/office/drawing/2014/main" id="{80311AF2-539D-40DF-BC68-A43B2EEB1602}"/>
              </a:ext>
            </a:extLst>
          </p:cNvPr>
          <p:cNvSpPr/>
          <p:nvPr/>
        </p:nvSpPr>
        <p:spPr>
          <a:xfrm>
            <a:off x="3878968" y="5221568"/>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Reduction of back-and-forth communications through step digitalization</a:t>
            </a:r>
          </a:p>
        </p:txBody>
      </p:sp>
      <p:sp>
        <p:nvSpPr>
          <p:cNvPr id="73" name="Rectangle 72">
            <a:extLst>
              <a:ext uri="{FF2B5EF4-FFF2-40B4-BE49-F238E27FC236}">
                <a16:creationId xmlns:a16="http://schemas.microsoft.com/office/drawing/2014/main" id="{0B2D4FEA-C321-48DA-A508-11F9FD1D872D}"/>
              </a:ext>
            </a:extLst>
          </p:cNvPr>
          <p:cNvSpPr/>
          <p:nvPr/>
        </p:nvSpPr>
        <p:spPr>
          <a:xfrm>
            <a:off x="3878968" y="5622455"/>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Concatenation of all documents related to a file in a single digital space for easier reporting, research and communication</a:t>
            </a:r>
          </a:p>
        </p:txBody>
      </p:sp>
      <p:sp>
        <p:nvSpPr>
          <p:cNvPr id="74" name="Rectangle 73">
            <a:extLst>
              <a:ext uri="{FF2B5EF4-FFF2-40B4-BE49-F238E27FC236}">
                <a16:creationId xmlns:a16="http://schemas.microsoft.com/office/drawing/2014/main" id="{6C2C45BC-5F8F-4158-95FA-DBED5FF506B1}"/>
              </a:ext>
            </a:extLst>
          </p:cNvPr>
          <p:cNvSpPr/>
          <p:nvPr/>
        </p:nvSpPr>
        <p:spPr>
          <a:xfrm>
            <a:off x="3878968" y="6023340"/>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Use of the client portal/platform to provide a scoring of the intervention and of craftsmen (review systems)</a:t>
            </a:r>
          </a:p>
        </p:txBody>
      </p:sp>
      <p:sp>
        <p:nvSpPr>
          <p:cNvPr id="75" name="Rectangle 74">
            <a:extLst>
              <a:ext uri="{FF2B5EF4-FFF2-40B4-BE49-F238E27FC236}">
                <a16:creationId xmlns:a16="http://schemas.microsoft.com/office/drawing/2014/main" id="{7B0FFDE9-FFD9-4A73-8832-170F98D17244}"/>
              </a:ext>
            </a:extLst>
          </p:cNvPr>
          <p:cNvSpPr/>
          <p:nvPr/>
        </p:nvSpPr>
        <p:spPr>
          <a:xfrm>
            <a:off x="3878969" y="1212698"/>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The insured declares a claim and potentially seeks assistance from its insurance company or the REN provider</a:t>
            </a:r>
          </a:p>
        </p:txBody>
      </p:sp>
      <p:sp>
        <p:nvSpPr>
          <p:cNvPr id="76" name="Rectangle 75">
            <a:extLst>
              <a:ext uri="{FF2B5EF4-FFF2-40B4-BE49-F238E27FC236}">
                <a16:creationId xmlns:a16="http://schemas.microsoft.com/office/drawing/2014/main" id="{04AB1183-48A5-4AAB-AFC7-EE17CBA30D1F}"/>
              </a:ext>
            </a:extLst>
          </p:cNvPr>
          <p:cNvSpPr/>
          <p:nvPr/>
        </p:nvSpPr>
        <p:spPr>
          <a:xfrm>
            <a:off x="3878969" y="1613585"/>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Both the insured and the insurer can follow the ongoing repair and the claim evolution through an online portal</a:t>
            </a:r>
          </a:p>
        </p:txBody>
      </p:sp>
      <p:sp>
        <p:nvSpPr>
          <p:cNvPr id="77" name="Rectangle 76">
            <a:extLst>
              <a:ext uri="{FF2B5EF4-FFF2-40B4-BE49-F238E27FC236}">
                <a16:creationId xmlns:a16="http://schemas.microsoft.com/office/drawing/2014/main" id="{953DC0E8-B9BA-4272-838D-47500A00630B}"/>
              </a:ext>
            </a:extLst>
          </p:cNvPr>
          <p:cNvSpPr/>
          <p:nvPr/>
        </p:nvSpPr>
        <p:spPr>
          <a:xfrm>
            <a:off x="3878969" y="2415359"/>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Possibility to cross-sell before the claim (pro active maintenance) or after (special design)</a:t>
            </a:r>
          </a:p>
        </p:txBody>
      </p:sp>
      <p:sp>
        <p:nvSpPr>
          <p:cNvPr id="78" name="Rectangle 77">
            <a:extLst>
              <a:ext uri="{FF2B5EF4-FFF2-40B4-BE49-F238E27FC236}">
                <a16:creationId xmlns:a16="http://schemas.microsoft.com/office/drawing/2014/main" id="{6E94A301-188D-411F-840A-724B132E6629}"/>
              </a:ext>
            </a:extLst>
          </p:cNvPr>
          <p:cNvSpPr/>
          <p:nvPr/>
        </p:nvSpPr>
        <p:spPr>
          <a:xfrm>
            <a:off x="3877231" y="3618020"/>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Rely on a strong capabilities database to make the best match and allocate resources efficiently</a:t>
            </a:r>
          </a:p>
        </p:txBody>
      </p:sp>
      <p:sp>
        <p:nvSpPr>
          <p:cNvPr id="79" name="Rectangle 78">
            <a:extLst>
              <a:ext uri="{FF2B5EF4-FFF2-40B4-BE49-F238E27FC236}">
                <a16:creationId xmlns:a16="http://schemas.microsoft.com/office/drawing/2014/main" id="{7F2E29EF-CCA5-49C7-B921-5468D45F7D5D}"/>
              </a:ext>
            </a:extLst>
          </p:cNvPr>
          <p:cNvSpPr/>
          <p:nvPr/>
        </p:nvSpPr>
        <p:spPr>
          <a:xfrm>
            <a:off x="3877231" y="4018907"/>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Implement tools to increase staff efficiency on the field and monitor their intervention for follow-up reports</a:t>
            </a:r>
          </a:p>
        </p:txBody>
      </p:sp>
      <p:sp>
        <p:nvSpPr>
          <p:cNvPr id="80" name="Rectangle 79">
            <a:extLst>
              <a:ext uri="{FF2B5EF4-FFF2-40B4-BE49-F238E27FC236}">
                <a16:creationId xmlns:a16="http://schemas.microsoft.com/office/drawing/2014/main" id="{F2B59353-E19F-4D93-9E7E-E095010072BD}"/>
              </a:ext>
            </a:extLst>
          </p:cNvPr>
          <p:cNvSpPr/>
          <p:nvPr/>
        </p:nvSpPr>
        <p:spPr>
          <a:xfrm>
            <a:off x="3878969" y="2014472"/>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Development of automated ways to answer clients’ issues such as chatbots or </a:t>
            </a:r>
            <a:r>
              <a:rPr lang="en-US" sz="900" err="1">
                <a:solidFill>
                  <a:schemeClr val="tx1"/>
                </a:solidFill>
              </a:rPr>
              <a:t>voicebot</a:t>
            </a:r>
            <a:endParaRPr lang="en-US" sz="900">
              <a:solidFill>
                <a:schemeClr val="tx1"/>
              </a:solidFill>
            </a:endParaRPr>
          </a:p>
        </p:txBody>
      </p:sp>
      <p:sp>
        <p:nvSpPr>
          <p:cNvPr id="81" name="Rectangle 80">
            <a:extLst>
              <a:ext uri="{FF2B5EF4-FFF2-40B4-BE49-F238E27FC236}">
                <a16:creationId xmlns:a16="http://schemas.microsoft.com/office/drawing/2014/main" id="{CC201E51-AC66-4CA9-A83C-D0C9C8FFE8BE}"/>
              </a:ext>
            </a:extLst>
          </p:cNvPr>
          <p:cNvSpPr/>
          <p:nvPr/>
        </p:nvSpPr>
        <p:spPr>
          <a:xfrm>
            <a:off x="3878968" y="2816246"/>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Possibility to analyze remotely the claim through </a:t>
            </a:r>
            <a:r>
              <a:rPr lang="en-US" sz="900" err="1">
                <a:solidFill>
                  <a:schemeClr val="tx1"/>
                </a:solidFill>
              </a:rPr>
              <a:t>visio</a:t>
            </a:r>
            <a:r>
              <a:rPr lang="en-US" sz="900">
                <a:solidFill>
                  <a:schemeClr val="tx1"/>
                </a:solidFill>
              </a:rPr>
              <a:t> tools and use of new equipment (drones) for inaccessible areas </a:t>
            </a:r>
          </a:p>
        </p:txBody>
      </p:sp>
      <p:sp>
        <p:nvSpPr>
          <p:cNvPr id="82" name="Rectangle 81">
            <a:extLst>
              <a:ext uri="{FF2B5EF4-FFF2-40B4-BE49-F238E27FC236}">
                <a16:creationId xmlns:a16="http://schemas.microsoft.com/office/drawing/2014/main" id="{89D680A3-5621-4E69-8DC5-AAE03504131D}"/>
              </a:ext>
            </a:extLst>
          </p:cNvPr>
          <p:cNvSpPr/>
          <p:nvPr/>
        </p:nvSpPr>
        <p:spPr>
          <a:xfrm>
            <a:off x="3877231" y="3217133"/>
            <a:ext cx="3711532" cy="328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Optimize the claim analysis with tools helping defining the right price and the right process to solve the claim</a:t>
            </a:r>
          </a:p>
        </p:txBody>
      </p:sp>
      <p:sp>
        <p:nvSpPr>
          <p:cNvPr id="96" name="Ellipse 95">
            <a:extLst>
              <a:ext uri="{FF2B5EF4-FFF2-40B4-BE49-F238E27FC236}">
                <a16:creationId xmlns:a16="http://schemas.microsoft.com/office/drawing/2014/main" id="{60AA0A4A-BEEE-4604-956C-953BE71EFC9D}"/>
              </a:ext>
            </a:extLst>
          </p:cNvPr>
          <p:cNvSpPr/>
          <p:nvPr/>
        </p:nvSpPr>
        <p:spPr>
          <a:xfrm>
            <a:off x="396768" y="12690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109" name="Ellipse 108">
            <a:extLst>
              <a:ext uri="{FF2B5EF4-FFF2-40B4-BE49-F238E27FC236}">
                <a16:creationId xmlns:a16="http://schemas.microsoft.com/office/drawing/2014/main" id="{B8C651EF-8C79-4EEF-BCDF-0C547882B32B}"/>
              </a:ext>
            </a:extLst>
          </p:cNvPr>
          <p:cNvSpPr/>
          <p:nvPr/>
        </p:nvSpPr>
        <p:spPr>
          <a:xfrm>
            <a:off x="396768" y="1669981"/>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2</a:t>
            </a:r>
          </a:p>
        </p:txBody>
      </p:sp>
      <p:sp>
        <p:nvSpPr>
          <p:cNvPr id="110" name="Ellipse 109">
            <a:extLst>
              <a:ext uri="{FF2B5EF4-FFF2-40B4-BE49-F238E27FC236}">
                <a16:creationId xmlns:a16="http://schemas.microsoft.com/office/drawing/2014/main" id="{C1242745-0D13-455E-8D76-9CABDFB68D09}"/>
              </a:ext>
            </a:extLst>
          </p:cNvPr>
          <p:cNvSpPr/>
          <p:nvPr/>
        </p:nvSpPr>
        <p:spPr>
          <a:xfrm>
            <a:off x="396768" y="2070868"/>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111" name="Ellipse 110">
            <a:extLst>
              <a:ext uri="{FF2B5EF4-FFF2-40B4-BE49-F238E27FC236}">
                <a16:creationId xmlns:a16="http://schemas.microsoft.com/office/drawing/2014/main" id="{F76AA831-FD95-45A6-8806-8F9A459A7676}"/>
              </a:ext>
            </a:extLst>
          </p:cNvPr>
          <p:cNvSpPr/>
          <p:nvPr/>
        </p:nvSpPr>
        <p:spPr>
          <a:xfrm>
            <a:off x="396768" y="2471755"/>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112" name="Ellipse 111">
            <a:extLst>
              <a:ext uri="{FF2B5EF4-FFF2-40B4-BE49-F238E27FC236}">
                <a16:creationId xmlns:a16="http://schemas.microsoft.com/office/drawing/2014/main" id="{FEDE8EDB-9323-48AA-A8D4-0F9C692E7A3C}"/>
              </a:ext>
            </a:extLst>
          </p:cNvPr>
          <p:cNvSpPr/>
          <p:nvPr/>
        </p:nvSpPr>
        <p:spPr>
          <a:xfrm>
            <a:off x="396768" y="287264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113" name="Ellipse 112">
            <a:extLst>
              <a:ext uri="{FF2B5EF4-FFF2-40B4-BE49-F238E27FC236}">
                <a16:creationId xmlns:a16="http://schemas.microsoft.com/office/drawing/2014/main" id="{66FFCA00-9590-4FD6-BEA6-01F02807C391}"/>
              </a:ext>
            </a:extLst>
          </p:cNvPr>
          <p:cNvSpPr/>
          <p:nvPr/>
        </p:nvSpPr>
        <p:spPr>
          <a:xfrm>
            <a:off x="396768" y="327352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114" name="Ellipse 113">
            <a:extLst>
              <a:ext uri="{FF2B5EF4-FFF2-40B4-BE49-F238E27FC236}">
                <a16:creationId xmlns:a16="http://schemas.microsoft.com/office/drawing/2014/main" id="{83E3983C-7907-4845-8A3C-B826235A80DE}"/>
              </a:ext>
            </a:extLst>
          </p:cNvPr>
          <p:cNvSpPr/>
          <p:nvPr/>
        </p:nvSpPr>
        <p:spPr>
          <a:xfrm>
            <a:off x="396768" y="367327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115" name="Ellipse 114">
            <a:extLst>
              <a:ext uri="{FF2B5EF4-FFF2-40B4-BE49-F238E27FC236}">
                <a16:creationId xmlns:a16="http://schemas.microsoft.com/office/drawing/2014/main" id="{856DB5DA-5C74-47EE-A53D-D14D437C76BE}"/>
              </a:ext>
            </a:extLst>
          </p:cNvPr>
          <p:cNvSpPr/>
          <p:nvPr/>
        </p:nvSpPr>
        <p:spPr>
          <a:xfrm>
            <a:off x="396768" y="407530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8</a:t>
            </a:r>
          </a:p>
        </p:txBody>
      </p:sp>
      <p:sp>
        <p:nvSpPr>
          <p:cNvPr id="116" name="Ellipse 115">
            <a:extLst>
              <a:ext uri="{FF2B5EF4-FFF2-40B4-BE49-F238E27FC236}">
                <a16:creationId xmlns:a16="http://schemas.microsoft.com/office/drawing/2014/main" id="{256E6065-18B1-4B1A-9B1C-395D7858CEF7}"/>
              </a:ext>
            </a:extLst>
          </p:cNvPr>
          <p:cNvSpPr/>
          <p:nvPr/>
        </p:nvSpPr>
        <p:spPr>
          <a:xfrm>
            <a:off x="396768" y="447619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117" name="Ellipse 116">
            <a:extLst>
              <a:ext uri="{FF2B5EF4-FFF2-40B4-BE49-F238E27FC236}">
                <a16:creationId xmlns:a16="http://schemas.microsoft.com/office/drawing/2014/main" id="{8FF8270B-E7B5-4CEF-9925-A038D6A17D9E}"/>
              </a:ext>
            </a:extLst>
          </p:cNvPr>
          <p:cNvSpPr/>
          <p:nvPr/>
        </p:nvSpPr>
        <p:spPr>
          <a:xfrm>
            <a:off x="396768" y="4877077"/>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10</a:t>
            </a:r>
          </a:p>
        </p:txBody>
      </p:sp>
      <p:sp>
        <p:nvSpPr>
          <p:cNvPr id="118" name="Ellipse 117">
            <a:extLst>
              <a:ext uri="{FF2B5EF4-FFF2-40B4-BE49-F238E27FC236}">
                <a16:creationId xmlns:a16="http://schemas.microsoft.com/office/drawing/2014/main" id="{1CF9F239-F8D1-473B-9E76-AB8282E7869E}"/>
              </a:ext>
            </a:extLst>
          </p:cNvPr>
          <p:cNvSpPr/>
          <p:nvPr/>
        </p:nvSpPr>
        <p:spPr>
          <a:xfrm>
            <a:off x="396768" y="5277964"/>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119" name="Ellipse 118">
            <a:extLst>
              <a:ext uri="{FF2B5EF4-FFF2-40B4-BE49-F238E27FC236}">
                <a16:creationId xmlns:a16="http://schemas.microsoft.com/office/drawing/2014/main" id="{69B6E3C2-D5C0-49B4-903F-13C06B000B16}"/>
              </a:ext>
            </a:extLst>
          </p:cNvPr>
          <p:cNvSpPr/>
          <p:nvPr/>
        </p:nvSpPr>
        <p:spPr>
          <a:xfrm>
            <a:off x="396768" y="5678851"/>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120" name="Ellipse 119">
            <a:extLst>
              <a:ext uri="{FF2B5EF4-FFF2-40B4-BE49-F238E27FC236}">
                <a16:creationId xmlns:a16="http://schemas.microsoft.com/office/drawing/2014/main" id="{78EECC20-D216-4136-9D42-27F7C1CFFE8D}"/>
              </a:ext>
            </a:extLst>
          </p:cNvPr>
          <p:cNvSpPr/>
          <p:nvPr/>
        </p:nvSpPr>
        <p:spPr>
          <a:xfrm>
            <a:off x="396768" y="6079736"/>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13</a:t>
            </a:r>
          </a:p>
        </p:txBody>
      </p:sp>
      <p:pic>
        <p:nvPicPr>
          <p:cNvPr id="121" name="Picture 3" descr="Résultat de recherche d'images pour &quot;finalcad logo&quot;">
            <a:extLst>
              <a:ext uri="{FF2B5EF4-FFF2-40B4-BE49-F238E27FC236}">
                <a16:creationId xmlns:a16="http://schemas.microsoft.com/office/drawing/2014/main" id="{8A0DD758-C935-4CB0-804F-FC1F0D2986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6042851"/>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3" descr="Résultat de recherche d'images pour &quot;finalcad logo&quot;">
            <a:extLst>
              <a:ext uri="{FF2B5EF4-FFF2-40B4-BE49-F238E27FC236}">
                <a16:creationId xmlns:a16="http://schemas.microsoft.com/office/drawing/2014/main" id="{2C588B3E-491B-46F9-9002-0325DD4157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4046734"/>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 descr="Résultat de recherche d'images pour &quot;finalcad logo&quot;">
            <a:extLst>
              <a:ext uri="{FF2B5EF4-FFF2-40B4-BE49-F238E27FC236}">
                <a16:creationId xmlns:a16="http://schemas.microsoft.com/office/drawing/2014/main" id="{BD7DEDE7-92BA-48D0-9F4E-D3A41FD8AC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1647586"/>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 descr="Résultat de recherche d'images pour &quot;finalcad logo&quot;">
            <a:extLst>
              <a:ext uri="{FF2B5EF4-FFF2-40B4-BE49-F238E27FC236}">
                <a16:creationId xmlns:a16="http://schemas.microsoft.com/office/drawing/2014/main" id="{7107E9D1-DAEE-4EEC-89CA-DB793448F2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5622455"/>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27">
            <a:extLst>
              <a:ext uri="{FF2B5EF4-FFF2-40B4-BE49-F238E27FC236}">
                <a16:creationId xmlns:a16="http://schemas.microsoft.com/office/drawing/2014/main" id="{4E916AC2-179C-4263-910F-1B834E221B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7524" y="3578135"/>
            <a:ext cx="322827" cy="322827"/>
          </a:xfrm>
          <a:prstGeom prst="rect">
            <a:avLst/>
          </a:prstGeom>
        </p:spPr>
      </p:pic>
      <p:pic>
        <p:nvPicPr>
          <p:cNvPr id="126" name="Image 27">
            <a:extLst>
              <a:ext uri="{FF2B5EF4-FFF2-40B4-BE49-F238E27FC236}">
                <a16:creationId xmlns:a16="http://schemas.microsoft.com/office/drawing/2014/main" id="{40059C2F-7744-4520-A42B-87E4811DFD0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02987" y="3968317"/>
            <a:ext cx="322827" cy="322827"/>
          </a:xfrm>
          <a:prstGeom prst="rect">
            <a:avLst/>
          </a:prstGeom>
        </p:spPr>
      </p:pic>
      <p:pic>
        <p:nvPicPr>
          <p:cNvPr id="127" name="Picture 2" descr="Résultat de recherche d'images pour &quot;pix4D logo&quot;">
            <a:extLst>
              <a:ext uri="{FF2B5EF4-FFF2-40B4-BE49-F238E27FC236}">
                <a16:creationId xmlns:a16="http://schemas.microsoft.com/office/drawing/2014/main" id="{E458EC85-5CD5-4C09-877D-8F08C92989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7524" y="2725194"/>
            <a:ext cx="432381" cy="43238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RÃ©sultat de recherche d'images pour &quot;odealim logo&quot;">
            <a:extLst>
              <a:ext uri="{FF2B5EF4-FFF2-40B4-BE49-F238E27FC236}">
                <a16:creationId xmlns:a16="http://schemas.microsoft.com/office/drawing/2014/main" id="{CA76B483-EAEC-49E3-B54B-AB991DFC62D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32045" y="2796113"/>
            <a:ext cx="642465" cy="209438"/>
          </a:xfrm>
          <a:prstGeom prst="rect">
            <a:avLst/>
          </a:prstGeom>
          <a:noFill/>
          <a:extLst>
            <a:ext uri="{909E8E84-426E-40DD-AFC4-6F175D3DCCD1}">
              <a14:hiddenFill xmlns:a14="http://schemas.microsoft.com/office/drawing/2010/main">
                <a:solidFill>
                  <a:srgbClr val="FFFFFF"/>
                </a:solidFill>
              </a14:hiddenFill>
            </a:ext>
          </a:extLst>
        </p:spPr>
      </p:pic>
      <p:pic>
        <p:nvPicPr>
          <p:cNvPr id="129" name="Image 128">
            <a:extLst>
              <a:ext uri="{FF2B5EF4-FFF2-40B4-BE49-F238E27FC236}">
                <a16:creationId xmlns:a16="http://schemas.microsoft.com/office/drawing/2014/main" id="{8EE25D74-1E8D-4BE7-916C-E7AE4057A0FF}"/>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3125" b="94531" l="4018" r="98661">
                        <a14:foregroundMark x1="37946" y1="19531" x2="37946" y2="19531"/>
                        <a14:foregroundMark x1="40179" y1="17969" x2="40179" y2="17969"/>
                        <a14:foregroundMark x1="38393" y1="19531" x2="38393" y2="19531"/>
                        <a14:foregroundMark x1="38393" y1="19531" x2="38393" y2="19531"/>
                        <a14:foregroundMark x1="38393" y1="19531" x2="38393" y2="19531"/>
                        <a14:foregroundMark x1="38393" y1="22656" x2="38393" y2="26563"/>
                        <a14:foregroundMark x1="38393" y1="35938" x2="46429" y2="52344"/>
                        <a14:foregroundMark x1="46429" y1="52344" x2="47768" y2="51563"/>
                        <a14:foregroundMark x1="44196" y1="3906" x2="53571" y2="3906"/>
                        <a14:foregroundMark x1="37946" y1="15625" x2="40179" y2="42188"/>
                        <a14:foregroundMark x1="11161" y1="74219" x2="11161" y2="74219"/>
                        <a14:foregroundMark x1="4018" y1="78125" x2="4018" y2="78125"/>
                        <a14:foregroundMark x1="29911" y1="78906" x2="29911" y2="78906"/>
                        <a14:foregroundMark x1="41071" y1="74219" x2="41071" y2="74219"/>
                        <a14:foregroundMark x1="48214" y1="71094" x2="48214" y2="71094"/>
                        <a14:foregroundMark x1="63393" y1="74219" x2="63393" y2="74219"/>
                        <a14:foregroundMark x1="75000" y1="66406" x2="75000" y2="66406"/>
                        <a14:foregroundMark x1="80804" y1="75781" x2="80804" y2="75781"/>
                        <a14:foregroundMark x1="95089" y1="73438" x2="95089" y2="73438"/>
                        <a14:foregroundMark x1="84375" y1="94531" x2="84375" y2="94531"/>
                        <a14:foregroundMark x1="99107" y1="73438" x2="99107" y2="73438"/>
                      </a14:backgroundRemoval>
                    </a14:imgEffect>
                  </a14:imgLayer>
                </a14:imgProps>
              </a:ext>
              <a:ext uri="{28A0092B-C50C-407E-A947-70E740481C1C}">
                <a14:useLocalDpi xmlns:a14="http://schemas.microsoft.com/office/drawing/2010/main"/>
              </a:ext>
            </a:extLst>
          </a:blip>
          <a:srcRect/>
          <a:stretch/>
        </p:blipFill>
        <p:spPr>
          <a:xfrm>
            <a:off x="8432490" y="1652989"/>
            <a:ext cx="432381" cy="246841"/>
          </a:xfrm>
          <a:prstGeom prst="rect">
            <a:avLst/>
          </a:prstGeom>
        </p:spPr>
      </p:pic>
      <p:pic>
        <p:nvPicPr>
          <p:cNvPr id="130" name="Image 129">
            <a:extLst>
              <a:ext uri="{FF2B5EF4-FFF2-40B4-BE49-F238E27FC236}">
                <a16:creationId xmlns:a16="http://schemas.microsoft.com/office/drawing/2014/main" id="{45FD95E1-77AF-40ED-A3D9-DFF4C56FDC3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72938" y="1602978"/>
            <a:ext cx="241345" cy="297257"/>
          </a:xfrm>
          <a:prstGeom prst="rect">
            <a:avLst/>
          </a:prstGeom>
        </p:spPr>
      </p:pic>
      <p:pic>
        <p:nvPicPr>
          <p:cNvPr id="131" name="Picture 10" descr="HomeServe : assistance, dépannage, petits travaux pour la maison">
            <a:extLst>
              <a:ext uri="{FF2B5EF4-FFF2-40B4-BE49-F238E27FC236}">
                <a16:creationId xmlns:a16="http://schemas.microsoft.com/office/drawing/2014/main" id="{E0A44185-8C54-4C4D-906B-0A1ADAA307ED}"/>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8436" y="1980584"/>
            <a:ext cx="631619" cy="333179"/>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0">
            <a:extLst>
              <a:ext uri="{FF2B5EF4-FFF2-40B4-BE49-F238E27FC236}">
                <a16:creationId xmlns:a16="http://schemas.microsoft.com/office/drawing/2014/main" id="{CFE6D1AE-02BD-4ADB-9F7F-48296E63E9D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87100" y="2453839"/>
            <a:ext cx="919750" cy="510763"/>
          </a:xfrm>
          <a:prstGeom prst="rect">
            <a:avLst/>
          </a:prstGeom>
        </p:spPr>
      </p:pic>
      <p:pic>
        <p:nvPicPr>
          <p:cNvPr id="135" name="Picture 2" descr="BELFOR United Kingdom Logo">
            <a:extLst>
              <a:ext uri="{FF2B5EF4-FFF2-40B4-BE49-F238E27FC236}">
                <a16:creationId xmlns:a16="http://schemas.microsoft.com/office/drawing/2014/main" id="{8ABEA862-C823-4A8B-8385-8542091F043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106407" y="2834202"/>
            <a:ext cx="565661" cy="12855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Polygon Annual Report 2019">
            <a:extLst>
              <a:ext uri="{FF2B5EF4-FFF2-40B4-BE49-F238E27FC236}">
                <a16:creationId xmlns:a16="http://schemas.microsoft.com/office/drawing/2014/main" id="{3A7BC151-A483-4EE0-A6CD-E4C8470500EC}"/>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0121" y="1418952"/>
            <a:ext cx="764279" cy="1987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F1E73D96-9980-4518-B2F8-CC2E30559A82}"/>
              </a:ext>
            </a:extLst>
          </p:cNvPr>
          <p:cNvCxnSpPr/>
          <p:nvPr/>
        </p:nvCxnSpPr>
        <p:spPr>
          <a:xfrm flipV="1">
            <a:off x="8564400" y="4584190"/>
            <a:ext cx="0" cy="16035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786755AD-722C-439B-AACB-BCCC66E0BC2C}"/>
              </a:ext>
            </a:extLst>
          </p:cNvPr>
          <p:cNvSpPr/>
          <p:nvPr/>
        </p:nvSpPr>
        <p:spPr>
          <a:xfrm>
            <a:off x="8321228"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a:solidFill>
                <a:schemeClr val="tx1"/>
              </a:solidFill>
              <a:highlight>
                <a:srgbClr val="FFFF00"/>
              </a:highlight>
            </a:endParaRPr>
          </a:p>
        </p:txBody>
      </p:sp>
      <p:pic>
        <p:nvPicPr>
          <p:cNvPr id="140" name="Picture 12" descr="Entreprises du groupe Multiasistencia – Multiassistance">
            <a:extLst>
              <a:ext uri="{FF2B5EF4-FFF2-40B4-BE49-F238E27FC236}">
                <a16:creationId xmlns:a16="http://schemas.microsoft.com/office/drawing/2014/main" id="{70C970D2-9BBD-419B-8996-479E19E07BB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88725" y="2063809"/>
            <a:ext cx="532502" cy="249954"/>
          </a:xfrm>
          <a:prstGeom prst="rect">
            <a:avLst/>
          </a:prstGeom>
          <a:noFill/>
        </p:spPr>
      </p:pic>
      <p:pic>
        <p:nvPicPr>
          <p:cNvPr id="141" name="Picture 8" descr="Polygon Annual Report 2019">
            <a:extLst>
              <a:ext uri="{FF2B5EF4-FFF2-40B4-BE49-F238E27FC236}">
                <a16:creationId xmlns:a16="http://schemas.microsoft.com/office/drawing/2014/main" id="{31A6F0E2-D0B3-4336-B78C-F9D13C8E2B7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8211" y="2470503"/>
            <a:ext cx="764279" cy="198713"/>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Connecteur droit avec flèche 141">
            <a:extLst>
              <a:ext uri="{FF2B5EF4-FFF2-40B4-BE49-F238E27FC236}">
                <a16:creationId xmlns:a16="http://schemas.microsoft.com/office/drawing/2014/main" id="{DF156528-5B03-4CCB-A09D-159123FD48B9}"/>
              </a:ext>
            </a:extLst>
          </p:cNvPr>
          <p:cNvCxnSpPr/>
          <p:nvPr/>
        </p:nvCxnSpPr>
        <p:spPr>
          <a:xfrm flipV="1">
            <a:off x="9117353" y="4584190"/>
            <a:ext cx="0" cy="16035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5" name="Picture 12" descr="Entreprises du groupe Multiasistencia – Multiassistance">
            <a:extLst>
              <a:ext uri="{FF2B5EF4-FFF2-40B4-BE49-F238E27FC236}">
                <a16:creationId xmlns:a16="http://schemas.microsoft.com/office/drawing/2014/main" id="{E4917F3E-4ABD-48D9-BEDB-574B1D2C0CF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21227" y="5273048"/>
            <a:ext cx="532502" cy="249954"/>
          </a:xfrm>
          <a:prstGeom prst="rect">
            <a:avLst/>
          </a:prstGeom>
          <a:noFill/>
        </p:spPr>
      </p:pic>
      <p:grpSp>
        <p:nvGrpSpPr>
          <p:cNvPr id="10" name="Groupe 9">
            <a:extLst>
              <a:ext uri="{FF2B5EF4-FFF2-40B4-BE49-F238E27FC236}">
                <a16:creationId xmlns:a16="http://schemas.microsoft.com/office/drawing/2014/main" id="{D48C2350-10F3-41DA-80B4-5DE242A14DDE}"/>
              </a:ext>
            </a:extLst>
          </p:cNvPr>
          <p:cNvGrpSpPr/>
          <p:nvPr/>
        </p:nvGrpSpPr>
        <p:grpSpPr>
          <a:xfrm>
            <a:off x="8849573" y="5254555"/>
            <a:ext cx="503738" cy="262829"/>
            <a:chOff x="10185320" y="5254555"/>
            <a:chExt cx="503738" cy="262829"/>
          </a:xfrm>
        </p:grpSpPr>
        <p:sp>
          <p:nvSpPr>
            <p:cNvPr id="144" name="Rectangle 143">
              <a:extLst>
                <a:ext uri="{FF2B5EF4-FFF2-40B4-BE49-F238E27FC236}">
                  <a16:creationId xmlns:a16="http://schemas.microsoft.com/office/drawing/2014/main" id="{6EE8D667-CA8A-4C92-9EF4-8F0051D4E11C}"/>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a:solidFill>
                  <a:schemeClr val="tx1"/>
                </a:solidFill>
                <a:highlight>
                  <a:srgbClr val="FFFF00"/>
                </a:highlight>
              </a:endParaRPr>
            </a:p>
          </p:txBody>
        </p:sp>
        <p:pic>
          <p:nvPicPr>
            <p:cNvPr id="146" name="Picture 6" descr="CED | Vernieuwd-CED-waardemanagement">
              <a:extLst>
                <a:ext uri="{FF2B5EF4-FFF2-40B4-BE49-F238E27FC236}">
                  <a16:creationId xmlns:a16="http://schemas.microsoft.com/office/drawing/2014/main" id="{FC5F98B3-3354-460F-BC0B-06E9F3407136}"/>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7" name="Picture 111">
            <a:extLst>
              <a:ext uri="{FF2B5EF4-FFF2-40B4-BE49-F238E27FC236}">
                <a16:creationId xmlns:a16="http://schemas.microsoft.com/office/drawing/2014/main" id="{6A8A5661-1ADE-4690-8361-A7C701E94B0D}"/>
              </a:ext>
            </a:extLst>
          </p:cNvPr>
          <p:cNvPicPr>
            <a:picLocks noChangeAspect="1"/>
          </p:cNvPicPr>
          <p:nvPr/>
        </p:nvPicPr>
        <p:blipFill>
          <a:blip r:embed="rId19"/>
          <a:stretch>
            <a:fillRect/>
          </a:stretch>
        </p:blipFill>
        <p:spPr>
          <a:xfrm>
            <a:off x="9055999" y="2957795"/>
            <a:ext cx="700779" cy="264445"/>
          </a:xfrm>
          <a:prstGeom prst="rect">
            <a:avLst/>
          </a:prstGeom>
        </p:spPr>
      </p:pic>
      <p:pic>
        <p:nvPicPr>
          <p:cNvPr id="148" name="Picture 12" descr="Entreprises du groupe Multiasistencia – Multiassistance">
            <a:extLst>
              <a:ext uri="{FF2B5EF4-FFF2-40B4-BE49-F238E27FC236}">
                <a16:creationId xmlns:a16="http://schemas.microsoft.com/office/drawing/2014/main" id="{DD6A6550-2A4B-4BA9-9C9C-4844DF572B7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2490" y="3282292"/>
            <a:ext cx="532502" cy="249954"/>
          </a:xfrm>
          <a:prstGeom prst="rect">
            <a:avLst/>
          </a:prstGeom>
          <a:noFill/>
        </p:spPr>
      </p:pic>
      <p:pic>
        <p:nvPicPr>
          <p:cNvPr id="149" name="Picture 114">
            <a:extLst>
              <a:ext uri="{FF2B5EF4-FFF2-40B4-BE49-F238E27FC236}">
                <a16:creationId xmlns:a16="http://schemas.microsoft.com/office/drawing/2014/main" id="{90DE7118-2FA6-4921-AAE3-8510AD0B7B50}"/>
              </a:ext>
            </a:extLst>
          </p:cNvPr>
          <p:cNvPicPr>
            <a:picLocks noChangeAspect="1"/>
          </p:cNvPicPr>
          <p:nvPr/>
        </p:nvPicPr>
        <p:blipFill>
          <a:blip r:embed="rId20"/>
          <a:stretch>
            <a:fillRect/>
          </a:stretch>
        </p:blipFill>
        <p:spPr>
          <a:xfrm>
            <a:off x="7699966" y="3200350"/>
            <a:ext cx="608634" cy="320766"/>
          </a:xfrm>
          <a:prstGeom prst="rect">
            <a:avLst/>
          </a:prstGeom>
        </p:spPr>
      </p:pic>
      <p:sp>
        <p:nvSpPr>
          <p:cNvPr id="152" name="Rectangle 151">
            <a:extLst>
              <a:ext uri="{FF2B5EF4-FFF2-40B4-BE49-F238E27FC236}">
                <a16:creationId xmlns:a16="http://schemas.microsoft.com/office/drawing/2014/main" id="{D3C9318C-98C0-4C62-8EBD-9AD019DF3AC0}"/>
              </a:ext>
            </a:extLst>
          </p:cNvPr>
          <p:cNvSpPr/>
          <p:nvPr/>
        </p:nvSpPr>
        <p:spPr>
          <a:xfrm>
            <a:off x="7788725" y="3410151"/>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err="1">
                <a:solidFill>
                  <a:schemeClr val="tx1"/>
                </a:solidFill>
              </a:rPr>
              <a:t>Stelliant</a:t>
            </a:r>
            <a:endParaRPr lang="en-US" sz="700" i="1">
              <a:solidFill>
                <a:schemeClr val="tx1"/>
              </a:solidFill>
            </a:endParaRPr>
          </a:p>
        </p:txBody>
      </p:sp>
      <p:grpSp>
        <p:nvGrpSpPr>
          <p:cNvPr id="153" name="Groupe 152">
            <a:extLst>
              <a:ext uri="{FF2B5EF4-FFF2-40B4-BE49-F238E27FC236}">
                <a16:creationId xmlns:a16="http://schemas.microsoft.com/office/drawing/2014/main" id="{BE72E1B1-6A2D-493D-B6AE-EC119309DF45}"/>
              </a:ext>
            </a:extLst>
          </p:cNvPr>
          <p:cNvGrpSpPr/>
          <p:nvPr/>
        </p:nvGrpSpPr>
        <p:grpSpPr>
          <a:xfrm>
            <a:off x="9168330" y="3269175"/>
            <a:ext cx="503738" cy="262829"/>
            <a:chOff x="10185320" y="5254555"/>
            <a:chExt cx="503738" cy="262829"/>
          </a:xfrm>
        </p:grpSpPr>
        <p:sp>
          <p:nvSpPr>
            <p:cNvPr id="154" name="Rectangle 153">
              <a:extLst>
                <a:ext uri="{FF2B5EF4-FFF2-40B4-BE49-F238E27FC236}">
                  <a16:creationId xmlns:a16="http://schemas.microsoft.com/office/drawing/2014/main" id="{15C04357-F4FC-4E40-89E9-1938E6F2473A}"/>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a:solidFill>
                  <a:schemeClr val="tx1"/>
                </a:solidFill>
                <a:highlight>
                  <a:srgbClr val="FFFF00"/>
                </a:highlight>
              </a:endParaRPr>
            </a:p>
          </p:txBody>
        </p:sp>
        <p:pic>
          <p:nvPicPr>
            <p:cNvPr id="155" name="Picture 6" descr="CED | Vernieuwd-CED-waardemanagement">
              <a:extLst>
                <a:ext uri="{FF2B5EF4-FFF2-40B4-BE49-F238E27FC236}">
                  <a16:creationId xmlns:a16="http://schemas.microsoft.com/office/drawing/2014/main" id="{4AF40B49-8DA5-4EEF-8519-A736F8847508}"/>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e 155">
            <a:extLst>
              <a:ext uri="{FF2B5EF4-FFF2-40B4-BE49-F238E27FC236}">
                <a16:creationId xmlns:a16="http://schemas.microsoft.com/office/drawing/2014/main" id="{2C18E8D3-5B18-49D8-8A0A-5EC5335142B5}"/>
              </a:ext>
            </a:extLst>
          </p:cNvPr>
          <p:cNvGrpSpPr/>
          <p:nvPr/>
        </p:nvGrpSpPr>
        <p:grpSpPr>
          <a:xfrm>
            <a:off x="8579221" y="3004543"/>
            <a:ext cx="371708" cy="184617"/>
            <a:chOff x="10185320" y="5254555"/>
            <a:chExt cx="503738" cy="262829"/>
          </a:xfrm>
        </p:grpSpPr>
        <p:sp>
          <p:nvSpPr>
            <p:cNvPr id="157" name="Rectangle 156">
              <a:extLst>
                <a:ext uri="{FF2B5EF4-FFF2-40B4-BE49-F238E27FC236}">
                  <a16:creationId xmlns:a16="http://schemas.microsoft.com/office/drawing/2014/main" id="{030C0D2C-3FC1-42D9-B6D4-42F94552EB2A}"/>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a:solidFill>
                  <a:schemeClr val="tx1"/>
                </a:solidFill>
                <a:highlight>
                  <a:srgbClr val="FFFF00"/>
                </a:highlight>
              </a:endParaRPr>
            </a:p>
          </p:txBody>
        </p:sp>
        <p:pic>
          <p:nvPicPr>
            <p:cNvPr id="158" name="Picture 6" descr="CED | Vernieuwd-CED-waardemanagement">
              <a:extLst>
                <a:ext uri="{FF2B5EF4-FFF2-40B4-BE49-F238E27FC236}">
                  <a16:creationId xmlns:a16="http://schemas.microsoft.com/office/drawing/2014/main" id="{FFA40C0E-5649-4873-A608-FB33FF7EFCDF}"/>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pic>
        <p:nvPicPr>
          <p:cNvPr id="159" name="Picture 12" descr="Entreprises du groupe Multiasistencia – Multiassistance">
            <a:extLst>
              <a:ext uri="{FF2B5EF4-FFF2-40B4-BE49-F238E27FC236}">
                <a16:creationId xmlns:a16="http://schemas.microsoft.com/office/drawing/2014/main" id="{8BDF621B-8CB3-4EFB-82E6-630277B717A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79088" y="1518145"/>
            <a:ext cx="501670" cy="235482"/>
          </a:xfrm>
          <a:prstGeom prst="rect">
            <a:avLst/>
          </a:prstGeom>
          <a:noFill/>
        </p:spPr>
      </p:pic>
      <p:pic>
        <p:nvPicPr>
          <p:cNvPr id="160" name="Picture 6" descr="CED | Vernieuwd-CED-waardemanagement">
            <a:extLst>
              <a:ext uri="{FF2B5EF4-FFF2-40B4-BE49-F238E27FC236}">
                <a16:creationId xmlns:a16="http://schemas.microsoft.com/office/drawing/2014/main" id="{308EE5A9-93B9-445F-AD26-ECA6767B78D8}"/>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0599" y="1409738"/>
            <a:ext cx="391309" cy="1913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61">
            <a:extLst>
              <a:ext uri="{FF2B5EF4-FFF2-40B4-BE49-F238E27FC236}">
                <a16:creationId xmlns:a16="http://schemas.microsoft.com/office/drawing/2014/main" id="{8226D5C3-E940-4438-8464-F5F38C7B3362}"/>
              </a:ext>
            </a:extLst>
          </p:cNvPr>
          <p:cNvSpPr/>
          <p:nvPr/>
        </p:nvSpPr>
        <p:spPr>
          <a:xfrm>
            <a:off x="9324434" y="6042851"/>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a:t>
            </a:r>
          </a:p>
        </p:txBody>
      </p:sp>
      <p:sp>
        <p:nvSpPr>
          <p:cNvPr id="163" name="Rectangle 162">
            <a:extLst>
              <a:ext uri="{FF2B5EF4-FFF2-40B4-BE49-F238E27FC236}">
                <a16:creationId xmlns:a16="http://schemas.microsoft.com/office/drawing/2014/main" id="{26C15832-81C9-4BE1-A3CD-12515BF77ED9}"/>
              </a:ext>
            </a:extLst>
          </p:cNvPr>
          <p:cNvSpPr/>
          <p:nvPr/>
        </p:nvSpPr>
        <p:spPr>
          <a:xfrm>
            <a:off x="9324434" y="4223362"/>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a:t>
            </a:r>
          </a:p>
        </p:txBody>
      </p:sp>
      <p:sp>
        <p:nvSpPr>
          <p:cNvPr id="164" name="Rectangle 163">
            <a:extLst>
              <a:ext uri="{FF2B5EF4-FFF2-40B4-BE49-F238E27FC236}">
                <a16:creationId xmlns:a16="http://schemas.microsoft.com/office/drawing/2014/main" id="{D679480C-80AA-4247-B47E-1515FE438063}"/>
              </a:ext>
            </a:extLst>
          </p:cNvPr>
          <p:cNvSpPr/>
          <p:nvPr/>
        </p:nvSpPr>
        <p:spPr>
          <a:xfrm>
            <a:off x="9324434" y="244498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a:t>
            </a:r>
          </a:p>
        </p:txBody>
      </p:sp>
      <p:pic>
        <p:nvPicPr>
          <p:cNvPr id="90" name="Image 89">
            <a:extLst>
              <a:ext uri="{FF2B5EF4-FFF2-40B4-BE49-F238E27FC236}">
                <a16:creationId xmlns:a16="http://schemas.microsoft.com/office/drawing/2014/main" id="{32201C2F-F09F-4E32-9597-56B01DC4F61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314739" y="3590358"/>
            <a:ext cx="762694" cy="310257"/>
          </a:xfrm>
          <a:prstGeom prst="rect">
            <a:avLst/>
          </a:prstGeom>
        </p:spPr>
      </p:pic>
      <p:pic>
        <p:nvPicPr>
          <p:cNvPr id="91" name="Image 90">
            <a:extLst>
              <a:ext uri="{FF2B5EF4-FFF2-40B4-BE49-F238E27FC236}">
                <a16:creationId xmlns:a16="http://schemas.microsoft.com/office/drawing/2014/main" id="{407676EE-CF7B-45DE-B944-47547CE40E1F}"/>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737164" y="3971419"/>
            <a:ext cx="762694" cy="310257"/>
          </a:xfrm>
          <a:prstGeom prst="rect">
            <a:avLst/>
          </a:prstGeom>
        </p:spPr>
      </p:pic>
      <p:sp>
        <p:nvSpPr>
          <p:cNvPr id="92" name="ZoneTexte 63">
            <a:extLst>
              <a:ext uri="{FF2B5EF4-FFF2-40B4-BE49-F238E27FC236}">
                <a16:creationId xmlns:a16="http://schemas.microsoft.com/office/drawing/2014/main" id="{E7D22619-E8D4-4A88-8485-350757193325}"/>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99486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374326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60EEC324-686F-4C2B-9A86-1FD757E7F20F}"/>
              </a:ext>
            </a:extLst>
          </p:cNvPr>
          <p:cNvSpPr/>
          <p:nvPr/>
        </p:nvSpPr>
        <p:spPr bwMode="auto">
          <a:xfrm>
            <a:off x="202340" y="1016553"/>
            <a:ext cx="9515817" cy="530948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1" name="ZoneTexte 40">
            <a:extLst>
              <a:ext uri="{FF2B5EF4-FFF2-40B4-BE49-F238E27FC236}">
                <a16:creationId xmlns:a16="http://schemas.microsoft.com/office/drawing/2014/main" id="{6D8FCCD4-2F77-45E9-9A16-B87F84493FF2}"/>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50" name="ZoneTexte 49">
            <a:extLst>
              <a:ext uri="{FF2B5EF4-FFF2-40B4-BE49-F238E27FC236}">
                <a16:creationId xmlns:a16="http://schemas.microsoft.com/office/drawing/2014/main" id="{D79806CD-0EE1-44AF-A4A4-8DE1548322B3}"/>
              </a:ext>
            </a:extLst>
          </p:cNvPr>
          <p:cNvSpPr txBox="1"/>
          <p:nvPr/>
        </p:nvSpPr>
        <p:spPr>
          <a:xfrm>
            <a:off x="2036867" y="2694390"/>
            <a:ext cx="2866056" cy="1338828"/>
          </a:xfrm>
          <a:prstGeom prst="rect">
            <a:avLst/>
          </a:prstGeom>
          <a:noFill/>
        </p:spPr>
        <p:txBody>
          <a:bodyPr wrap="square" lIns="36000" rIns="36000" rtlCol="0">
            <a:spAutoFit/>
          </a:bodyPr>
          <a:lstStyle/>
          <a:p>
            <a:r>
              <a:rPr lang="en-US" sz="900" i="1">
                <a:solidFill>
                  <a:schemeClr val="tx2"/>
                </a:solidFill>
                <a:latin typeface="+mj-lt"/>
              </a:rPr>
              <a:t>Collaboration interface</a:t>
            </a:r>
            <a:r>
              <a:rPr lang="en-US" sz="900" i="1">
                <a:latin typeface="+mj-lt"/>
              </a:rPr>
              <a:t> to: </a:t>
            </a:r>
          </a:p>
          <a:p>
            <a:pPr marL="171450" indent="-171450">
              <a:buFont typeface="Arial" panose="020B0604020202020204" pitchFamily="34" charset="0"/>
              <a:buChar char="•"/>
            </a:pPr>
            <a:r>
              <a:rPr lang="en-US" sz="900" i="1">
                <a:latin typeface="+mj-lt"/>
              </a:rPr>
              <a:t>Communicate with all actors (information sharing)</a:t>
            </a:r>
          </a:p>
          <a:p>
            <a:pPr marL="171450" indent="-171450">
              <a:buFont typeface="Arial" panose="020B0604020202020204" pitchFamily="34" charset="0"/>
              <a:buChar char="•"/>
            </a:pPr>
            <a:r>
              <a:rPr lang="en-US" sz="900" i="1">
                <a:latin typeface="+mj-lt"/>
              </a:rPr>
              <a:t>Contextualize the exchanges with the concerned plans</a:t>
            </a:r>
          </a:p>
          <a:p>
            <a:pPr marL="171450" indent="-171450">
              <a:buFont typeface="Arial" panose="020B0604020202020204" pitchFamily="34" charset="0"/>
              <a:buChar char="•"/>
            </a:pPr>
            <a:r>
              <a:rPr lang="en-US" sz="900" i="1">
                <a:latin typeface="+mj-lt"/>
              </a:rPr>
              <a:t>Follow the news feed of all the sites, their progress</a:t>
            </a:r>
          </a:p>
          <a:p>
            <a:pPr marL="171450" indent="-171450">
              <a:buFont typeface="Arial" panose="020B0604020202020204" pitchFamily="34" charset="0"/>
              <a:buChar char="•"/>
            </a:pPr>
            <a:r>
              <a:rPr lang="en-US" sz="900" i="1">
                <a:latin typeface="+mj-lt"/>
              </a:rPr>
              <a:t>Optimize visits and go to priority projects</a:t>
            </a:r>
          </a:p>
          <a:p>
            <a:pPr marL="171450" indent="-171450">
              <a:buFont typeface="Arial" panose="020B0604020202020204" pitchFamily="34" charset="0"/>
              <a:buChar char="•"/>
            </a:pPr>
            <a:r>
              <a:rPr lang="en-US" sz="900" i="1">
                <a:latin typeface="+mj-lt"/>
              </a:rPr>
              <a:t>Structure exchanges in working groups </a:t>
            </a:r>
          </a:p>
        </p:txBody>
      </p:sp>
      <p:sp>
        <p:nvSpPr>
          <p:cNvPr id="5" name="Ellipse 4">
            <a:extLst>
              <a:ext uri="{FF2B5EF4-FFF2-40B4-BE49-F238E27FC236}">
                <a16:creationId xmlns:a16="http://schemas.microsoft.com/office/drawing/2014/main" id="{C2211D1B-D86D-4EF5-B202-69A0FA56B98B}"/>
              </a:ext>
            </a:extLst>
          </p:cNvPr>
          <p:cNvSpPr/>
          <p:nvPr/>
        </p:nvSpPr>
        <p:spPr bwMode="auto">
          <a:xfrm>
            <a:off x="1750344" y="269462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1</a:t>
            </a:r>
          </a:p>
        </p:txBody>
      </p:sp>
      <p:sp>
        <p:nvSpPr>
          <p:cNvPr id="37" name="Ellipse 36">
            <a:extLst>
              <a:ext uri="{FF2B5EF4-FFF2-40B4-BE49-F238E27FC236}">
                <a16:creationId xmlns:a16="http://schemas.microsoft.com/office/drawing/2014/main" id="{1B0F6DBA-9DDA-4219-ABBF-2A111A6DC023}"/>
              </a:ext>
            </a:extLst>
          </p:cNvPr>
          <p:cNvSpPr/>
          <p:nvPr/>
        </p:nvSpPr>
        <p:spPr bwMode="auto">
          <a:xfrm>
            <a:off x="1750344" y="4196771"/>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2</a:t>
            </a:r>
          </a:p>
        </p:txBody>
      </p: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2438970" y="1199073"/>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Site monitoring platform – </a:t>
            </a:r>
            <a:r>
              <a:rPr lang="en-US" sz="1200" i="1" err="1">
                <a:latin typeface="+mj-lt"/>
              </a:rPr>
              <a:t>Finalcad</a:t>
            </a:r>
            <a:r>
              <a:rPr lang="en-US" sz="1200" i="1">
                <a:latin typeface="+mj-lt"/>
              </a:rPr>
              <a:t> (1/2)</a:t>
            </a:r>
            <a:r>
              <a:rPr lang="en-US" sz="1200">
                <a:latin typeface="+mj-lt"/>
              </a:rPr>
              <a:t> </a:t>
            </a:r>
            <a:endParaRPr lang="en-US" sz="1200" i="1">
              <a:latin typeface="+mj-lt"/>
            </a:endParaRP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a:xfrm>
            <a:off x="584516" y="116632"/>
            <a:ext cx="8357806" cy="576064"/>
          </a:xfrm>
        </p:spPr>
        <p:txBody>
          <a:bodyPr vert="horz"/>
          <a:lstStyle/>
          <a:p>
            <a:r>
              <a:rPr lang="en-US" sz="1300" b="0" i="1" kern="0">
                <a:solidFill>
                  <a:schemeClr val="tx2"/>
                </a:solidFill>
              </a:rPr>
              <a:t>Illustration 1</a:t>
            </a:r>
            <a:r>
              <a:rPr lang="en-US" sz="1300" b="0" kern="0"/>
              <a:t>: Web and mobile solutions allowing to </a:t>
            </a:r>
            <a:r>
              <a:rPr lang="en-US" sz="1300" b="0" kern="0">
                <a:solidFill>
                  <a:schemeClr val="accent5">
                    <a:lumMod val="75000"/>
                  </a:schemeClr>
                </a:solidFill>
              </a:rPr>
              <a:t>collaboratively follow the progress of reparation </a:t>
            </a:r>
            <a:r>
              <a:rPr lang="en-US" sz="1300" b="0" kern="0"/>
              <a:t>or construction sites are emerging on the market</a:t>
            </a:r>
            <a:endParaRPr lang="en-US" sz="1300" b="0"/>
          </a:p>
        </p:txBody>
      </p:sp>
      <p:pic>
        <p:nvPicPr>
          <p:cNvPr id="35843" name="Picture 3" descr="Résultat de recherche d'images pour &quot;finalcad logo&quot;">
            <a:extLst>
              <a:ext uri="{FF2B5EF4-FFF2-40B4-BE49-F238E27FC236}">
                <a16:creationId xmlns:a16="http://schemas.microsoft.com/office/drawing/2014/main" id="{27532587-AFD2-435E-A7A6-B9B476233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80" y="1171644"/>
            <a:ext cx="1749189" cy="467908"/>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53C5A097-C478-4E2D-9FDD-BE9872004DFD}"/>
              </a:ext>
            </a:extLst>
          </p:cNvPr>
          <p:cNvSpPr txBox="1"/>
          <p:nvPr/>
        </p:nvSpPr>
        <p:spPr>
          <a:xfrm>
            <a:off x="2036866" y="4177421"/>
            <a:ext cx="2649434" cy="1338828"/>
          </a:xfrm>
          <a:prstGeom prst="rect">
            <a:avLst/>
          </a:prstGeom>
          <a:noFill/>
        </p:spPr>
        <p:txBody>
          <a:bodyPr wrap="square" lIns="36000" rIns="36000" rtlCol="0">
            <a:spAutoFit/>
          </a:bodyPr>
          <a:lstStyle/>
          <a:p>
            <a:r>
              <a:rPr lang="en-US" sz="900" i="1">
                <a:solidFill>
                  <a:schemeClr val="tx2"/>
                </a:solidFill>
                <a:latin typeface="+mj-lt"/>
              </a:rPr>
              <a:t>Quality control interface </a:t>
            </a:r>
            <a:r>
              <a:rPr lang="en-US" sz="900" i="1">
                <a:latin typeface="+mj-lt"/>
              </a:rPr>
              <a:t>to: </a:t>
            </a:r>
          </a:p>
          <a:p>
            <a:pPr marL="171450" indent="-171450">
              <a:buFont typeface="Arial" panose="020B0604020202020204" pitchFamily="34" charset="0"/>
              <a:buChar char="•"/>
            </a:pPr>
            <a:r>
              <a:rPr lang="en-US" sz="900" i="1">
                <a:latin typeface="+mj-lt"/>
              </a:rPr>
              <a:t>Perform checks and audits and verify compliant work.</a:t>
            </a:r>
          </a:p>
          <a:p>
            <a:pPr marL="171450" indent="-171450">
              <a:buFont typeface="Arial" panose="020B0604020202020204" pitchFamily="34" charset="0"/>
              <a:buChar char="•"/>
            </a:pPr>
            <a:r>
              <a:rPr lang="en-US" sz="900" i="1">
                <a:latin typeface="+mj-lt"/>
              </a:rPr>
              <a:t>Record defects: take pictures of defects and assign them to the concerned teams with delay, helping the project supervision</a:t>
            </a:r>
          </a:p>
          <a:p>
            <a:pPr marL="171450" indent="-171450">
              <a:buFont typeface="Arial" panose="020B0604020202020204" pitchFamily="34" charset="0"/>
              <a:buChar char="•"/>
            </a:pPr>
            <a:r>
              <a:rPr lang="en-US" sz="900" i="1">
                <a:latin typeface="+mj-lt"/>
              </a:rPr>
              <a:t>Harmonization of the site with shared defect and control libraries</a:t>
            </a:r>
          </a:p>
        </p:txBody>
      </p:sp>
      <p:cxnSp>
        <p:nvCxnSpPr>
          <p:cNvPr id="19" name="Connecteur droit 9">
            <a:extLst>
              <a:ext uri="{FF2B5EF4-FFF2-40B4-BE49-F238E27FC236}">
                <a16:creationId xmlns:a16="http://schemas.microsoft.com/office/drawing/2014/main" id="{64E06462-173A-4158-A658-015AC717E0E5}"/>
              </a:ext>
            </a:extLst>
          </p:cNvPr>
          <p:cNvCxnSpPr>
            <a:cxnSpLocks/>
          </p:cNvCxnSpPr>
          <p:nvPr/>
        </p:nvCxnSpPr>
        <p:spPr>
          <a:xfrm>
            <a:off x="375280" y="1882595"/>
            <a:ext cx="39467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ZoneTexte 9">
            <a:extLst>
              <a:ext uri="{FF2B5EF4-FFF2-40B4-BE49-F238E27FC236}">
                <a16:creationId xmlns:a16="http://schemas.microsoft.com/office/drawing/2014/main" id="{ED97A22C-8175-42D7-83B9-66285B255DD8}"/>
              </a:ext>
            </a:extLst>
          </p:cNvPr>
          <p:cNvSpPr txBox="1"/>
          <p:nvPr/>
        </p:nvSpPr>
        <p:spPr>
          <a:xfrm>
            <a:off x="375279" y="1763997"/>
            <a:ext cx="1548000" cy="184666"/>
          </a:xfrm>
          <a:prstGeom prst="rect">
            <a:avLst/>
          </a:prstGeom>
          <a:solidFill>
            <a:schemeClr val="bg1"/>
          </a:solidFill>
        </p:spPr>
        <p:txBody>
          <a:bodyPr vert="horz" wrap="square" lIns="36000" tIns="0" rIns="36000" bIns="0" rtlCol="0">
            <a:spAutoFit/>
          </a:bodyPr>
          <a:lstStyle/>
          <a:p>
            <a:pPr fontAlgn="auto">
              <a:spcBef>
                <a:spcPct val="20000"/>
              </a:spcBef>
              <a:spcAft>
                <a:spcPts val="0"/>
              </a:spcAft>
            </a:pPr>
            <a:r>
              <a:rPr lang="en-US" sz="1200">
                <a:solidFill>
                  <a:schemeClr val="tx2"/>
                </a:solidFill>
                <a:latin typeface="+mj-lt"/>
              </a:rPr>
              <a:t>Main clients</a:t>
            </a:r>
          </a:p>
        </p:txBody>
      </p:sp>
      <p:pic>
        <p:nvPicPr>
          <p:cNvPr id="13315" name="Picture 3" descr="eiffage">
            <a:extLst>
              <a:ext uri="{FF2B5EF4-FFF2-40B4-BE49-F238E27FC236}">
                <a16:creationId xmlns:a16="http://schemas.microsoft.com/office/drawing/2014/main" id="{FB964263-8720-456A-AEE0-976FC80AF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77" y="2056789"/>
            <a:ext cx="1010175" cy="196093"/>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sncf">
            <a:extLst>
              <a:ext uri="{FF2B5EF4-FFF2-40B4-BE49-F238E27FC236}">
                <a16:creationId xmlns:a16="http://schemas.microsoft.com/office/drawing/2014/main" id="{3747B8AC-ED8C-4D9B-A7E4-BD42936F09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2794" y="1987097"/>
            <a:ext cx="492112" cy="263109"/>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fayat">
            <a:extLst>
              <a:ext uri="{FF2B5EF4-FFF2-40B4-BE49-F238E27FC236}">
                <a16:creationId xmlns:a16="http://schemas.microsoft.com/office/drawing/2014/main" id="{2E27A4F9-FF67-45D5-86AE-9AC2340602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5948" y="1894990"/>
            <a:ext cx="570202" cy="3543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tralux">
            <a:extLst>
              <a:ext uri="{FF2B5EF4-FFF2-40B4-BE49-F238E27FC236}">
                <a16:creationId xmlns:a16="http://schemas.microsoft.com/office/drawing/2014/main" id="{38622C77-7B5D-4AEA-823B-5517B80748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7192" y="1990458"/>
            <a:ext cx="821413" cy="326149"/>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Home_Quality_FR">
            <a:extLst>
              <a:ext uri="{FF2B5EF4-FFF2-40B4-BE49-F238E27FC236}">
                <a16:creationId xmlns:a16="http://schemas.microsoft.com/office/drawing/2014/main" id="{DF6E7398-BAEE-40C0-A147-5F81EF64EA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0163" y="2362500"/>
            <a:ext cx="1200785" cy="2416109"/>
          </a:xfrm>
          <a:prstGeom prst="rect">
            <a:avLst/>
          </a:prstGeom>
          <a:noFill/>
          <a:extLst>
            <a:ext uri="{909E8E84-426E-40DD-AFC4-6F175D3DCCD1}">
              <a14:hiddenFill xmlns:a14="http://schemas.microsoft.com/office/drawing/2010/main">
                <a:solidFill>
                  <a:srgbClr val="FFFFFF"/>
                </a:solidFill>
              </a14:hiddenFill>
            </a:ext>
          </a:extLst>
        </p:spPr>
      </p:pic>
      <p:pic>
        <p:nvPicPr>
          <p:cNvPr id="13325" name="Picture 13" descr="Home_Safety_FR">
            <a:extLst>
              <a:ext uri="{FF2B5EF4-FFF2-40B4-BE49-F238E27FC236}">
                <a16:creationId xmlns:a16="http://schemas.microsoft.com/office/drawing/2014/main" id="{7948BEF4-4A7E-429E-B395-A7587E011B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520" y="3930309"/>
            <a:ext cx="1058008" cy="21288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ratp logo&quot;">
            <a:extLst>
              <a:ext uri="{FF2B5EF4-FFF2-40B4-BE49-F238E27FC236}">
                <a16:creationId xmlns:a16="http://schemas.microsoft.com/office/drawing/2014/main" id="{3093DA78-B29D-4C6D-8556-42A4480997A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89647" y="1998188"/>
            <a:ext cx="332406" cy="40077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EAF1987-D318-4165-8539-CE9944DDE20A}"/>
              </a:ext>
            </a:extLst>
          </p:cNvPr>
          <p:cNvSpPr txBox="1"/>
          <p:nvPr/>
        </p:nvSpPr>
        <p:spPr>
          <a:xfrm>
            <a:off x="4391590" y="1698620"/>
            <a:ext cx="4922296" cy="461665"/>
          </a:xfrm>
          <a:prstGeom prst="rect">
            <a:avLst/>
          </a:prstGeom>
          <a:noFill/>
        </p:spPr>
        <p:txBody>
          <a:bodyPr wrap="square" rtlCol="0">
            <a:spAutoFit/>
          </a:bodyPr>
          <a:lstStyle/>
          <a:p>
            <a:r>
              <a:rPr lang="en-US" sz="1200" i="1">
                <a:latin typeface="+mj-lt"/>
              </a:rPr>
              <a:t>(over 20,000 projects supported in 35 countries and $63m raised)</a:t>
            </a:r>
          </a:p>
        </p:txBody>
      </p:sp>
      <p:sp>
        <p:nvSpPr>
          <p:cNvPr id="39" name="Text Placeholder 38">
            <a:extLst>
              <a:ext uri="{FF2B5EF4-FFF2-40B4-BE49-F238E27FC236}">
                <a16:creationId xmlns:a16="http://schemas.microsoft.com/office/drawing/2014/main" id="{E13A1A57-0854-4DD7-BDFE-7BC27BD1A81F}"/>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endParaRPr lang="en-US" sz="800">
              <a:solidFill>
                <a:schemeClr val="bg1"/>
              </a:solidFill>
            </a:endParaRPr>
          </a:p>
        </p:txBody>
      </p:sp>
      <p:sp>
        <p:nvSpPr>
          <p:cNvPr id="42" name="ZoneTexte 40">
            <a:extLst>
              <a:ext uri="{FF2B5EF4-FFF2-40B4-BE49-F238E27FC236}">
                <a16:creationId xmlns:a16="http://schemas.microsoft.com/office/drawing/2014/main" id="{82D45FD6-332C-4185-B2F7-837B5822F3BD}"/>
              </a:ext>
            </a:extLst>
          </p:cNvPr>
          <p:cNvSpPr txBox="1"/>
          <p:nvPr/>
        </p:nvSpPr>
        <p:spPr>
          <a:xfrm rot="5400000">
            <a:off x="9262574" y="221984"/>
            <a:ext cx="817681" cy="338554"/>
          </a:xfrm>
          <a:prstGeom prst="rect">
            <a:avLst/>
          </a:prstGeom>
          <a:noFill/>
        </p:spPr>
        <p:txBody>
          <a:bodyPr wrap="square" rtlCol="0" anchor="ctr">
            <a:spAutoFit/>
          </a:bodyPr>
          <a:lstStyle/>
          <a:p>
            <a:pPr algn="ctr"/>
            <a:r>
              <a:rPr lang="en-US" sz="800">
                <a:latin typeface="+mj-lt"/>
              </a:rPr>
              <a:t>Tablets or mobile apps</a:t>
            </a:r>
          </a:p>
        </p:txBody>
      </p:sp>
      <p:sp>
        <p:nvSpPr>
          <p:cNvPr id="43" name="Rectangle 42">
            <a:extLst>
              <a:ext uri="{FF2B5EF4-FFF2-40B4-BE49-F238E27FC236}">
                <a16:creationId xmlns:a16="http://schemas.microsoft.com/office/drawing/2014/main" id="{B5DEA5C6-A53A-4FE1-ABB1-BCD9F609E8F6}"/>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44" name="Rectangle 43">
            <a:extLst>
              <a:ext uri="{FF2B5EF4-FFF2-40B4-BE49-F238E27FC236}">
                <a16:creationId xmlns:a16="http://schemas.microsoft.com/office/drawing/2014/main" id="{022EB26C-4239-4DB8-81D3-CD5199BA05D7}"/>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45" name="Rectangle 44">
            <a:extLst>
              <a:ext uri="{FF2B5EF4-FFF2-40B4-BE49-F238E27FC236}">
                <a16:creationId xmlns:a16="http://schemas.microsoft.com/office/drawing/2014/main" id="{26EC6358-FE91-4A17-BA46-6717559DBB79}"/>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pic>
        <p:nvPicPr>
          <p:cNvPr id="29" name="Graphic 30" descr="Magnifying glass with solid fill">
            <a:extLst>
              <a:ext uri="{FF2B5EF4-FFF2-40B4-BE49-F238E27FC236}">
                <a16:creationId xmlns:a16="http://schemas.microsoft.com/office/drawing/2014/main" id="{FCECA367-EBD4-4DBE-A1D7-B3BA54C1470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498" y="201198"/>
            <a:ext cx="387795" cy="387795"/>
          </a:xfrm>
          <a:prstGeom prst="rect">
            <a:avLst/>
          </a:prstGeom>
        </p:spPr>
      </p:pic>
      <p:pic>
        <p:nvPicPr>
          <p:cNvPr id="30" name="Picture 2" descr="Section 2 FR-3">
            <a:extLst>
              <a:ext uri="{FF2B5EF4-FFF2-40B4-BE49-F238E27FC236}">
                <a16:creationId xmlns:a16="http://schemas.microsoft.com/office/drawing/2014/main" id="{877CE77D-E357-4D61-9470-8F086DD18A9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3178" r="20734"/>
          <a:stretch/>
        </p:blipFill>
        <p:spPr bwMode="auto">
          <a:xfrm>
            <a:off x="4881073" y="2362500"/>
            <a:ext cx="1309812" cy="240775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ection 2 FR-4">
            <a:extLst>
              <a:ext uri="{FF2B5EF4-FFF2-40B4-BE49-F238E27FC236}">
                <a16:creationId xmlns:a16="http://schemas.microsoft.com/office/drawing/2014/main" id="{A5EF6418-7AEF-4977-88A8-5D03F36B1B2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6052" r="24764"/>
          <a:stretch/>
        </p:blipFill>
        <p:spPr bwMode="auto">
          <a:xfrm>
            <a:off x="5276632" y="3851478"/>
            <a:ext cx="1084664" cy="2273722"/>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6E4BAFD0-DA14-463B-95C3-E2D999701212}"/>
              </a:ext>
            </a:extLst>
          </p:cNvPr>
          <p:cNvSpPr txBox="1"/>
          <p:nvPr/>
        </p:nvSpPr>
        <p:spPr>
          <a:xfrm>
            <a:off x="6781217" y="2632362"/>
            <a:ext cx="2720920" cy="1338828"/>
          </a:xfrm>
          <a:prstGeom prst="rect">
            <a:avLst/>
          </a:prstGeom>
          <a:noFill/>
        </p:spPr>
        <p:txBody>
          <a:bodyPr wrap="square" lIns="36000" rIns="36000" rtlCol="0">
            <a:spAutoFit/>
          </a:bodyPr>
          <a:lstStyle/>
          <a:p>
            <a:r>
              <a:rPr lang="en-US" sz="900" i="1">
                <a:solidFill>
                  <a:schemeClr val="tx2"/>
                </a:solidFill>
                <a:latin typeface="+mj-lt"/>
              </a:rPr>
              <a:t>Safety, Health and Hygiene interface </a:t>
            </a:r>
            <a:r>
              <a:rPr lang="en-US" sz="900" i="1">
                <a:latin typeface="+mj-lt"/>
              </a:rPr>
              <a:t>to: </a:t>
            </a:r>
          </a:p>
          <a:p>
            <a:pPr marL="171450" indent="-171450">
              <a:buFont typeface="Arial" panose="020B0604020202020204" pitchFamily="34" charset="0"/>
              <a:buChar char="•"/>
            </a:pPr>
            <a:r>
              <a:rPr lang="en-US" sz="900" i="1">
                <a:latin typeface="+mj-lt"/>
              </a:rPr>
              <a:t>Identify existing risks and document situations that could endanger teams</a:t>
            </a:r>
          </a:p>
          <a:p>
            <a:pPr marL="171450" indent="-171450">
              <a:buFont typeface="Arial" panose="020B0604020202020204" pitchFamily="34" charset="0"/>
              <a:buChar char="•"/>
            </a:pPr>
            <a:r>
              <a:rPr lang="en-US" sz="900" i="1">
                <a:latin typeface="+mj-lt"/>
              </a:rPr>
              <a:t>Share risk situations with all concerned, accelerating and centralizing information sharing</a:t>
            </a:r>
          </a:p>
          <a:p>
            <a:pPr marL="171450" indent="-171450">
              <a:buFont typeface="Arial" panose="020B0604020202020204" pitchFamily="34" charset="0"/>
              <a:buChar char="•"/>
            </a:pPr>
            <a:r>
              <a:rPr lang="en-US" sz="900" i="1">
                <a:latin typeface="+mj-lt"/>
              </a:rPr>
              <a:t>Adapt audit and security controls to the new risks identified, facilitating the securing of future projects</a:t>
            </a:r>
          </a:p>
        </p:txBody>
      </p:sp>
      <p:sp>
        <p:nvSpPr>
          <p:cNvPr id="36" name="ZoneTexte 35">
            <a:extLst>
              <a:ext uri="{FF2B5EF4-FFF2-40B4-BE49-F238E27FC236}">
                <a16:creationId xmlns:a16="http://schemas.microsoft.com/office/drawing/2014/main" id="{B79706AE-F2C0-4E63-B63C-BA29DDDA2BCD}"/>
              </a:ext>
            </a:extLst>
          </p:cNvPr>
          <p:cNvSpPr txBox="1"/>
          <p:nvPr/>
        </p:nvSpPr>
        <p:spPr>
          <a:xfrm>
            <a:off x="6781217" y="4080955"/>
            <a:ext cx="2720920" cy="1338828"/>
          </a:xfrm>
          <a:prstGeom prst="rect">
            <a:avLst/>
          </a:prstGeom>
          <a:noFill/>
        </p:spPr>
        <p:txBody>
          <a:bodyPr wrap="square" lIns="36000" rIns="36000" rtlCol="0">
            <a:spAutoFit/>
          </a:bodyPr>
          <a:lstStyle/>
          <a:p>
            <a:r>
              <a:rPr lang="en-US" sz="900" i="1">
                <a:solidFill>
                  <a:schemeClr val="tx2"/>
                </a:solidFill>
                <a:latin typeface="+mj-lt"/>
              </a:rPr>
              <a:t>Progress monitoring interface </a:t>
            </a:r>
            <a:r>
              <a:rPr lang="en-US" sz="900" i="1">
                <a:latin typeface="+mj-lt"/>
              </a:rPr>
              <a:t>to: </a:t>
            </a:r>
          </a:p>
          <a:p>
            <a:pPr marL="171450" indent="-171450">
              <a:buFont typeface="Arial" panose="020B0604020202020204" pitchFamily="34" charset="0"/>
              <a:buChar char="•"/>
            </a:pPr>
            <a:r>
              <a:rPr lang="en-US" sz="900" i="1">
                <a:latin typeface="+mj-lt"/>
              </a:rPr>
              <a:t>Organize all assignments to be completed by allocating specific tasks to the relevant teams </a:t>
            </a:r>
          </a:p>
          <a:p>
            <a:pPr marL="171450" indent="-171450">
              <a:buFont typeface="Arial" panose="020B0604020202020204" pitchFamily="34" charset="0"/>
              <a:buChar char="•"/>
            </a:pPr>
            <a:r>
              <a:rPr lang="en-US" sz="900" i="1">
                <a:latin typeface="+mj-lt"/>
              </a:rPr>
              <a:t>Monitor the progress of the teams' work thanks to the observation statuses</a:t>
            </a:r>
          </a:p>
          <a:p>
            <a:pPr marL="171450" indent="-171450">
              <a:buFont typeface="Arial" panose="020B0604020202020204" pitchFamily="34" charset="0"/>
              <a:buChar char="•"/>
            </a:pPr>
            <a:r>
              <a:rPr lang="en-US" sz="900" i="1">
                <a:latin typeface="+mj-lt"/>
              </a:rPr>
              <a:t>Anticipate future projects by managing human and financial resources of current projects </a:t>
            </a:r>
          </a:p>
        </p:txBody>
      </p:sp>
      <p:sp>
        <p:nvSpPr>
          <p:cNvPr id="38" name="Ellipse 37">
            <a:extLst>
              <a:ext uri="{FF2B5EF4-FFF2-40B4-BE49-F238E27FC236}">
                <a16:creationId xmlns:a16="http://schemas.microsoft.com/office/drawing/2014/main" id="{C89B6050-BC3B-47BC-90EC-DFC610C688B0}"/>
              </a:ext>
            </a:extLst>
          </p:cNvPr>
          <p:cNvSpPr/>
          <p:nvPr/>
        </p:nvSpPr>
        <p:spPr bwMode="auto">
          <a:xfrm>
            <a:off x="6456861" y="269462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3</a:t>
            </a:r>
          </a:p>
        </p:txBody>
      </p:sp>
      <p:sp>
        <p:nvSpPr>
          <p:cNvPr id="46" name="Ellipse 45">
            <a:extLst>
              <a:ext uri="{FF2B5EF4-FFF2-40B4-BE49-F238E27FC236}">
                <a16:creationId xmlns:a16="http://schemas.microsoft.com/office/drawing/2014/main" id="{F8596C5D-2F1F-4896-8874-B1819ED68662}"/>
              </a:ext>
            </a:extLst>
          </p:cNvPr>
          <p:cNvSpPr/>
          <p:nvPr/>
        </p:nvSpPr>
        <p:spPr bwMode="auto">
          <a:xfrm>
            <a:off x="6456861" y="4196771"/>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4</a:t>
            </a:r>
          </a:p>
        </p:txBody>
      </p:sp>
      <p:sp>
        <p:nvSpPr>
          <p:cNvPr id="34" name="ZoneTexte 63">
            <a:extLst>
              <a:ext uri="{FF2B5EF4-FFF2-40B4-BE49-F238E27FC236}">
                <a16:creationId xmlns:a16="http://schemas.microsoft.com/office/drawing/2014/main" id="{C1F69ECF-04FA-4CA5-B2DF-2BBDF70A24F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2227887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461766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6" name="Image 15">
            <a:extLst>
              <a:ext uri="{FF2B5EF4-FFF2-40B4-BE49-F238E27FC236}">
                <a16:creationId xmlns:a16="http://schemas.microsoft.com/office/drawing/2014/main" id="{7764BCCA-494F-4A68-AD4C-C6763462079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869801" y="1935874"/>
            <a:ext cx="1883109" cy="3240000"/>
          </a:xfrm>
          <a:prstGeom prst="rect">
            <a:avLst/>
          </a:prstGeom>
        </p:spPr>
      </p:pic>
      <p:pic>
        <p:nvPicPr>
          <p:cNvPr id="18" name="Image 17">
            <a:extLst>
              <a:ext uri="{FF2B5EF4-FFF2-40B4-BE49-F238E27FC236}">
                <a16:creationId xmlns:a16="http://schemas.microsoft.com/office/drawing/2014/main" id="{6EAB5DE8-6BA8-40DD-9F08-EB14D728EFC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0078" y="1935874"/>
            <a:ext cx="1888892" cy="3240000"/>
          </a:xfrm>
          <a:prstGeom prst="rect">
            <a:avLst/>
          </a:prstGeom>
        </p:spPr>
      </p:pic>
      <p:sp>
        <p:nvSpPr>
          <p:cNvPr id="50" name="ZoneTexte 49">
            <a:extLst>
              <a:ext uri="{FF2B5EF4-FFF2-40B4-BE49-F238E27FC236}">
                <a16:creationId xmlns:a16="http://schemas.microsoft.com/office/drawing/2014/main" id="{D79806CD-0EE1-44AF-A4A4-8DE1548322B3}"/>
              </a:ext>
            </a:extLst>
          </p:cNvPr>
          <p:cNvSpPr txBox="1"/>
          <p:nvPr/>
        </p:nvSpPr>
        <p:spPr>
          <a:xfrm>
            <a:off x="528568" y="5304984"/>
            <a:ext cx="4542792" cy="1015663"/>
          </a:xfrm>
          <a:prstGeom prst="rect">
            <a:avLst/>
          </a:prstGeom>
          <a:noFill/>
        </p:spPr>
        <p:txBody>
          <a:bodyPr wrap="square" lIns="36000" rIns="36000" rtlCol="0">
            <a:spAutoFit/>
          </a:bodyPr>
          <a:lstStyle/>
          <a:p>
            <a:r>
              <a:rPr lang="en-US" sz="1000" i="1">
                <a:latin typeface="+mj-lt"/>
              </a:rPr>
              <a:t>Visualization of planned or unplanned intervention sheets with </a:t>
            </a:r>
          </a:p>
          <a:p>
            <a:pPr marL="171450" indent="-171450">
              <a:buFont typeface="Arial" panose="020B0604020202020204" pitchFamily="34" charset="0"/>
              <a:buChar char="•"/>
            </a:pPr>
            <a:r>
              <a:rPr lang="en-US" sz="1000" i="1" err="1">
                <a:latin typeface="+mj-lt"/>
              </a:rPr>
              <a:t>GoogleMaps</a:t>
            </a:r>
            <a:r>
              <a:rPr lang="en-US" sz="1000" i="1">
                <a:latin typeface="+mj-lt"/>
              </a:rPr>
              <a:t> photo of the street</a:t>
            </a:r>
          </a:p>
          <a:p>
            <a:pPr marL="171450" indent="-171450">
              <a:buFont typeface="Arial" panose="020B0604020202020204" pitchFamily="34" charset="0"/>
              <a:buChar char="•"/>
            </a:pPr>
            <a:r>
              <a:rPr lang="en-US" sz="1000" i="1">
                <a:latin typeface="+mj-lt"/>
              </a:rPr>
              <a:t>Accessibility information</a:t>
            </a:r>
          </a:p>
          <a:p>
            <a:pPr marL="171450" indent="-171450">
              <a:buFont typeface="Arial" panose="020B0604020202020204" pitchFamily="34" charset="0"/>
              <a:buChar char="•"/>
            </a:pPr>
            <a:r>
              <a:rPr lang="en-US" sz="1000" i="1">
                <a:latin typeface="+mj-lt"/>
              </a:rPr>
              <a:t>Description of the mission</a:t>
            </a:r>
          </a:p>
          <a:p>
            <a:pPr marL="171450" indent="-171450">
              <a:buFont typeface="Arial" panose="020B0604020202020204" pitchFamily="34" charset="0"/>
              <a:buChar char="•"/>
            </a:pPr>
            <a:r>
              <a:rPr lang="en-US" sz="1000" i="1">
                <a:latin typeface="+mj-lt"/>
              </a:rPr>
              <a:t>Customer contact</a:t>
            </a:r>
          </a:p>
          <a:p>
            <a:pPr marL="171450" indent="-171450">
              <a:buFont typeface="Arial" panose="020B0604020202020204" pitchFamily="34" charset="0"/>
              <a:buChar char="•"/>
            </a:pPr>
            <a:r>
              <a:rPr lang="en-US" sz="1000" i="1">
                <a:latin typeface="+mj-lt"/>
              </a:rPr>
              <a:t>Attachments uploaded beforehand if needed (e.g. building plan)</a:t>
            </a:r>
          </a:p>
        </p:txBody>
      </p:sp>
      <p:pic>
        <p:nvPicPr>
          <p:cNvPr id="30" name="Image 29">
            <a:extLst>
              <a:ext uri="{FF2B5EF4-FFF2-40B4-BE49-F238E27FC236}">
                <a16:creationId xmlns:a16="http://schemas.microsoft.com/office/drawing/2014/main" id="{0722DF70-2B8E-45AE-A3E7-627174B7E63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183740" y="1935874"/>
            <a:ext cx="1886867" cy="3240000"/>
          </a:xfrm>
          <a:prstGeom prst="rect">
            <a:avLst/>
          </a:prstGeom>
        </p:spPr>
      </p:pic>
      <p:sp>
        <p:nvSpPr>
          <p:cNvPr id="32" name="ZoneTexte 31">
            <a:extLst>
              <a:ext uri="{FF2B5EF4-FFF2-40B4-BE49-F238E27FC236}">
                <a16:creationId xmlns:a16="http://schemas.microsoft.com/office/drawing/2014/main" id="{2C2D77D3-1465-4C84-99C0-1C33D079A79E}"/>
              </a:ext>
            </a:extLst>
          </p:cNvPr>
          <p:cNvSpPr txBox="1"/>
          <p:nvPr/>
        </p:nvSpPr>
        <p:spPr>
          <a:xfrm>
            <a:off x="5294500" y="5304984"/>
            <a:ext cx="1854484" cy="1015663"/>
          </a:xfrm>
          <a:prstGeom prst="rect">
            <a:avLst/>
          </a:prstGeom>
          <a:noFill/>
        </p:spPr>
        <p:txBody>
          <a:bodyPr wrap="square" rtlCol="0">
            <a:spAutoFit/>
          </a:bodyPr>
          <a:lstStyle/>
          <a:p>
            <a:pPr algn="ctr"/>
            <a:r>
              <a:rPr lang="en-US" sz="1000" i="1">
                <a:latin typeface="+mj-lt"/>
              </a:rPr>
              <a:t>Visualization of the day's interventions on </a:t>
            </a:r>
            <a:r>
              <a:rPr lang="en-US" sz="1000" i="1" err="1">
                <a:latin typeface="+mj-lt"/>
              </a:rPr>
              <a:t>GoogleMaps</a:t>
            </a:r>
            <a:r>
              <a:rPr lang="en-US" sz="1000" i="1">
                <a:latin typeface="+mj-lt"/>
              </a:rPr>
              <a:t> and geolocation (if activated on the </a:t>
            </a:r>
            <a:r>
              <a:rPr lang="en-US" sz="1000" i="1" err="1">
                <a:latin typeface="+mj-lt"/>
              </a:rPr>
              <a:t>GoogleMaps</a:t>
            </a:r>
            <a:r>
              <a:rPr lang="en-US" sz="1000" i="1">
                <a:latin typeface="+mj-lt"/>
              </a:rPr>
              <a:t> application)</a:t>
            </a:r>
          </a:p>
        </p:txBody>
      </p:sp>
      <p:pic>
        <p:nvPicPr>
          <p:cNvPr id="35" name="Image 34">
            <a:extLst>
              <a:ext uri="{FF2B5EF4-FFF2-40B4-BE49-F238E27FC236}">
                <a16:creationId xmlns:a16="http://schemas.microsoft.com/office/drawing/2014/main" id="{ABB71A69-9C83-4561-BDBC-0A12167E57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2947" y="1935874"/>
            <a:ext cx="1854485" cy="3240000"/>
          </a:xfrm>
          <a:prstGeom prst="rect">
            <a:avLst/>
          </a:prstGeom>
        </p:spPr>
      </p:pic>
      <p:sp>
        <p:nvSpPr>
          <p:cNvPr id="36" name="ZoneTexte 35">
            <a:extLst>
              <a:ext uri="{FF2B5EF4-FFF2-40B4-BE49-F238E27FC236}">
                <a16:creationId xmlns:a16="http://schemas.microsoft.com/office/drawing/2014/main" id="{DA7D41F2-6061-46E4-AB6E-49B571044BC4}"/>
              </a:ext>
            </a:extLst>
          </p:cNvPr>
          <p:cNvSpPr txBox="1"/>
          <p:nvPr/>
        </p:nvSpPr>
        <p:spPr>
          <a:xfrm>
            <a:off x="7522947" y="5304984"/>
            <a:ext cx="1854484" cy="707886"/>
          </a:xfrm>
          <a:prstGeom prst="rect">
            <a:avLst/>
          </a:prstGeom>
          <a:noFill/>
        </p:spPr>
        <p:txBody>
          <a:bodyPr wrap="square" rtlCol="0">
            <a:spAutoFit/>
          </a:bodyPr>
          <a:lstStyle/>
          <a:p>
            <a:pPr algn="ctr"/>
            <a:r>
              <a:rPr lang="en-US" sz="1000" i="1">
                <a:solidFill>
                  <a:schemeClr val="tx2"/>
                </a:solidFill>
                <a:latin typeface="+mj-lt"/>
              </a:rPr>
              <a:t>Contact of the building's referent </a:t>
            </a:r>
            <a:r>
              <a:rPr lang="en-US" sz="1000" i="1">
                <a:latin typeface="+mj-lt"/>
              </a:rPr>
              <a:t>and possibility to call him from the application</a:t>
            </a:r>
          </a:p>
        </p:txBody>
      </p:sp>
      <p:sp>
        <p:nvSpPr>
          <p:cNvPr id="2" name="Ellipse 1">
            <a:extLst>
              <a:ext uri="{FF2B5EF4-FFF2-40B4-BE49-F238E27FC236}">
                <a16:creationId xmlns:a16="http://schemas.microsoft.com/office/drawing/2014/main" id="{F3FE1D1C-DE9F-4520-BCCE-A563D9130FE3}"/>
              </a:ext>
            </a:extLst>
          </p:cNvPr>
          <p:cNvSpPr/>
          <p:nvPr/>
        </p:nvSpPr>
        <p:spPr bwMode="auto">
          <a:xfrm>
            <a:off x="4405211" y="3589501"/>
            <a:ext cx="180000" cy="180000"/>
          </a:xfrm>
          <a:prstGeom prst="ellipse">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 name="Rectangle 2">
            <a:extLst>
              <a:ext uri="{FF2B5EF4-FFF2-40B4-BE49-F238E27FC236}">
                <a16:creationId xmlns:a16="http://schemas.microsoft.com/office/drawing/2014/main" id="{9C0D73B0-FD73-4C93-AADD-0F48F14A97D5}"/>
              </a:ext>
            </a:extLst>
          </p:cNvPr>
          <p:cNvSpPr/>
          <p:nvPr/>
        </p:nvSpPr>
        <p:spPr bwMode="auto">
          <a:xfrm>
            <a:off x="4607222" y="5322201"/>
            <a:ext cx="430830" cy="467908"/>
          </a:xfrm>
          <a:prstGeom prst="rect">
            <a:avLst/>
          </a:prstGeom>
          <a:noFill/>
          <a:ln w="19050" cap="flat" cmpd="sng" algn="ctr">
            <a:solidFill>
              <a:schemeClr val="tx2"/>
            </a:solid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1" u="none" strike="noStrike" cap="none" normalizeH="0" baseline="0">
                <a:ln>
                  <a:noFill/>
                </a:ln>
                <a:solidFill>
                  <a:schemeClr val="tx1"/>
                </a:solidFill>
                <a:effectLst/>
                <a:latin typeface="+mj-lt"/>
              </a:rPr>
              <a:t>Arrow indicating a priority</a:t>
            </a:r>
          </a:p>
        </p:txBody>
      </p:sp>
      <p:cxnSp>
        <p:nvCxnSpPr>
          <p:cNvPr id="8" name="Connecteur : en angle 7">
            <a:extLst>
              <a:ext uri="{FF2B5EF4-FFF2-40B4-BE49-F238E27FC236}">
                <a16:creationId xmlns:a16="http://schemas.microsoft.com/office/drawing/2014/main" id="{A2206DD6-9A88-4C3D-B6BE-6CB395FE26B0}"/>
              </a:ext>
            </a:extLst>
          </p:cNvPr>
          <p:cNvCxnSpPr>
            <a:cxnSpLocks/>
            <a:stCxn id="2" idx="6"/>
            <a:endCxn id="3" idx="0"/>
          </p:cNvCxnSpPr>
          <p:nvPr/>
        </p:nvCxnSpPr>
        <p:spPr bwMode="auto">
          <a:xfrm>
            <a:off x="4585211" y="3679501"/>
            <a:ext cx="237426" cy="1642700"/>
          </a:xfrm>
          <a:prstGeom prst="bentConnector2">
            <a:avLst/>
          </a:prstGeom>
          <a:solidFill>
            <a:schemeClr val="accent1"/>
          </a:solidFill>
          <a:ln w="19050" cap="flat" cmpd="sng" algn="ctr">
            <a:solidFill>
              <a:schemeClr val="tx2"/>
            </a:solidFill>
            <a:prstDash val="solid"/>
            <a:round/>
            <a:headEnd type="none" w="med" len="med"/>
            <a:tailEnd type="none" w="med" len="med"/>
          </a:ln>
          <a:effectLst/>
        </p:spPr>
      </p:cxnSp>
      <p:sp>
        <p:nvSpPr>
          <p:cNvPr id="5" name="Ellipse 4">
            <a:extLst>
              <a:ext uri="{FF2B5EF4-FFF2-40B4-BE49-F238E27FC236}">
                <a16:creationId xmlns:a16="http://schemas.microsoft.com/office/drawing/2014/main" id="{C2211D1B-D86D-4EF5-B202-69A0FA56B98B}"/>
              </a:ext>
            </a:extLst>
          </p:cNvPr>
          <p:cNvSpPr/>
          <p:nvPr/>
        </p:nvSpPr>
        <p:spPr bwMode="auto">
          <a:xfrm>
            <a:off x="235577"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1</a:t>
            </a:r>
          </a:p>
        </p:txBody>
      </p:sp>
      <p:sp>
        <p:nvSpPr>
          <p:cNvPr id="37" name="Ellipse 36">
            <a:extLst>
              <a:ext uri="{FF2B5EF4-FFF2-40B4-BE49-F238E27FC236}">
                <a16:creationId xmlns:a16="http://schemas.microsoft.com/office/drawing/2014/main" id="{1B0F6DBA-9DDA-4219-ABBF-2A111A6DC023}"/>
              </a:ext>
            </a:extLst>
          </p:cNvPr>
          <p:cNvSpPr/>
          <p:nvPr/>
        </p:nvSpPr>
        <p:spPr bwMode="auto">
          <a:xfrm>
            <a:off x="5161978"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2</a:t>
            </a:r>
          </a:p>
        </p:txBody>
      </p:sp>
      <p:sp>
        <p:nvSpPr>
          <p:cNvPr id="39" name="Ellipse 38">
            <a:extLst>
              <a:ext uri="{FF2B5EF4-FFF2-40B4-BE49-F238E27FC236}">
                <a16:creationId xmlns:a16="http://schemas.microsoft.com/office/drawing/2014/main" id="{47BC833D-E5A8-48E7-A049-6D7BD4B70788}"/>
              </a:ext>
            </a:extLst>
          </p:cNvPr>
          <p:cNvSpPr/>
          <p:nvPr/>
        </p:nvSpPr>
        <p:spPr bwMode="auto">
          <a:xfrm>
            <a:off x="7349231"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bg1"/>
                </a:solidFill>
                <a:latin typeface="+mj-lt"/>
              </a:rPr>
              <a:t>3</a:t>
            </a:r>
            <a:endParaRPr kumimoji="0" lang="en-US" sz="900" b="1" i="0" u="none" strike="noStrike" cap="none" normalizeH="0" baseline="0">
              <a:ln>
                <a:noFill/>
              </a:ln>
              <a:solidFill>
                <a:schemeClr val="bg1"/>
              </a:solidFill>
              <a:effectLst/>
              <a:latin typeface="+mj-lt"/>
            </a:endParaRPr>
          </a:p>
        </p:txBody>
      </p: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1811382" y="1199073"/>
            <a:ext cx="7763689"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Mobile solution to assist the technician during his intervention - 90Tech (1/2) </a:t>
            </a:r>
            <a:endParaRPr lang="en-US" sz="1200" i="1">
              <a:latin typeface="+mj-lt"/>
            </a:endParaRPr>
          </a:p>
        </p:txBody>
      </p:sp>
      <p:pic>
        <p:nvPicPr>
          <p:cNvPr id="23" name="Image 27">
            <a:extLst>
              <a:ext uri="{FF2B5EF4-FFF2-40B4-BE49-F238E27FC236}">
                <a16:creationId xmlns:a16="http://schemas.microsoft.com/office/drawing/2014/main" id="{99427946-EE04-4CB9-B746-CB7B8146A2B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8601" y="1086610"/>
            <a:ext cx="707244" cy="707244"/>
          </a:xfrm>
          <a:prstGeom prst="rect">
            <a:avLst/>
          </a:prstGeom>
        </p:spPr>
      </p:pic>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p:txBody>
          <a:bodyPr vert="horz"/>
          <a:lstStyle/>
          <a:p>
            <a:r>
              <a:rPr lang="en-US" sz="1300" b="0" i="1" kern="0">
                <a:solidFill>
                  <a:schemeClr val="tx2"/>
                </a:solidFill>
              </a:rPr>
              <a:t>Illustration 2</a:t>
            </a:r>
            <a:r>
              <a:rPr lang="en-US" sz="1300" b="0" kern="0"/>
              <a:t>: Mobile solutions are also emerging </a:t>
            </a:r>
            <a:r>
              <a:rPr lang="en-US" sz="1300" b="0" kern="0">
                <a:solidFill>
                  <a:schemeClr val="accent5">
                    <a:lumMod val="75000"/>
                  </a:schemeClr>
                </a:solidFill>
              </a:rPr>
              <a:t>to assist craftsmen during their interventions </a:t>
            </a:r>
            <a:r>
              <a:rPr lang="en-US" sz="1300" b="0" kern="0"/>
              <a:t>(1/2)</a:t>
            </a:r>
            <a:endParaRPr lang="en-US" sz="1300" b="0"/>
          </a:p>
        </p:txBody>
      </p:sp>
      <p:pic>
        <p:nvPicPr>
          <p:cNvPr id="31" name="Graphic 30" descr="Magnifying glass with solid fill">
            <a:extLst>
              <a:ext uri="{FF2B5EF4-FFF2-40B4-BE49-F238E27FC236}">
                <a16:creationId xmlns:a16="http://schemas.microsoft.com/office/drawing/2014/main" id="{49D14625-BDAE-4C07-8D5E-7DF89A2DC84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498" y="201198"/>
            <a:ext cx="387795" cy="387795"/>
          </a:xfrm>
          <a:prstGeom prst="rect">
            <a:avLst/>
          </a:prstGeom>
        </p:spPr>
      </p:pic>
      <p:sp>
        <p:nvSpPr>
          <p:cNvPr id="49" name="Rectangle 48">
            <a:extLst>
              <a:ext uri="{FF2B5EF4-FFF2-40B4-BE49-F238E27FC236}">
                <a16:creationId xmlns:a16="http://schemas.microsoft.com/office/drawing/2014/main" id="{DE97F974-0523-4C7D-870F-FDE6B73F9F62}"/>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51" name="ZoneTexte 50">
            <a:extLst>
              <a:ext uri="{FF2B5EF4-FFF2-40B4-BE49-F238E27FC236}">
                <a16:creationId xmlns:a16="http://schemas.microsoft.com/office/drawing/2014/main" id="{EB30D8DB-A511-42DE-B11D-108FFEA94D64}"/>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52" name="ZoneTexte 40">
            <a:extLst>
              <a:ext uri="{FF2B5EF4-FFF2-40B4-BE49-F238E27FC236}">
                <a16:creationId xmlns:a16="http://schemas.microsoft.com/office/drawing/2014/main" id="{C9D93F91-2B2E-4AFA-BA96-25C45E0CA12C}"/>
              </a:ext>
            </a:extLst>
          </p:cNvPr>
          <p:cNvSpPr txBox="1"/>
          <p:nvPr/>
        </p:nvSpPr>
        <p:spPr>
          <a:xfrm rot="5400000">
            <a:off x="9311887" y="133540"/>
            <a:ext cx="719056" cy="461665"/>
          </a:xfrm>
          <a:prstGeom prst="rect">
            <a:avLst/>
          </a:prstGeom>
          <a:noFill/>
        </p:spPr>
        <p:txBody>
          <a:bodyPr wrap="square" rtlCol="0" anchor="ctr">
            <a:spAutoFit/>
          </a:bodyPr>
          <a:lstStyle/>
          <a:p>
            <a:pPr algn="ctr"/>
            <a:r>
              <a:rPr lang="en-US" sz="800">
                <a:latin typeface="+mj-lt"/>
              </a:rPr>
              <a:t>Tablets or mobile apps</a:t>
            </a:r>
          </a:p>
        </p:txBody>
      </p:sp>
      <p:sp>
        <p:nvSpPr>
          <p:cNvPr id="57" name="Rectangle 56">
            <a:extLst>
              <a:ext uri="{FF2B5EF4-FFF2-40B4-BE49-F238E27FC236}">
                <a16:creationId xmlns:a16="http://schemas.microsoft.com/office/drawing/2014/main" id="{D48142E4-6A00-4A4D-AF32-7C1E77B4F66F}"/>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58" name="Rectangle 57">
            <a:extLst>
              <a:ext uri="{FF2B5EF4-FFF2-40B4-BE49-F238E27FC236}">
                <a16:creationId xmlns:a16="http://schemas.microsoft.com/office/drawing/2014/main" id="{B8ACAE6E-CA04-407B-B7DC-AA81B7A21A60}"/>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59" name="Rectangle 58">
            <a:extLst>
              <a:ext uri="{FF2B5EF4-FFF2-40B4-BE49-F238E27FC236}">
                <a16:creationId xmlns:a16="http://schemas.microsoft.com/office/drawing/2014/main" id="{120C1439-48AB-4529-951F-D14737C54CED}"/>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28" name="ZoneTexte 63">
            <a:extLst>
              <a:ext uri="{FF2B5EF4-FFF2-40B4-BE49-F238E27FC236}">
                <a16:creationId xmlns:a16="http://schemas.microsoft.com/office/drawing/2014/main" id="{425177EA-D3FA-44CA-A834-8198AB30E826}"/>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3048354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3D53965-2190-4359-ADAA-D09D5859663D}"/>
              </a:ext>
            </a:extLst>
          </p:cNvPr>
          <p:cNvSpPr>
            <a:spLocks noGrp="1"/>
          </p:cNvSpPr>
          <p:nvPr>
            <p:ph type="ctrTitle"/>
          </p:nvPr>
        </p:nvSpPr>
        <p:spPr/>
        <p:txBody>
          <a:bodyPr vert="horz"/>
          <a:lstStyle/>
          <a:p>
            <a:r>
              <a:rPr lang="en-US" sz="1300" b="0" i="1" kern="0">
                <a:solidFill>
                  <a:schemeClr val="tx2"/>
                </a:solidFill>
              </a:rPr>
              <a:t>Illustration 2</a:t>
            </a:r>
            <a:r>
              <a:rPr lang="en-US" sz="1300" b="0" kern="0"/>
              <a:t>: Mobile solutions are also emerging </a:t>
            </a:r>
            <a:r>
              <a:rPr lang="en-US" sz="1300" b="0" kern="0">
                <a:solidFill>
                  <a:schemeClr val="accent5">
                    <a:lumMod val="75000"/>
                  </a:schemeClr>
                </a:solidFill>
              </a:rPr>
              <a:t>to assist craftsmen during their interventions </a:t>
            </a:r>
            <a:r>
              <a:rPr lang="en-US" sz="1300" b="0" kern="0"/>
              <a:t>(2/2)</a:t>
            </a:r>
            <a:endParaRPr lang="en-US" sz="1300" b="0"/>
          </a:p>
        </p:txBody>
      </p:sp>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889485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2" y="1199073"/>
            <a:ext cx="7763689"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Mobile solution to assist the technician during his intervention - 90Tech (1/2) </a:t>
            </a:r>
            <a:endParaRPr lang="en-US" sz="1200" i="1">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28" name="Image 27">
            <a:extLst>
              <a:ext uri="{FF2B5EF4-FFF2-40B4-BE49-F238E27FC236}">
                <a16:creationId xmlns:a16="http://schemas.microsoft.com/office/drawing/2014/main" id="{4AFF8B1F-727F-4CF3-940B-45EB5C430EB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601" y="1086610"/>
            <a:ext cx="707244" cy="707244"/>
          </a:xfrm>
          <a:prstGeom prst="rect">
            <a:avLst/>
          </a:prstGeom>
        </p:spPr>
      </p:pic>
      <p:pic>
        <p:nvPicPr>
          <p:cNvPr id="12" name="Image 11">
            <a:extLst>
              <a:ext uri="{FF2B5EF4-FFF2-40B4-BE49-F238E27FC236}">
                <a16:creationId xmlns:a16="http://schemas.microsoft.com/office/drawing/2014/main" id="{F6346FB4-8996-4C9E-B49A-CCFBD04D707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5488" y="1920726"/>
            <a:ext cx="1860714" cy="3240000"/>
          </a:xfrm>
          <a:prstGeom prst="rect">
            <a:avLst/>
          </a:prstGeom>
        </p:spPr>
      </p:pic>
      <p:pic>
        <p:nvPicPr>
          <p:cNvPr id="22" name="Image 21">
            <a:extLst>
              <a:ext uri="{FF2B5EF4-FFF2-40B4-BE49-F238E27FC236}">
                <a16:creationId xmlns:a16="http://schemas.microsoft.com/office/drawing/2014/main" id="{E4D3336A-5535-41D2-B6B9-205644BADF2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80732" y="1920726"/>
            <a:ext cx="2079676" cy="3240000"/>
          </a:xfrm>
          <a:prstGeom prst="rect">
            <a:avLst/>
          </a:prstGeom>
        </p:spPr>
      </p:pic>
      <p:pic>
        <p:nvPicPr>
          <p:cNvPr id="32" name="Image 31">
            <a:extLst>
              <a:ext uri="{FF2B5EF4-FFF2-40B4-BE49-F238E27FC236}">
                <a16:creationId xmlns:a16="http://schemas.microsoft.com/office/drawing/2014/main" id="{379C071D-5A55-4658-9A94-E48B36DC3E4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393336" y="1920726"/>
            <a:ext cx="2032870" cy="3240000"/>
          </a:xfrm>
          <a:prstGeom prst="rect">
            <a:avLst/>
          </a:prstGeom>
        </p:spPr>
      </p:pic>
      <p:pic>
        <p:nvPicPr>
          <p:cNvPr id="3" name="Image 2">
            <a:extLst>
              <a:ext uri="{FF2B5EF4-FFF2-40B4-BE49-F238E27FC236}">
                <a16:creationId xmlns:a16="http://schemas.microsoft.com/office/drawing/2014/main" id="{7EE585BD-F7F6-4586-89F0-B4A3E274468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084938" y="1920726"/>
            <a:ext cx="1983867" cy="3240000"/>
          </a:xfrm>
          <a:prstGeom prst="rect">
            <a:avLst/>
          </a:prstGeom>
        </p:spPr>
      </p:pic>
      <p:sp>
        <p:nvSpPr>
          <p:cNvPr id="43" name="ZoneTexte 42">
            <a:extLst>
              <a:ext uri="{FF2B5EF4-FFF2-40B4-BE49-F238E27FC236}">
                <a16:creationId xmlns:a16="http://schemas.microsoft.com/office/drawing/2014/main" id="{C59098D9-0448-41A3-80B1-67607E3A176B}"/>
              </a:ext>
            </a:extLst>
          </p:cNvPr>
          <p:cNvSpPr txBox="1"/>
          <p:nvPr/>
        </p:nvSpPr>
        <p:spPr>
          <a:xfrm>
            <a:off x="495488" y="5250666"/>
            <a:ext cx="1827634" cy="1169551"/>
          </a:xfrm>
          <a:prstGeom prst="rect">
            <a:avLst/>
          </a:prstGeom>
          <a:noFill/>
        </p:spPr>
        <p:txBody>
          <a:bodyPr wrap="square" lIns="36000" rIns="36000" rtlCol="0">
            <a:spAutoFit/>
          </a:bodyPr>
          <a:lstStyle/>
          <a:p>
            <a:pPr marL="171450" indent="-171450">
              <a:buFont typeface="Wingdings" panose="05000000000000000000" pitchFamily="2" charset="2"/>
              <a:buChar char="§"/>
            </a:pPr>
            <a:r>
              <a:rPr lang="en-US" sz="1000" i="1">
                <a:latin typeface="+mj-lt"/>
              </a:rPr>
              <a:t>Reporting of failed interventions (comments required) </a:t>
            </a:r>
          </a:p>
          <a:p>
            <a:pPr marL="171450" indent="-171450">
              <a:buFont typeface="Wingdings" panose="05000000000000000000" pitchFamily="2" charset="2"/>
              <a:buChar char="§"/>
            </a:pPr>
            <a:r>
              <a:rPr lang="en-US" sz="1000" i="1">
                <a:latin typeface="+mj-lt"/>
              </a:rPr>
              <a:t>Possibility to start a route in </a:t>
            </a:r>
            <a:r>
              <a:rPr lang="en-US" sz="1000" i="1" err="1">
                <a:latin typeface="+mj-lt"/>
              </a:rPr>
              <a:t>GoogleMaps</a:t>
            </a:r>
            <a:r>
              <a:rPr lang="en-US" sz="1000" i="1">
                <a:latin typeface="+mj-lt"/>
              </a:rPr>
              <a:t> or Waze</a:t>
            </a:r>
          </a:p>
          <a:p>
            <a:pPr marL="171450" indent="-171450">
              <a:buFont typeface="Wingdings" panose="05000000000000000000" pitchFamily="2" charset="2"/>
              <a:buChar char="§"/>
            </a:pPr>
            <a:r>
              <a:rPr lang="en-US" sz="1000" i="1">
                <a:latin typeface="+mj-lt"/>
              </a:rPr>
              <a:t>“Start the intervention”</a:t>
            </a:r>
          </a:p>
        </p:txBody>
      </p:sp>
      <p:sp>
        <p:nvSpPr>
          <p:cNvPr id="44" name="ZoneTexte 43">
            <a:extLst>
              <a:ext uri="{FF2B5EF4-FFF2-40B4-BE49-F238E27FC236}">
                <a16:creationId xmlns:a16="http://schemas.microsoft.com/office/drawing/2014/main" id="{2352FE8A-CC5D-4BE5-BB4F-07C6B7B42F70}"/>
              </a:ext>
            </a:extLst>
          </p:cNvPr>
          <p:cNvSpPr txBox="1"/>
          <p:nvPr/>
        </p:nvSpPr>
        <p:spPr>
          <a:xfrm>
            <a:off x="5084938" y="5250666"/>
            <a:ext cx="1854484" cy="861774"/>
          </a:xfrm>
          <a:prstGeom prst="rect">
            <a:avLst/>
          </a:prstGeom>
          <a:noFill/>
        </p:spPr>
        <p:txBody>
          <a:bodyPr wrap="square" rtlCol="0">
            <a:spAutoFit/>
          </a:bodyPr>
          <a:lstStyle/>
          <a:p>
            <a:pPr marL="171450" indent="-171450">
              <a:buFont typeface="Wingdings" panose="05000000000000000000" pitchFamily="2" charset="2"/>
              <a:buChar char="§"/>
            </a:pPr>
            <a:r>
              <a:rPr lang="en-US" sz="1000" i="1">
                <a:latin typeface="+mj-lt"/>
              </a:rPr>
              <a:t>Possibility to take photos of the intervention</a:t>
            </a:r>
          </a:p>
          <a:p>
            <a:pPr marL="171450" indent="-171450">
              <a:buFont typeface="Wingdings" panose="05000000000000000000" pitchFamily="2" charset="2"/>
              <a:buChar char="§"/>
            </a:pPr>
            <a:r>
              <a:rPr lang="en-US" sz="1000" i="1">
                <a:latin typeface="+mj-lt"/>
              </a:rPr>
              <a:t>Geolocation option of the photo</a:t>
            </a:r>
          </a:p>
        </p:txBody>
      </p:sp>
      <p:sp>
        <p:nvSpPr>
          <p:cNvPr id="46" name="ZoneTexte 45">
            <a:extLst>
              <a:ext uri="{FF2B5EF4-FFF2-40B4-BE49-F238E27FC236}">
                <a16:creationId xmlns:a16="http://schemas.microsoft.com/office/drawing/2014/main" id="{28847972-12BB-4216-89A4-DDE26B8AB081}"/>
              </a:ext>
            </a:extLst>
          </p:cNvPr>
          <p:cNvSpPr txBox="1"/>
          <p:nvPr/>
        </p:nvSpPr>
        <p:spPr>
          <a:xfrm>
            <a:off x="7393335" y="5250666"/>
            <a:ext cx="2277087" cy="1015663"/>
          </a:xfrm>
          <a:prstGeom prst="rect">
            <a:avLst/>
          </a:prstGeom>
          <a:noFill/>
        </p:spPr>
        <p:txBody>
          <a:bodyPr wrap="square" rtlCol="0">
            <a:spAutoFit/>
          </a:bodyPr>
          <a:lstStyle/>
          <a:p>
            <a:pPr marL="171450" indent="-171450">
              <a:buClr>
                <a:schemeClr val="tx1"/>
              </a:buClr>
              <a:buFont typeface="Wingdings" panose="05000000000000000000" pitchFamily="2" charset="2"/>
              <a:buChar char="§"/>
            </a:pPr>
            <a:r>
              <a:rPr lang="en-US" sz="1000" i="1">
                <a:solidFill>
                  <a:schemeClr val="tx2"/>
                </a:solidFill>
                <a:latin typeface="+mj-lt"/>
              </a:rPr>
              <a:t>Summary of the intervention </a:t>
            </a:r>
            <a:r>
              <a:rPr lang="en-US" sz="1000" i="1">
                <a:latin typeface="+mj-lt"/>
              </a:rPr>
              <a:t>with comments and photos to be validated by the technician </a:t>
            </a:r>
          </a:p>
          <a:p>
            <a:pPr marL="171450" indent="-171450">
              <a:buClr>
                <a:schemeClr val="tx1"/>
              </a:buClr>
              <a:buFont typeface="Wingdings" panose="05000000000000000000" pitchFamily="2" charset="2"/>
              <a:buChar char="§"/>
            </a:pPr>
            <a:r>
              <a:rPr lang="en-US" sz="1000" i="1">
                <a:latin typeface="+mj-lt"/>
              </a:rPr>
              <a:t>Validation that will generate the </a:t>
            </a:r>
            <a:r>
              <a:rPr lang="en-US" sz="1000" i="1">
                <a:solidFill>
                  <a:schemeClr val="tx2"/>
                </a:solidFill>
                <a:latin typeface="+mj-lt"/>
              </a:rPr>
              <a:t>PDF intervention report</a:t>
            </a:r>
          </a:p>
        </p:txBody>
      </p:sp>
      <p:sp>
        <p:nvSpPr>
          <p:cNvPr id="48" name="ZoneTexte 47">
            <a:extLst>
              <a:ext uri="{FF2B5EF4-FFF2-40B4-BE49-F238E27FC236}">
                <a16:creationId xmlns:a16="http://schemas.microsoft.com/office/drawing/2014/main" id="{E839022F-C32B-4443-BD2B-55548EDF662F}"/>
              </a:ext>
            </a:extLst>
          </p:cNvPr>
          <p:cNvSpPr txBox="1"/>
          <p:nvPr/>
        </p:nvSpPr>
        <p:spPr>
          <a:xfrm>
            <a:off x="2680732" y="5250666"/>
            <a:ext cx="1854484" cy="1015663"/>
          </a:xfrm>
          <a:prstGeom prst="rect">
            <a:avLst/>
          </a:prstGeom>
          <a:noFill/>
        </p:spPr>
        <p:txBody>
          <a:bodyPr wrap="square" rtlCol="0">
            <a:spAutoFit/>
          </a:bodyPr>
          <a:lstStyle/>
          <a:p>
            <a:pPr marL="171450" indent="-171450">
              <a:buFont typeface="Wingdings" panose="05000000000000000000" pitchFamily="2" charset="2"/>
              <a:buChar char="§"/>
            </a:pPr>
            <a:r>
              <a:rPr lang="en-US" sz="1000" i="1">
                <a:solidFill>
                  <a:schemeClr val="tx2"/>
                </a:solidFill>
                <a:latin typeface="+mj-lt"/>
              </a:rPr>
              <a:t>Customization </a:t>
            </a:r>
            <a:r>
              <a:rPr lang="en-US" sz="1000" i="1">
                <a:latin typeface="+mj-lt"/>
              </a:rPr>
              <a:t>of the </a:t>
            </a:r>
            <a:r>
              <a:rPr lang="en-US" sz="1000" i="1">
                <a:solidFill>
                  <a:schemeClr val="tx2"/>
                </a:solidFill>
                <a:latin typeface="+mj-lt"/>
              </a:rPr>
              <a:t>intervention processes </a:t>
            </a:r>
            <a:r>
              <a:rPr lang="en-US" sz="1000" i="1">
                <a:latin typeface="+mj-lt"/>
              </a:rPr>
              <a:t>by step</a:t>
            </a:r>
          </a:p>
          <a:p>
            <a:pPr marL="171450" indent="-171450">
              <a:buFont typeface="Wingdings" panose="05000000000000000000" pitchFamily="2" charset="2"/>
              <a:buChar char="§"/>
            </a:pPr>
            <a:r>
              <a:rPr lang="en-US" sz="1000" i="1">
                <a:latin typeface="+mj-lt"/>
              </a:rPr>
              <a:t>Need to validate all processes to move to the next step </a:t>
            </a:r>
          </a:p>
        </p:txBody>
      </p:sp>
      <p:sp>
        <p:nvSpPr>
          <p:cNvPr id="6" name="Rectangle 5">
            <a:extLst>
              <a:ext uri="{FF2B5EF4-FFF2-40B4-BE49-F238E27FC236}">
                <a16:creationId xmlns:a16="http://schemas.microsoft.com/office/drawing/2014/main" id="{8A6BC016-DE7F-4249-8E53-A6AE69FC9649}"/>
              </a:ext>
            </a:extLst>
          </p:cNvPr>
          <p:cNvSpPr/>
          <p:nvPr/>
        </p:nvSpPr>
        <p:spPr bwMode="auto">
          <a:xfrm>
            <a:off x="1182029" y="2672250"/>
            <a:ext cx="1081653" cy="372033"/>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8" name="Rectangle 7">
            <a:extLst>
              <a:ext uri="{FF2B5EF4-FFF2-40B4-BE49-F238E27FC236}">
                <a16:creationId xmlns:a16="http://schemas.microsoft.com/office/drawing/2014/main" id="{87650252-CCEE-456B-B996-679062FC9081}"/>
              </a:ext>
            </a:extLst>
          </p:cNvPr>
          <p:cNvSpPr/>
          <p:nvPr/>
        </p:nvSpPr>
        <p:spPr bwMode="auto">
          <a:xfrm>
            <a:off x="3429027" y="4642913"/>
            <a:ext cx="1153682" cy="267187"/>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9" name="Rectangle 48">
            <a:extLst>
              <a:ext uri="{FF2B5EF4-FFF2-40B4-BE49-F238E27FC236}">
                <a16:creationId xmlns:a16="http://schemas.microsoft.com/office/drawing/2014/main" id="{C1E3E739-DB6B-4A98-9759-447C8B64A7E5}"/>
              </a:ext>
            </a:extLst>
          </p:cNvPr>
          <p:cNvSpPr/>
          <p:nvPr/>
        </p:nvSpPr>
        <p:spPr bwMode="auto">
          <a:xfrm>
            <a:off x="7522947" y="4642913"/>
            <a:ext cx="1774962" cy="267187"/>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5" name="Ellipse 34">
            <a:extLst>
              <a:ext uri="{FF2B5EF4-FFF2-40B4-BE49-F238E27FC236}">
                <a16:creationId xmlns:a16="http://schemas.microsoft.com/office/drawing/2014/main" id="{A1C4625F-BE8A-4105-99AA-E997F31DE530}"/>
              </a:ext>
            </a:extLst>
          </p:cNvPr>
          <p:cNvSpPr/>
          <p:nvPr/>
        </p:nvSpPr>
        <p:spPr bwMode="auto">
          <a:xfrm>
            <a:off x="235577"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4</a:t>
            </a:r>
          </a:p>
        </p:txBody>
      </p:sp>
      <p:sp>
        <p:nvSpPr>
          <p:cNvPr id="36" name="Ellipse 35">
            <a:extLst>
              <a:ext uri="{FF2B5EF4-FFF2-40B4-BE49-F238E27FC236}">
                <a16:creationId xmlns:a16="http://schemas.microsoft.com/office/drawing/2014/main" id="{3F6A24E4-439D-4E89-B6E8-79BB4685424A}"/>
              </a:ext>
            </a:extLst>
          </p:cNvPr>
          <p:cNvSpPr/>
          <p:nvPr/>
        </p:nvSpPr>
        <p:spPr bwMode="auto">
          <a:xfrm>
            <a:off x="2512665"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5</a:t>
            </a:r>
          </a:p>
        </p:txBody>
      </p:sp>
      <p:sp>
        <p:nvSpPr>
          <p:cNvPr id="37" name="Ellipse 36">
            <a:extLst>
              <a:ext uri="{FF2B5EF4-FFF2-40B4-BE49-F238E27FC236}">
                <a16:creationId xmlns:a16="http://schemas.microsoft.com/office/drawing/2014/main" id="{B73C09EE-9F03-40A2-9E17-7D12FA1F99BA}"/>
              </a:ext>
            </a:extLst>
          </p:cNvPr>
          <p:cNvSpPr/>
          <p:nvPr/>
        </p:nvSpPr>
        <p:spPr bwMode="auto">
          <a:xfrm>
            <a:off x="4881130"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6</a:t>
            </a:r>
          </a:p>
        </p:txBody>
      </p:sp>
      <p:sp>
        <p:nvSpPr>
          <p:cNvPr id="39" name="Ellipse 38">
            <a:extLst>
              <a:ext uri="{FF2B5EF4-FFF2-40B4-BE49-F238E27FC236}">
                <a16:creationId xmlns:a16="http://schemas.microsoft.com/office/drawing/2014/main" id="{E9624854-BD55-4DE5-A50F-27DEFD9E74D2}"/>
              </a:ext>
            </a:extLst>
          </p:cNvPr>
          <p:cNvSpPr/>
          <p:nvPr/>
        </p:nvSpPr>
        <p:spPr bwMode="auto">
          <a:xfrm>
            <a:off x="7191643"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7</a:t>
            </a:r>
          </a:p>
        </p:txBody>
      </p:sp>
      <p:sp>
        <p:nvSpPr>
          <p:cNvPr id="57" name="Rectangle 56">
            <a:extLst>
              <a:ext uri="{FF2B5EF4-FFF2-40B4-BE49-F238E27FC236}">
                <a16:creationId xmlns:a16="http://schemas.microsoft.com/office/drawing/2014/main" id="{00881F96-4237-4C1E-8B1A-46911928DA8D}"/>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58" name="ZoneTexte 57">
            <a:extLst>
              <a:ext uri="{FF2B5EF4-FFF2-40B4-BE49-F238E27FC236}">
                <a16:creationId xmlns:a16="http://schemas.microsoft.com/office/drawing/2014/main" id="{6528C45A-EA07-418C-B242-38B1E9036F50}"/>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64" name="Rectangle 63">
            <a:extLst>
              <a:ext uri="{FF2B5EF4-FFF2-40B4-BE49-F238E27FC236}">
                <a16:creationId xmlns:a16="http://schemas.microsoft.com/office/drawing/2014/main" id="{32CE2654-BC40-49A6-B953-2954D1B1DCF4}"/>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65" name="Rectangle 64">
            <a:extLst>
              <a:ext uri="{FF2B5EF4-FFF2-40B4-BE49-F238E27FC236}">
                <a16:creationId xmlns:a16="http://schemas.microsoft.com/office/drawing/2014/main" id="{34C42977-AA92-4C72-BEEA-53050A527D3B}"/>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66" name="Rectangle 65">
            <a:extLst>
              <a:ext uri="{FF2B5EF4-FFF2-40B4-BE49-F238E27FC236}">
                <a16:creationId xmlns:a16="http://schemas.microsoft.com/office/drawing/2014/main" id="{874B6B7D-D021-4EC7-B34E-8D1FCE04B9CE}"/>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67" name="ZoneTexte 40">
            <a:extLst>
              <a:ext uri="{FF2B5EF4-FFF2-40B4-BE49-F238E27FC236}">
                <a16:creationId xmlns:a16="http://schemas.microsoft.com/office/drawing/2014/main" id="{3CE5370D-87D7-468D-8B16-46C32D066558}"/>
              </a:ext>
            </a:extLst>
          </p:cNvPr>
          <p:cNvSpPr txBox="1"/>
          <p:nvPr/>
        </p:nvSpPr>
        <p:spPr>
          <a:xfrm rot="5400000">
            <a:off x="9311887" y="133540"/>
            <a:ext cx="719056" cy="461665"/>
          </a:xfrm>
          <a:prstGeom prst="rect">
            <a:avLst/>
          </a:prstGeom>
          <a:noFill/>
        </p:spPr>
        <p:txBody>
          <a:bodyPr wrap="square" rtlCol="0" anchor="ctr">
            <a:spAutoFit/>
          </a:bodyPr>
          <a:lstStyle/>
          <a:p>
            <a:pPr algn="ctr"/>
            <a:r>
              <a:rPr lang="en-US" sz="800">
                <a:latin typeface="+mj-lt"/>
              </a:rPr>
              <a:t>Tablets or mobile apps</a:t>
            </a:r>
          </a:p>
        </p:txBody>
      </p:sp>
      <p:pic>
        <p:nvPicPr>
          <p:cNvPr id="30" name="Graphic 30" descr="Magnifying glass with solid fill">
            <a:extLst>
              <a:ext uri="{FF2B5EF4-FFF2-40B4-BE49-F238E27FC236}">
                <a16:creationId xmlns:a16="http://schemas.microsoft.com/office/drawing/2014/main" id="{AB4E409D-DC20-4913-B10B-5CD752E28B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498" y="201198"/>
            <a:ext cx="387795" cy="387795"/>
          </a:xfrm>
          <a:prstGeom prst="rect">
            <a:avLst/>
          </a:prstGeom>
        </p:spPr>
      </p:pic>
      <p:sp>
        <p:nvSpPr>
          <p:cNvPr id="31" name="ZoneTexte 63">
            <a:extLst>
              <a:ext uri="{FF2B5EF4-FFF2-40B4-BE49-F238E27FC236}">
                <a16:creationId xmlns:a16="http://schemas.microsoft.com/office/drawing/2014/main" id="{AFFCB5A8-97B8-4530-A66B-C970CFCED91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3243773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769417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2438970" y="1199073"/>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2D/3D drone image analysis and modeling software – Pix4D</a:t>
            </a:r>
            <a:endParaRPr lang="en-US" sz="1200" i="1">
              <a:latin typeface="+mj-lt"/>
            </a:endParaRP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p:txBody>
          <a:bodyPr vert="horz"/>
          <a:lstStyle/>
          <a:p>
            <a:r>
              <a:rPr lang="en-US" sz="1300" b="0" i="1" kern="0">
                <a:solidFill>
                  <a:schemeClr val="tx2"/>
                </a:solidFill>
              </a:rPr>
              <a:t>Illustration 3</a:t>
            </a:r>
            <a:r>
              <a:rPr lang="en-US" sz="1300" b="0" kern="0"/>
              <a:t>: Solutions on the market now use </a:t>
            </a:r>
            <a:r>
              <a:rPr lang="en-US" sz="1300" b="0" kern="0">
                <a:solidFill>
                  <a:schemeClr val="accent5">
                    <a:lumMod val="75000"/>
                  </a:schemeClr>
                </a:solidFill>
              </a:rPr>
              <a:t>drone images </a:t>
            </a:r>
            <a:r>
              <a:rPr lang="en-US" sz="1300" b="0" kern="0"/>
              <a:t>to model and analyze construction sites</a:t>
            </a:r>
            <a:endParaRPr lang="en-US" sz="1300" b="0">
              <a:solidFill>
                <a:schemeClr val="tx2"/>
              </a:solidFill>
            </a:endParaRPr>
          </a:p>
        </p:txBody>
      </p:sp>
      <p:cxnSp>
        <p:nvCxnSpPr>
          <p:cNvPr id="19" name="Connecteur droit 9">
            <a:extLst>
              <a:ext uri="{FF2B5EF4-FFF2-40B4-BE49-F238E27FC236}">
                <a16:creationId xmlns:a16="http://schemas.microsoft.com/office/drawing/2014/main" id="{64E06462-173A-4158-A658-015AC717E0E5}"/>
              </a:ext>
            </a:extLst>
          </p:cNvPr>
          <p:cNvCxnSpPr>
            <a:cxnSpLocks/>
          </p:cNvCxnSpPr>
          <p:nvPr/>
        </p:nvCxnSpPr>
        <p:spPr>
          <a:xfrm>
            <a:off x="375280" y="1882595"/>
            <a:ext cx="322690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EEAF1987-D318-4165-8539-CE9944DDE20A}"/>
              </a:ext>
            </a:extLst>
          </p:cNvPr>
          <p:cNvSpPr txBox="1"/>
          <p:nvPr/>
        </p:nvSpPr>
        <p:spPr>
          <a:xfrm>
            <a:off x="3948340" y="1889040"/>
            <a:ext cx="4922296" cy="276999"/>
          </a:xfrm>
          <a:prstGeom prst="rect">
            <a:avLst/>
          </a:prstGeom>
          <a:noFill/>
        </p:spPr>
        <p:txBody>
          <a:bodyPr wrap="square" rtlCol="0">
            <a:spAutoFit/>
          </a:bodyPr>
          <a:lstStyle/>
          <a:p>
            <a:r>
              <a:rPr lang="en-US" sz="1200" i="1">
                <a:latin typeface="+mj-lt"/>
              </a:rPr>
              <a:t>(over 55,000 active users and 570,000km² modeled)</a:t>
            </a:r>
          </a:p>
        </p:txBody>
      </p:sp>
      <p:pic>
        <p:nvPicPr>
          <p:cNvPr id="3074" name="Picture 2" descr="Résultat de recherche d'images pour &quot;pix4D logo&quot;">
            <a:extLst>
              <a:ext uri="{FF2B5EF4-FFF2-40B4-BE49-F238E27FC236}">
                <a16:creationId xmlns:a16="http://schemas.microsoft.com/office/drawing/2014/main" id="{B8DE155B-6A80-4D65-88B5-FC5C49791F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529" y="848819"/>
            <a:ext cx="874035" cy="8740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06003AC-2BC9-41EF-B5C6-F11A439C2E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134" y="1971836"/>
            <a:ext cx="1037370" cy="1717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7FB2209-5855-4E34-96C1-A795997FF0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742" y="1866439"/>
            <a:ext cx="1163249" cy="42057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F11BA718-5E1F-4D56-A080-7306BA71EC56}"/>
              </a:ext>
            </a:extLst>
          </p:cNvPr>
          <p:cNvSpPr/>
          <p:nvPr/>
        </p:nvSpPr>
        <p:spPr bwMode="auto">
          <a:xfrm>
            <a:off x="474440"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a:solidFill>
                  <a:schemeClr val="bg1"/>
                </a:solidFill>
                <a:latin typeface="+mj-lt"/>
              </a:rPr>
              <a:t>On-site image capture and digitization</a:t>
            </a:r>
            <a:endParaRPr kumimoji="0" lang="en-US" sz="1200" i="0" u="none" strike="noStrike" cap="none" normalizeH="0" baseline="0">
              <a:ln>
                <a:noFill/>
              </a:ln>
              <a:solidFill>
                <a:schemeClr val="bg1"/>
              </a:solidFill>
              <a:effectLst/>
              <a:latin typeface="+mj-lt"/>
            </a:endParaRPr>
          </a:p>
        </p:txBody>
      </p:sp>
      <p:sp>
        <p:nvSpPr>
          <p:cNvPr id="33" name="Rectangle 32">
            <a:extLst>
              <a:ext uri="{FF2B5EF4-FFF2-40B4-BE49-F238E27FC236}">
                <a16:creationId xmlns:a16="http://schemas.microsoft.com/office/drawing/2014/main" id="{5A86DC5E-7562-4215-BCC6-159FD163B5F0}"/>
              </a:ext>
            </a:extLst>
          </p:cNvPr>
          <p:cNvSpPr/>
          <p:nvPr/>
        </p:nvSpPr>
        <p:spPr bwMode="auto">
          <a:xfrm>
            <a:off x="474450" y="2762485"/>
            <a:ext cx="2735778" cy="29729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Capture of RGB, thermal, or multispectral images by drones </a:t>
            </a:r>
          </a:p>
          <a:p>
            <a:pPr marL="171450" indent="-171450">
              <a:buClr>
                <a:schemeClr val="tx1"/>
              </a:buClr>
              <a:buFont typeface="Arial" panose="020B0604020202020204" pitchFamily="34" charset="0"/>
              <a:buChar char="•"/>
            </a:pPr>
            <a:r>
              <a:rPr lang="en-US" sz="1000">
                <a:latin typeface="+mj-lt"/>
              </a:rPr>
              <a:t>Transformation of collected data into digital cartography and 3D models via Pix4Dmapper mobile platform and integration with BIM</a:t>
            </a:r>
          </a:p>
        </p:txBody>
      </p:sp>
      <p:sp>
        <p:nvSpPr>
          <p:cNvPr id="34" name="Triangle isocèle 33">
            <a:extLst>
              <a:ext uri="{FF2B5EF4-FFF2-40B4-BE49-F238E27FC236}">
                <a16:creationId xmlns:a16="http://schemas.microsoft.com/office/drawing/2014/main" id="{4541F8E9-9C1C-4528-A806-CF225757AA45}"/>
              </a:ext>
            </a:extLst>
          </p:cNvPr>
          <p:cNvSpPr/>
          <p:nvPr/>
        </p:nvSpPr>
        <p:spPr bwMode="auto">
          <a:xfrm rot="10800000">
            <a:off x="1367719"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5" name="Rectangle 34">
            <a:extLst>
              <a:ext uri="{FF2B5EF4-FFF2-40B4-BE49-F238E27FC236}">
                <a16:creationId xmlns:a16="http://schemas.microsoft.com/office/drawing/2014/main" id="{A32B9102-CB94-48AF-94DC-EBC6A8AD50B2}"/>
              </a:ext>
            </a:extLst>
          </p:cNvPr>
          <p:cNvSpPr/>
          <p:nvPr/>
        </p:nvSpPr>
        <p:spPr bwMode="auto">
          <a:xfrm>
            <a:off x="3656861"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a:solidFill>
                  <a:schemeClr val="bg1"/>
                </a:solidFill>
                <a:latin typeface="+mj-lt"/>
              </a:rPr>
              <a:t>Analysis and inspection of 2D/3D drawings</a:t>
            </a:r>
          </a:p>
        </p:txBody>
      </p:sp>
      <p:sp>
        <p:nvSpPr>
          <p:cNvPr id="36" name="Rectangle 35">
            <a:extLst>
              <a:ext uri="{FF2B5EF4-FFF2-40B4-BE49-F238E27FC236}">
                <a16:creationId xmlns:a16="http://schemas.microsoft.com/office/drawing/2014/main" id="{A3146F46-B983-45FC-984A-23D11CF92CF3}"/>
              </a:ext>
            </a:extLst>
          </p:cNvPr>
          <p:cNvSpPr/>
          <p:nvPr/>
        </p:nvSpPr>
        <p:spPr bwMode="auto">
          <a:xfrm>
            <a:off x="3656872" y="2762485"/>
            <a:ext cx="2735778" cy="29729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a:ln>
                  <a:noFill/>
                </a:ln>
                <a:solidFill>
                  <a:schemeClr val="tx2"/>
                </a:solidFill>
                <a:effectLst/>
                <a:latin typeface="+mj-lt"/>
              </a:rPr>
              <a:t>Simplified inspection of the construction site </a:t>
            </a:r>
            <a:r>
              <a:rPr kumimoji="0" lang="en-US" sz="1000" i="0" u="none" strike="noStrike" cap="none" normalizeH="0" baseline="0">
                <a:ln>
                  <a:noFill/>
                </a:ln>
                <a:effectLst/>
                <a:latin typeface="+mj-lt"/>
              </a:rPr>
              <a:t>via Pix4D's range of precise analysis tools (distance, area, volume calculations...)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a:ln>
                  <a:noFill/>
                </a:ln>
                <a:effectLst/>
                <a:latin typeface="+mj-lt"/>
              </a:rPr>
              <a:t>Comparison of 2D/3D visuals of the construction site with the planned plan </a:t>
            </a:r>
            <a:r>
              <a:rPr kumimoji="0" lang="en-US" sz="1000" i="0" u="none" strike="noStrike" cap="none" normalizeH="0" baseline="0">
                <a:ln>
                  <a:noFill/>
                </a:ln>
                <a:solidFill>
                  <a:schemeClr val="tx2"/>
                </a:solidFill>
                <a:effectLst/>
                <a:latin typeface="+mj-lt"/>
              </a:rPr>
              <a:t>to identify and correct errors at low cost </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kumimoji="0" lang="en-US" sz="1000" i="0" u="none" strike="noStrike" cap="none" normalizeH="0" baseline="0">
              <a:ln>
                <a:noFill/>
              </a:ln>
              <a:solidFill>
                <a:schemeClr val="tx2"/>
              </a:solidFill>
              <a:effectLst/>
              <a:latin typeface="+mj-lt"/>
            </a:endParaRPr>
          </a:p>
        </p:txBody>
      </p:sp>
      <p:sp>
        <p:nvSpPr>
          <p:cNvPr id="38" name="Triangle isocèle 37">
            <a:extLst>
              <a:ext uri="{FF2B5EF4-FFF2-40B4-BE49-F238E27FC236}">
                <a16:creationId xmlns:a16="http://schemas.microsoft.com/office/drawing/2014/main" id="{60E82FDA-D8F3-4F51-A70E-C2463A95644C}"/>
              </a:ext>
            </a:extLst>
          </p:cNvPr>
          <p:cNvSpPr/>
          <p:nvPr/>
        </p:nvSpPr>
        <p:spPr bwMode="auto">
          <a:xfrm rot="10800000">
            <a:off x="4550141"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9" name="Rectangle 38">
            <a:extLst>
              <a:ext uri="{FF2B5EF4-FFF2-40B4-BE49-F238E27FC236}">
                <a16:creationId xmlns:a16="http://schemas.microsoft.com/office/drawing/2014/main" id="{70CEDCAE-DD9E-4FEB-A03A-70A9B2A27108}"/>
              </a:ext>
            </a:extLst>
          </p:cNvPr>
          <p:cNvSpPr/>
          <p:nvPr/>
        </p:nvSpPr>
        <p:spPr bwMode="auto">
          <a:xfrm>
            <a:off x="6839283"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a:solidFill>
                  <a:schemeClr val="bg1"/>
                </a:solidFill>
                <a:latin typeface="+mj-lt"/>
              </a:rPr>
              <a:t>Restitution and shared visuals</a:t>
            </a:r>
          </a:p>
        </p:txBody>
      </p:sp>
      <p:sp>
        <p:nvSpPr>
          <p:cNvPr id="42" name="Rectangle 41">
            <a:extLst>
              <a:ext uri="{FF2B5EF4-FFF2-40B4-BE49-F238E27FC236}">
                <a16:creationId xmlns:a16="http://schemas.microsoft.com/office/drawing/2014/main" id="{C007AC2B-F031-4544-B0C5-B373DA55A59B}"/>
              </a:ext>
            </a:extLst>
          </p:cNvPr>
          <p:cNvSpPr/>
          <p:nvPr/>
        </p:nvSpPr>
        <p:spPr bwMode="auto">
          <a:xfrm>
            <a:off x="6839293" y="2762485"/>
            <a:ext cx="2735778" cy="29729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kumimoji="0" lang="en-US" sz="1000" i="0" u="none" strike="noStrike" cap="none" normalizeH="0" baseline="0">
                <a:ln>
                  <a:noFill/>
                </a:ln>
                <a:effectLst/>
                <a:latin typeface="+mj-lt"/>
              </a:rPr>
              <a:t>Create and share </a:t>
            </a:r>
            <a:r>
              <a:rPr kumimoji="0" lang="en-US" sz="1000" i="0" u="none" strike="noStrike" cap="none" normalizeH="0" baseline="0">
                <a:ln>
                  <a:noFill/>
                </a:ln>
                <a:solidFill>
                  <a:schemeClr val="tx2"/>
                </a:solidFill>
                <a:effectLst/>
                <a:latin typeface="+mj-lt"/>
              </a:rPr>
              <a:t>3D models </a:t>
            </a:r>
            <a:r>
              <a:rPr kumimoji="0" lang="en-US" sz="1000" i="0" u="none" strike="noStrike" cap="none" normalizeH="0" baseline="0">
                <a:ln>
                  <a:noFill/>
                </a:ln>
                <a:effectLst/>
                <a:latin typeface="+mj-lt"/>
              </a:rPr>
              <a:t>via Pix4DCloud with all stakeholders </a:t>
            </a:r>
          </a:p>
          <a:p>
            <a:pPr marL="171450" indent="-171450">
              <a:buClr>
                <a:schemeClr val="tx1"/>
              </a:buClr>
              <a:buFont typeface="Arial" panose="020B0604020202020204" pitchFamily="34" charset="0"/>
              <a:buChar char="•"/>
            </a:pPr>
            <a:r>
              <a:rPr kumimoji="0" lang="en-US" sz="1000" i="0" u="none" strike="noStrike" cap="none" normalizeH="0" baseline="0">
                <a:ln>
                  <a:noFill/>
                </a:ln>
                <a:solidFill>
                  <a:schemeClr val="tx2"/>
                </a:solidFill>
                <a:effectLst/>
                <a:latin typeface="+mj-lt"/>
              </a:rPr>
              <a:t>Flexible integration of images from various sources</a:t>
            </a:r>
            <a:r>
              <a:rPr kumimoji="0" lang="en-US" sz="1000" i="0" u="none" strike="noStrike" cap="none" normalizeH="0" baseline="0">
                <a:ln>
                  <a:noFill/>
                </a:ln>
                <a:effectLst/>
                <a:latin typeface="+mj-lt"/>
              </a:rPr>
              <a:t>, including a platform for analysis of measured data </a:t>
            </a:r>
          </a:p>
        </p:txBody>
      </p:sp>
      <p:sp>
        <p:nvSpPr>
          <p:cNvPr id="43" name="Triangle isocèle 42">
            <a:extLst>
              <a:ext uri="{FF2B5EF4-FFF2-40B4-BE49-F238E27FC236}">
                <a16:creationId xmlns:a16="http://schemas.microsoft.com/office/drawing/2014/main" id="{622D55B0-DD9C-4023-AB94-CE089994EC75}"/>
              </a:ext>
            </a:extLst>
          </p:cNvPr>
          <p:cNvSpPr/>
          <p:nvPr/>
        </p:nvSpPr>
        <p:spPr bwMode="auto">
          <a:xfrm rot="10800000">
            <a:off x="7732562"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5" name="Rectangle 44">
            <a:extLst>
              <a:ext uri="{FF2B5EF4-FFF2-40B4-BE49-F238E27FC236}">
                <a16:creationId xmlns:a16="http://schemas.microsoft.com/office/drawing/2014/main" id="{5CE85AE7-FEE1-44CA-80B3-D0DC0F17E39C}"/>
              </a:ext>
            </a:extLst>
          </p:cNvPr>
          <p:cNvSpPr/>
          <p:nvPr/>
        </p:nvSpPr>
        <p:spPr bwMode="auto">
          <a:xfrm>
            <a:off x="771313" y="5291864"/>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Remote controlled drones collecting photos/videos of site</a:t>
            </a:r>
            <a:endParaRPr kumimoji="0" lang="en-US" sz="900" b="0" i="1" u="none" strike="noStrike" cap="none" normalizeH="0" baseline="0">
              <a:ln>
                <a:noFill/>
              </a:ln>
              <a:solidFill>
                <a:schemeClr val="tx1"/>
              </a:solidFill>
              <a:effectLst/>
              <a:latin typeface="+mj-lt"/>
            </a:endParaRPr>
          </a:p>
        </p:txBody>
      </p:sp>
      <p:sp>
        <p:nvSpPr>
          <p:cNvPr id="53" name="Rectangle 52">
            <a:extLst>
              <a:ext uri="{FF2B5EF4-FFF2-40B4-BE49-F238E27FC236}">
                <a16:creationId xmlns:a16="http://schemas.microsoft.com/office/drawing/2014/main" id="{728C0255-F34F-4735-B701-0C6DB6A82697}"/>
              </a:ext>
            </a:extLst>
          </p:cNvPr>
          <p:cNvSpPr/>
          <p:nvPr/>
        </p:nvSpPr>
        <p:spPr bwMode="auto">
          <a:xfrm>
            <a:off x="3999647" y="5265346"/>
            <a:ext cx="2050226" cy="338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Software available on tablet to assist operators</a:t>
            </a:r>
            <a:endParaRPr kumimoji="0" lang="en-US" sz="900" b="0" i="1" u="none" strike="noStrike" cap="none" normalizeH="0" baseline="0">
              <a:ln>
                <a:noFill/>
              </a:ln>
              <a:solidFill>
                <a:schemeClr val="tx1"/>
              </a:solidFill>
              <a:effectLst/>
              <a:latin typeface="+mj-lt"/>
            </a:endParaRPr>
          </a:p>
        </p:txBody>
      </p:sp>
      <p:sp>
        <p:nvSpPr>
          <p:cNvPr id="54" name="Rectangle 53">
            <a:extLst>
              <a:ext uri="{FF2B5EF4-FFF2-40B4-BE49-F238E27FC236}">
                <a16:creationId xmlns:a16="http://schemas.microsoft.com/office/drawing/2014/main" id="{85B1C81A-231D-48C8-84AE-5EE295244265}"/>
              </a:ext>
            </a:extLst>
          </p:cNvPr>
          <p:cNvSpPr/>
          <p:nvPr/>
        </p:nvSpPr>
        <p:spPr bwMode="auto">
          <a:xfrm>
            <a:off x="7038536" y="5324819"/>
            <a:ext cx="2393014"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Web platform for model viewing, project tracking and sharing</a:t>
            </a:r>
            <a:endParaRPr kumimoji="0" lang="en-US" sz="900" b="0" i="1" u="none" strike="noStrike" cap="none" normalizeH="0" baseline="0">
              <a:ln>
                <a:noFill/>
              </a:ln>
              <a:solidFill>
                <a:schemeClr val="tx1"/>
              </a:solidFill>
              <a:effectLst/>
              <a:latin typeface="+mj-lt"/>
            </a:endParaRPr>
          </a:p>
        </p:txBody>
      </p:sp>
      <p:sp>
        <p:nvSpPr>
          <p:cNvPr id="55" name="Triangle isocèle 54">
            <a:extLst>
              <a:ext uri="{FF2B5EF4-FFF2-40B4-BE49-F238E27FC236}">
                <a16:creationId xmlns:a16="http://schemas.microsoft.com/office/drawing/2014/main" id="{CB6B9718-F135-45F8-AEBA-74FA63710745}"/>
              </a:ext>
            </a:extLst>
          </p:cNvPr>
          <p:cNvSpPr/>
          <p:nvPr/>
        </p:nvSpPr>
        <p:spPr bwMode="auto">
          <a:xfrm rot="5400000">
            <a:off x="3232372" y="2338002"/>
            <a:ext cx="40233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56" name="Triangle isocèle 55">
            <a:extLst>
              <a:ext uri="{FF2B5EF4-FFF2-40B4-BE49-F238E27FC236}">
                <a16:creationId xmlns:a16="http://schemas.microsoft.com/office/drawing/2014/main" id="{50EEAD72-D1CC-4940-A4B5-C62651B81DA1}"/>
              </a:ext>
            </a:extLst>
          </p:cNvPr>
          <p:cNvSpPr/>
          <p:nvPr/>
        </p:nvSpPr>
        <p:spPr bwMode="auto">
          <a:xfrm rot="5400000">
            <a:off x="6414790" y="2338003"/>
            <a:ext cx="402334"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3088" name="Picture 16" descr="Improve as-built monitoring with aerial imagery from drones">
            <a:extLst>
              <a:ext uri="{FF2B5EF4-FFF2-40B4-BE49-F238E27FC236}">
                <a16:creationId xmlns:a16="http://schemas.microsoft.com/office/drawing/2014/main" id="{757B822E-93BF-413B-AAA0-1D91BB4F59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5422" y="4208948"/>
            <a:ext cx="1865160" cy="1049152"/>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A128AB00-1EA4-4DD2-B033-484B5E768D2A}"/>
              </a:ext>
            </a:extLst>
          </p:cNvPr>
          <p:cNvSpPr/>
          <p:nvPr/>
        </p:nvSpPr>
        <p:spPr bwMode="auto">
          <a:xfrm>
            <a:off x="428786" y="5855672"/>
            <a:ext cx="9062924" cy="43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latin typeface="+mj-lt"/>
            </a:endParaRPr>
          </a:p>
        </p:txBody>
      </p:sp>
      <p:sp>
        <p:nvSpPr>
          <p:cNvPr id="59" name="ZoneTexte 58">
            <a:extLst>
              <a:ext uri="{FF2B5EF4-FFF2-40B4-BE49-F238E27FC236}">
                <a16:creationId xmlns:a16="http://schemas.microsoft.com/office/drawing/2014/main" id="{C527F4D9-5F1F-4346-8985-91CF05F3AB01}"/>
              </a:ext>
            </a:extLst>
          </p:cNvPr>
          <p:cNvSpPr txBox="1"/>
          <p:nvPr/>
        </p:nvSpPr>
        <p:spPr>
          <a:xfrm>
            <a:off x="538524" y="5756489"/>
            <a:ext cx="776749" cy="246221"/>
          </a:xfrm>
          <a:prstGeom prst="rect">
            <a:avLst/>
          </a:prstGeom>
          <a:solidFill>
            <a:schemeClr val="bg1"/>
          </a:solidFill>
        </p:spPr>
        <p:txBody>
          <a:bodyPr wrap="square" rtlCol="0">
            <a:spAutoFit/>
          </a:bodyPr>
          <a:lstStyle/>
          <a:p>
            <a:pPr algn="ctr"/>
            <a:r>
              <a:rPr lang="en-US" sz="1000" b="1" cap="small">
                <a:solidFill>
                  <a:schemeClr val="tx2"/>
                </a:solidFill>
                <a:latin typeface="+mj-lt"/>
              </a:rPr>
              <a:t>Impact</a:t>
            </a:r>
          </a:p>
        </p:txBody>
      </p:sp>
      <p:sp>
        <p:nvSpPr>
          <p:cNvPr id="60" name="ZoneTexte 59">
            <a:extLst>
              <a:ext uri="{FF2B5EF4-FFF2-40B4-BE49-F238E27FC236}">
                <a16:creationId xmlns:a16="http://schemas.microsoft.com/office/drawing/2014/main" id="{4C6CAE5C-6B57-43FF-B10B-91C28E2AAA79}"/>
              </a:ext>
            </a:extLst>
          </p:cNvPr>
          <p:cNvSpPr txBox="1"/>
          <p:nvPr/>
        </p:nvSpPr>
        <p:spPr>
          <a:xfrm>
            <a:off x="426629" y="5889347"/>
            <a:ext cx="8207349" cy="400110"/>
          </a:xfrm>
          <a:prstGeom prst="rect">
            <a:avLst/>
          </a:prstGeom>
          <a:noFill/>
        </p:spPr>
        <p:txBody>
          <a:bodyPr wrap="square">
            <a:spAutoFit/>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a:ln>
                  <a:noFill/>
                </a:ln>
                <a:effectLst/>
                <a:latin typeface="+mj-lt"/>
              </a:rPr>
              <a:t>Faster, safer and more efficient inspection of construction sites through the use of aerial images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a:ln>
                  <a:noFill/>
                </a:ln>
                <a:effectLst/>
                <a:latin typeface="+mj-lt"/>
              </a:rPr>
              <a:t>Very precise monitoring of construction sites thanks to the high precision data collected and modeled</a:t>
            </a:r>
          </a:p>
        </p:txBody>
      </p:sp>
      <p:pic>
        <p:nvPicPr>
          <p:cNvPr id="3092" name="Picture 20" descr="Infrastructure inspection with drone mapping">
            <a:extLst>
              <a:ext uri="{FF2B5EF4-FFF2-40B4-BE49-F238E27FC236}">
                <a16:creationId xmlns:a16="http://schemas.microsoft.com/office/drawing/2014/main" id="{1B3B9E6C-01BC-40BE-9E16-8EF08A9D43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877" y="4174023"/>
            <a:ext cx="1841571" cy="103588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Résultat de recherche d'images pour &quot;pix4D share collaborate&quot;">
            <a:extLst>
              <a:ext uri="{FF2B5EF4-FFF2-40B4-BE49-F238E27FC236}">
                <a16:creationId xmlns:a16="http://schemas.microsoft.com/office/drawing/2014/main" id="{9F1B6FEB-58D3-4B82-A028-A9E4FEA4F60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843" t="3508" b="10818"/>
          <a:stretch/>
        </p:blipFill>
        <p:spPr bwMode="auto">
          <a:xfrm>
            <a:off x="7306247" y="4137514"/>
            <a:ext cx="1788204" cy="1177957"/>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A6E8C61E-CFC4-41EC-AC3C-0CE01414D934}"/>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2" name="ZoneTexte 61">
            <a:extLst>
              <a:ext uri="{FF2B5EF4-FFF2-40B4-BE49-F238E27FC236}">
                <a16:creationId xmlns:a16="http://schemas.microsoft.com/office/drawing/2014/main" id="{58DB2BE3-F0D9-432A-9451-97145834550C}"/>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63" name="ZoneTexte 40">
            <a:extLst>
              <a:ext uri="{FF2B5EF4-FFF2-40B4-BE49-F238E27FC236}">
                <a16:creationId xmlns:a16="http://schemas.microsoft.com/office/drawing/2014/main" id="{71290402-55BD-44D1-85A0-25FCF4D125A5}"/>
              </a:ext>
            </a:extLst>
          </p:cNvPr>
          <p:cNvSpPr txBox="1"/>
          <p:nvPr/>
        </p:nvSpPr>
        <p:spPr>
          <a:xfrm rot="5400000">
            <a:off x="9327765" y="177493"/>
            <a:ext cx="687300" cy="338554"/>
          </a:xfrm>
          <a:prstGeom prst="rect">
            <a:avLst/>
          </a:prstGeom>
          <a:noFill/>
        </p:spPr>
        <p:txBody>
          <a:bodyPr wrap="square" rtlCol="0" anchor="ctr">
            <a:spAutoFit/>
          </a:bodyPr>
          <a:lstStyle/>
          <a:p>
            <a:pPr algn="ctr"/>
            <a:r>
              <a:rPr lang="en-US" sz="800">
                <a:latin typeface="+mj-lt"/>
              </a:rPr>
              <a:t>Computer vision</a:t>
            </a:r>
          </a:p>
        </p:txBody>
      </p:sp>
      <p:sp>
        <p:nvSpPr>
          <p:cNvPr id="69" name="ZoneTexte 9">
            <a:extLst>
              <a:ext uri="{FF2B5EF4-FFF2-40B4-BE49-F238E27FC236}">
                <a16:creationId xmlns:a16="http://schemas.microsoft.com/office/drawing/2014/main" id="{C5FB799E-CDDD-4EC0-A3FD-67B30854E1F4}"/>
              </a:ext>
            </a:extLst>
          </p:cNvPr>
          <p:cNvSpPr txBox="1"/>
          <p:nvPr/>
        </p:nvSpPr>
        <p:spPr>
          <a:xfrm>
            <a:off x="375279" y="1763997"/>
            <a:ext cx="1548000" cy="184666"/>
          </a:xfrm>
          <a:prstGeom prst="rect">
            <a:avLst/>
          </a:prstGeom>
          <a:solidFill>
            <a:schemeClr val="bg1"/>
          </a:solidFill>
        </p:spPr>
        <p:txBody>
          <a:bodyPr vert="horz" wrap="square" lIns="36000" tIns="0" rIns="36000" bIns="0" rtlCol="0">
            <a:spAutoFit/>
          </a:bodyPr>
          <a:lstStyle/>
          <a:p>
            <a:pPr fontAlgn="auto">
              <a:spcBef>
                <a:spcPct val="20000"/>
              </a:spcBef>
              <a:spcAft>
                <a:spcPts val="0"/>
              </a:spcAft>
            </a:pPr>
            <a:r>
              <a:rPr lang="en-US" sz="1200">
                <a:solidFill>
                  <a:schemeClr val="tx2"/>
                </a:solidFill>
                <a:latin typeface="+mj-lt"/>
              </a:rPr>
              <a:t>Main clients</a:t>
            </a:r>
          </a:p>
        </p:txBody>
      </p:sp>
      <p:pic>
        <p:nvPicPr>
          <p:cNvPr id="70" name="Picture 12" descr="Résultat de recherche d'images pour &quot;bouygues construction logo&quot;">
            <a:extLst>
              <a:ext uri="{FF2B5EF4-FFF2-40B4-BE49-F238E27FC236}">
                <a16:creationId xmlns:a16="http://schemas.microsoft.com/office/drawing/2014/main" id="{8C71CADE-BAAF-43A3-A6ED-861B37C6BE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9907" y="1925105"/>
            <a:ext cx="697647" cy="358103"/>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4C7576A4-CD03-46B5-B5BA-A0EDD03204C7}"/>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73" name="Rectangle 72">
            <a:extLst>
              <a:ext uri="{FF2B5EF4-FFF2-40B4-BE49-F238E27FC236}">
                <a16:creationId xmlns:a16="http://schemas.microsoft.com/office/drawing/2014/main" id="{8C709857-1A4D-47D5-82BB-1AE431A7DE7A}"/>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75" name="Rectangle 74">
            <a:extLst>
              <a:ext uri="{FF2B5EF4-FFF2-40B4-BE49-F238E27FC236}">
                <a16:creationId xmlns:a16="http://schemas.microsoft.com/office/drawing/2014/main" id="{EBF05075-15DD-4716-858A-7420380CCB29}"/>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pic>
        <p:nvPicPr>
          <p:cNvPr id="41" name="Graphic 30" descr="Magnifying glass with solid fill">
            <a:extLst>
              <a:ext uri="{FF2B5EF4-FFF2-40B4-BE49-F238E27FC236}">
                <a16:creationId xmlns:a16="http://schemas.microsoft.com/office/drawing/2014/main" id="{D1D2AA74-AA5F-4829-82F3-0CD6A67C60C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4498" y="201198"/>
            <a:ext cx="387795" cy="387795"/>
          </a:xfrm>
          <a:prstGeom prst="rect">
            <a:avLst/>
          </a:prstGeom>
        </p:spPr>
      </p:pic>
      <p:sp>
        <p:nvSpPr>
          <p:cNvPr id="44" name="ZoneTexte 63">
            <a:extLst>
              <a:ext uri="{FF2B5EF4-FFF2-40B4-BE49-F238E27FC236}">
                <a16:creationId xmlns:a16="http://schemas.microsoft.com/office/drawing/2014/main" id="{4D0A5FEF-026E-4EBA-94EA-A88280A9284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280816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36358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5" name="Image 54">
            <a:extLst>
              <a:ext uri="{FF2B5EF4-FFF2-40B4-BE49-F238E27FC236}">
                <a16:creationId xmlns:a16="http://schemas.microsoft.com/office/drawing/2014/main" id="{3C057141-8166-4C97-9153-A9E5806130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19251" y="1111922"/>
            <a:ext cx="509512" cy="638710"/>
          </a:xfrm>
          <a:prstGeom prst="rect">
            <a:avLst/>
          </a:prstGeom>
        </p:spPr>
      </p:pic>
      <p:pic>
        <p:nvPicPr>
          <p:cNvPr id="57" name="Image 56">
            <a:extLst>
              <a:ext uri="{FF2B5EF4-FFF2-40B4-BE49-F238E27FC236}">
                <a16:creationId xmlns:a16="http://schemas.microsoft.com/office/drawing/2014/main" id="{66D1D608-9297-4DA0-870A-376932CDE1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1395" y="1780164"/>
            <a:ext cx="3136555" cy="3969813"/>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 name="Image 1">
            <a:extLst>
              <a:ext uri="{FF2B5EF4-FFF2-40B4-BE49-F238E27FC236}">
                <a16:creationId xmlns:a16="http://schemas.microsoft.com/office/drawing/2014/main" id="{75AD5D53-CC46-44F5-B8CD-421F545D93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500" y="2164744"/>
            <a:ext cx="5484069" cy="281260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5" name="Rectangle 24">
            <a:extLst>
              <a:ext uri="{FF2B5EF4-FFF2-40B4-BE49-F238E27FC236}">
                <a16:creationId xmlns:a16="http://schemas.microsoft.com/office/drawing/2014/main" id="{E55CF477-BA9F-4C92-B72A-DBEBC94B279B}"/>
              </a:ext>
            </a:extLst>
          </p:cNvPr>
          <p:cNvSpPr/>
          <p:nvPr/>
        </p:nvSpPr>
        <p:spPr>
          <a:xfrm>
            <a:off x="1937512" y="5147408"/>
            <a:ext cx="2749980" cy="553998"/>
          </a:xfrm>
          <a:prstGeom prst="rect">
            <a:avLst/>
          </a:prstGeom>
        </p:spPr>
        <p:txBody>
          <a:bodyPr wrap="square">
            <a:spAutoFit/>
          </a:bodyPr>
          <a:lstStyle/>
          <a:p>
            <a:pPr algn="ctr"/>
            <a:r>
              <a:rPr lang="en-US" sz="1000" i="1">
                <a:latin typeface="+mj-lt"/>
              </a:rPr>
              <a:t>Online subscription module for condominium insurance contracts with prior pricing (for trustees)</a:t>
            </a:r>
          </a:p>
        </p:txBody>
      </p:sp>
      <p:pic>
        <p:nvPicPr>
          <p:cNvPr id="7172" name="Picture 4" descr="RÃ©sultat de recherche d'images pour &quot;odealim logo&quot;">
            <a:extLst>
              <a:ext uri="{FF2B5EF4-FFF2-40B4-BE49-F238E27FC236}">
                <a16:creationId xmlns:a16="http://schemas.microsoft.com/office/drawing/2014/main" id="{4373B38F-D7AF-4F53-B673-A279D32F1CB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30929" y="1256309"/>
            <a:ext cx="1243368" cy="40532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3610AF3-8C67-41E4-AD1B-36F5063C2F70}"/>
              </a:ext>
            </a:extLst>
          </p:cNvPr>
          <p:cNvSpPr/>
          <p:nvPr/>
        </p:nvSpPr>
        <p:spPr>
          <a:xfrm>
            <a:off x="6807896" y="5855294"/>
            <a:ext cx="2063551" cy="400110"/>
          </a:xfrm>
          <a:prstGeom prst="rect">
            <a:avLst/>
          </a:prstGeom>
        </p:spPr>
        <p:txBody>
          <a:bodyPr wrap="square">
            <a:spAutoFit/>
          </a:bodyPr>
          <a:lstStyle/>
          <a:p>
            <a:pPr algn="ctr"/>
            <a:r>
              <a:rPr lang="en-US" sz="1000" i="1">
                <a:solidFill>
                  <a:schemeClr val="tx2"/>
                </a:solidFill>
                <a:latin typeface="+mj-lt"/>
              </a:rPr>
              <a:t>Online pricing for diagnostic services </a:t>
            </a:r>
            <a:endParaRPr lang="en-US" sz="1000" i="1">
              <a:latin typeface="+mj-lt"/>
            </a:endParaRPr>
          </a:p>
        </p:txBody>
      </p:sp>
      <p:sp>
        <p:nvSpPr>
          <p:cNvPr id="15" name="ZoneTexte 40">
            <a:extLst>
              <a:ext uri="{FF2B5EF4-FFF2-40B4-BE49-F238E27FC236}">
                <a16:creationId xmlns:a16="http://schemas.microsoft.com/office/drawing/2014/main" id="{086B2770-5475-4364-AF85-9809947DC484}"/>
              </a:ext>
            </a:extLst>
          </p:cNvPr>
          <p:cNvSpPr txBox="1"/>
          <p:nvPr/>
        </p:nvSpPr>
        <p:spPr>
          <a:xfrm rot="5400000">
            <a:off x="9243626" y="215543"/>
            <a:ext cx="855577" cy="338554"/>
          </a:xfrm>
          <a:prstGeom prst="rect">
            <a:avLst/>
          </a:prstGeom>
          <a:noFill/>
        </p:spPr>
        <p:txBody>
          <a:bodyPr wrap="square" rtlCol="0" anchor="ctr">
            <a:spAutoFit/>
          </a:bodyPr>
          <a:lstStyle/>
          <a:p>
            <a:pPr algn="ctr"/>
            <a:r>
              <a:rPr lang="en-US" sz="800" kern="0">
                <a:latin typeface="+mj-lt"/>
              </a:rPr>
              <a:t>Contract management</a:t>
            </a:r>
            <a:endParaRPr lang="en-US" sz="800">
              <a:latin typeface="+mj-lt"/>
            </a:endParaRPr>
          </a:p>
        </p:txBody>
      </p:sp>
      <p:sp>
        <p:nvSpPr>
          <p:cNvPr id="20" name="Rectangle 19">
            <a:extLst>
              <a:ext uri="{FF2B5EF4-FFF2-40B4-BE49-F238E27FC236}">
                <a16:creationId xmlns:a16="http://schemas.microsoft.com/office/drawing/2014/main" id="{1CD596D9-B723-4E7B-8916-56EF96EBB64B}"/>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1" name="ZoneTexte 20">
            <a:extLst>
              <a:ext uri="{FF2B5EF4-FFF2-40B4-BE49-F238E27FC236}">
                <a16:creationId xmlns:a16="http://schemas.microsoft.com/office/drawing/2014/main" id="{C5AE8029-DDC7-41B7-A974-A7618CC7F26B}"/>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22" name="Rectangle : coins arrondis 46">
            <a:extLst>
              <a:ext uri="{FF2B5EF4-FFF2-40B4-BE49-F238E27FC236}">
                <a16:creationId xmlns:a16="http://schemas.microsoft.com/office/drawing/2014/main" id="{DF94097D-297A-4D7C-8B3C-E3C3A9C4366D}"/>
              </a:ext>
            </a:extLst>
          </p:cNvPr>
          <p:cNvSpPr/>
          <p:nvPr/>
        </p:nvSpPr>
        <p:spPr bwMode="auto">
          <a:xfrm>
            <a:off x="2438970" y="1279705"/>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Cross-sell and B2B acquisition: automated online pricing for simple offers</a:t>
            </a:r>
          </a:p>
        </p:txBody>
      </p:sp>
      <p:sp>
        <p:nvSpPr>
          <p:cNvPr id="13" name="Title 6">
            <a:extLst>
              <a:ext uri="{FF2B5EF4-FFF2-40B4-BE49-F238E27FC236}">
                <a16:creationId xmlns:a16="http://schemas.microsoft.com/office/drawing/2014/main" id="{749F130D-16E1-4876-A365-025D47DFF6A7}"/>
              </a:ext>
            </a:extLst>
          </p:cNvPr>
          <p:cNvSpPr txBox="1">
            <a:spLocks/>
          </p:cNvSpPr>
          <p:nvPr/>
        </p:nvSpPr>
        <p:spPr>
          <a:xfrm>
            <a:off x="550077" y="147600"/>
            <a:ext cx="8320559" cy="684000"/>
          </a:xfrm>
          <a:prstGeom prst="rect">
            <a:avLst/>
          </a:prstGeom>
        </p:spPr>
        <p:txBody>
          <a:bodyPr vert="horz"/>
          <a:lstStyle>
            <a:lvl1pPr algn="l" defTabSz="990570" rtl="0" eaLnBrk="1" latinLnBrk="0" hangingPunct="1">
              <a:spcBef>
                <a:spcPct val="0"/>
              </a:spcBef>
              <a:buNone/>
              <a:defRPr sz="2600" kern="1200">
                <a:solidFill>
                  <a:schemeClr val="tx1"/>
                </a:solidFill>
                <a:latin typeface="Verdana" pitchFamily="34" charset="0"/>
                <a:ea typeface="Verdana" pitchFamily="34" charset="0"/>
                <a:cs typeface="Verdana" pitchFamily="34" charset="0"/>
              </a:defRPr>
            </a:lvl1pPr>
          </a:lstStyle>
          <a:p>
            <a:endParaRPr lang="en-US" sz="1600">
              <a:solidFill>
                <a:schemeClr val="tx2"/>
              </a:solidFill>
              <a:latin typeface="+mj-lt"/>
            </a:endParaRPr>
          </a:p>
        </p:txBody>
      </p:sp>
      <p:sp>
        <p:nvSpPr>
          <p:cNvPr id="3" name="Titre 2">
            <a:extLst>
              <a:ext uri="{FF2B5EF4-FFF2-40B4-BE49-F238E27FC236}">
                <a16:creationId xmlns:a16="http://schemas.microsoft.com/office/drawing/2014/main" id="{E18A7763-3DD3-4E54-8C3B-074DC3E19FE3}"/>
              </a:ext>
            </a:extLst>
          </p:cNvPr>
          <p:cNvSpPr>
            <a:spLocks noGrp="1"/>
          </p:cNvSpPr>
          <p:nvPr>
            <p:ph type="ctrTitle"/>
          </p:nvPr>
        </p:nvSpPr>
        <p:spPr>
          <a:xfrm>
            <a:off x="584515" y="116632"/>
            <a:ext cx="8428069" cy="576064"/>
          </a:xfrm>
        </p:spPr>
        <p:txBody>
          <a:bodyPr vert="horz"/>
          <a:lstStyle/>
          <a:p>
            <a:r>
              <a:rPr lang="en-US" sz="1300" b="0" i="1" kern="0">
                <a:solidFill>
                  <a:schemeClr val="tx2"/>
                </a:solidFill>
                <a:latin typeface="+mj-lt"/>
              </a:rPr>
              <a:t>Illustration 4</a:t>
            </a:r>
            <a:r>
              <a:rPr lang="en-US" sz="1300" b="0" kern="0">
                <a:latin typeface="+mj-lt"/>
              </a:rPr>
              <a:t>: Some market players are developing features allowing customers to easily recontract, and propose </a:t>
            </a:r>
            <a:r>
              <a:rPr lang="en-US" sz="1300" b="0" kern="0">
                <a:solidFill>
                  <a:schemeClr val="accent5">
                    <a:lumMod val="75000"/>
                  </a:schemeClr>
                </a:solidFill>
                <a:latin typeface="+mj-lt"/>
              </a:rPr>
              <a:t>complementary offers to foster cross-sell opportunities</a:t>
            </a:r>
            <a:endParaRPr lang="en-US" sz="1300" b="0">
              <a:solidFill>
                <a:schemeClr val="accent5">
                  <a:lumMod val="75000"/>
                </a:schemeClr>
              </a:solidFill>
            </a:endParaRPr>
          </a:p>
        </p:txBody>
      </p:sp>
      <p:sp>
        <p:nvSpPr>
          <p:cNvPr id="24" name="Rectangle 23">
            <a:extLst>
              <a:ext uri="{FF2B5EF4-FFF2-40B4-BE49-F238E27FC236}">
                <a16:creationId xmlns:a16="http://schemas.microsoft.com/office/drawing/2014/main" id="{563E6E46-1F87-4BDB-8C6E-C5790B0A6EFD}"/>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26" name="Rectangle 25">
            <a:extLst>
              <a:ext uri="{FF2B5EF4-FFF2-40B4-BE49-F238E27FC236}">
                <a16:creationId xmlns:a16="http://schemas.microsoft.com/office/drawing/2014/main" id="{04CB1C86-27A0-4200-A026-49D98629F33A}"/>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sp>
        <p:nvSpPr>
          <p:cNvPr id="27" name="Rectangle 26">
            <a:extLst>
              <a:ext uri="{FF2B5EF4-FFF2-40B4-BE49-F238E27FC236}">
                <a16:creationId xmlns:a16="http://schemas.microsoft.com/office/drawing/2014/main" id="{7C19083B-2243-45AC-95E0-9D58191ECFC8}"/>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pic>
        <p:nvPicPr>
          <p:cNvPr id="23" name="Graphic 30" descr="Magnifying glass with solid fill">
            <a:extLst>
              <a:ext uri="{FF2B5EF4-FFF2-40B4-BE49-F238E27FC236}">
                <a16:creationId xmlns:a16="http://schemas.microsoft.com/office/drawing/2014/main" id="{016A7BD7-3BA3-4D57-8E95-027FEF473E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4498" y="201198"/>
            <a:ext cx="387795" cy="387795"/>
          </a:xfrm>
          <a:prstGeom prst="rect">
            <a:avLst/>
          </a:prstGeom>
        </p:spPr>
      </p:pic>
      <p:sp>
        <p:nvSpPr>
          <p:cNvPr id="29" name="ZoneTexte 63">
            <a:extLst>
              <a:ext uri="{FF2B5EF4-FFF2-40B4-BE49-F238E27FC236}">
                <a16:creationId xmlns:a16="http://schemas.microsoft.com/office/drawing/2014/main" id="{AC3A78AE-E179-4EE2-A1AC-0F14929D377F}"/>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305424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824C0830-1A94-47DC-98F2-27E35F5299CB}"/>
              </a:ext>
            </a:extLst>
          </p:cNvPr>
          <p:cNvGraphicFramePr>
            <a:graphicFrameLocks noChangeAspect="1"/>
          </p:cNvGraphicFramePr>
          <p:nvPr>
            <p:custDataLst>
              <p:tags r:id="rId1"/>
            </p:custDataLst>
            <p:extLst>
              <p:ext uri="{D42A27DB-BD31-4B8C-83A1-F6EECF244321}">
                <p14:modId xmlns:p14="http://schemas.microsoft.com/office/powerpoint/2010/main" val="2699642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t 4" hidden="1">
                        <a:extLst>
                          <a:ext uri="{FF2B5EF4-FFF2-40B4-BE49-F238E27FC236}">
                            <a16:creationId xmlns:a16="http://schemas.microsoft.com/office/drawing/2014/main" id="{824C0830-1A94-47DC-98F2-27E35F5299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621063" y="1222473"/>
            <a:ext cx="4212194"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817997" y="901575"/>
            <a:ext cx="4344817" cy="261610"/>
          </a:xfrm>
          <a:prstGeom prst="rect">
            <a:avLst/>
          </a:prstGeom>
          <a:noFill/>
        </p:spPr>
        <p:txBody>
          <a:bodyPr wrap="square" rtlCol="0">
            <a:spAutoFit/>
          </a:bodyPr>
          <a:lstStyle/>
          <a:p>
            <a:pPr lvl="0">
              <a:spcBef>
                <a:spcPts val="600"/>
              </a:spcBef>
              <a:spcAft>
                <a:spcPts val="0"/>
              </a:spcAft>
              <a:defRPr/>
            </a:pPr>
            <a:r>
              <a:rPr lang="en-US" sz="1100" b="1">
                <a:solidFill>
                  <a:srgbClr val="009DB0"/>
                </a:solidFill>
                <a:latin typeface="+mj-lt"/>
              </a:rPr>
              <a:t>Expert interviews conducted by eleven*</a:t>
            </a:r>
          </a:p>
        </p:txBody>
      </p:sp>
      <p:grpSp>
        <p:nvGrpSpPr>
          <p:cNvPr id="22" name="Group 8">
            <a:extLst>
              <a:ext uri="{FF2B5EF4-FFF2-40B4-BE49-F238E27FC236}">
                <a16:creationId xmlns:a16="http://schemas.microsoft.com/office/drawing/2014/main" id="{D805EC59-AB86-472B-BD2C-0393201CE3AB}"/>
              </a:ext>
            </a:extLst>
          </p:cNvPr>
          <p:cNvGrpSpPr>
            <a:grpSpLocks noChangeAspect="1"/>
          </p:cNvGrpSpPr>
          <p:nvPr/>
        </p:nvGrpSpPr>
        <p:grpSpPr bwMode="auto">
          <a:xfrm>
            <a:off x="614879" y="924380"/>
            <a:ext cx="216001" cy="216000"/>
            <a:chOff x="-1" y="0"/>
            <a:chExt cx="77" cy="77"/>
          </a:xfrm>
          <a:solidFill>
            <a:srgbClr val="009DB0"/>
          </a:solidFill>
        </p:grpSpPr>
        <p:sp>
          <p:nvSpPr>
            <p:cNvPr id="24" name="Freeform 9">
              <a:extLst>
                <a:ext uri="{FF2B5EF4-FFF2-40B4-BE49-F238E27FC236}">
                  <a16:creationId xmlns:a16="http://schemas.microsoft.com/office/drawing/2014/main" id="{5D63AE7F-E3F2-4D76-B094-ADCF9F6035DF}"/>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5" name="Freeform 10">
              <a:extLst>
                <a:ext uri="{FF2B5EF4-FFF2-40B4-BE49-F238E27FC236}">
                  <a16:creationId xmlns:a16="http://schemas.microsoft.com/office/drawing/2014/main" id="{AB3C1D1D-B445-41C4-A460-6B7860223F1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588001"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646464"/>
              </a:solidFill>
              <a:effectLst/>
              <a:uLnTx/>
              <a:uFillTx/>
              <a:ea typeface="+mj-ea"/>
              <a:cs typeface="+mj-cs"/>
            </a:endParaRPr>
          </a:p>
        </p:txBody>
      </p:sp>
      <p:cxnSp>
        <p:nvCxnSpPr>
          <p:cNvPr id="61" name="Connecteur droit 60">
            <a:extLst>
              <a:ext uri="{FF2B5EF4-FFF2-40B4-BE49-F238E27FC236}">
                <a16:creationId xmlns:a16="http://schemas.microsoft.com/office/drawing/2014/main" id="{D4F2E86A-C110-4186-961D-87692A4CBAE8}"/>
              </a:ext>
            </a:extLst>
          </p:cNvPr>
          <p:cNvCxnSpPr>
            <a:cxnSpLocks/>
          </p:cNvCxnSpPr>
          <p:nvPr/>
        </p:nvCxnSpPr>
        <p:spPr bwMode="auto">
          <a:xfrm>
            <a:off x="4953000" y="1399386"/>
            <a:ext cx="0" cy="4545008"/>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sp>
        <p:nvSpPr>
          <p:cNvPr id="14" name="ZoneTexte 11">
            <a:extLst>
              <a:ext uri="{FF2B5EF4-FFF2-40B4-BE49-F238E27FC236}">
                <a16:creationId xmlns:a16="http://schemas.microsoft.com/office/drawing/2014/main" id="{A6A43F86-72DB-441A-9F0E-0CBA93B92167}"/>
              </a:ext>
            </a:extLst>
          </p:cNvPr>
          <p:cNvSpPr txBox="1"/>
          <p:nvPr/>
        </p:nvSpPr>
        <p:spPr>
          <a:xfrm>
            <a:off x="5445582" y="886357"/>
            <a:ext cx="4154398" cy="276999"/>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9DB0"/>
                </a:solidFill>
                <a:effectLst/>
                <a:uLnTx/>
                <a:uFillTx/>
                <a:latin typeface="+mj-lt"/>
                <a:ea typeface="+mn-ea"/>
                <a:cs typeface="Arial" pitchFamily="34" charset="0"/>
              </a:rPr>
              <a:t>Industry reports and other data sources</a:t>
            </a:r>
          </a:p>
        </p:txBody>
      </p:sp>
      <p:grpSp>
        <p:nvGrpSpPr>
          <p:cNvPr id="16" name="Group 13">
            <a:extLst>
              <a:ext uri="{FF2B5EF4-FFF2-40B4-BE49-F238E27FC236}">
                <a16:creationId xmlns:a16="http://schemas.microsoft.com/office/drawing/2014/main" id="{3466A66B-3AC2-41C2-A682-095A54A6D82B}"/>
              </a:ext>
            </a:extLst>
          </p:cNvPr>
          <p:cNvGrpSpPr>
            <a:grpSpLocks noChangeAspect="1"/>
          </p:cNvGrpSpPr>
          <p:nvPr/>
        </p:nvGrpSpPr>
        <p:grpSpPr bwMode="auto">
          <a:xfrm>
            <a:off x="5190691" y="922164"/>
            <a:ext cx="254891" cy="208548"/>
            <a:chOff x="-1" y="7"/>
            <a:chExt cx="77" cy="63"/>
          </a:xfrm>
          <a:solidFill>
            <a:srgbClr val="009DB0"/>
          </a:solidFill>
        </p:grpSpPr>
        <p:sp>
          <p:nvSpPr>
            <p:cNvPr id="18" name="Freeform 14">
              <a:extLst>
                <a:ext uri="{FF2B5EF4-FFF2-40B4-BE49-F238E27FC236}">
                  <a16:creationId xmlns:a16="http://schemas.microsoft.com/office/drawing/2014/main" id="{72784226-796B-4A07-A305-A1B9DC6D6C52}"/>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19" name="Rectangle 15">
              <a:extLst>
                <a:ext uri="{FF2B5EF4-FFF2-40B4-BE49-F238E27FC236}">
                  <a16:creationId xmlns:a16="http://schemas.microsoft.com/office/drawing/2014/main" id="{65DB4510-7EFA-41FC-B311-0EB3E6EA1991}"/>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0" name="Rectangle 16">
              <a:extLst>
                <a:ext uri="{FF2B5EF4-FFF2-40B4-BE49-F238E27FC236}">
                  <a16:creationId xmlns:a16="http://schemas.microsoft.com/office/drawing/2014/main" id="{A74A77EF-0450-4287-80EF-3BC31D5343B8}"/>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1" name="Rectangle 17">
              <a:extLst>
                <a:ext uri="{FF2B5EF4-FFF2-40B4-BE49-F238E27FC236}">
                  <a16:creationId xmlns:a16="http://schemas.microsoft.com/office/drawing/2014/main" id="{2A6ED613-7B60-4615-8D4C-485519C2609F}"/>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23" name="Connecteur droit 22">
            <a:extLst>
              <a:ext uri="{FF2B5EF4-FFF2-40B4-BE49-F238E27FC236}">
                <a16:creationId xmlns:a16="http://schemas.microsoft.com/office/drawing/2014/main" id="{FE6007DD-F11D-4577-9884-29EE1AC2BFA1}"/>
              </a:ext>
            </a:extLst>
          </p:cNvPr>
          <p:cNvCxnSpPr>
            <a:cxnSpLocks/>
          </p:cNvCxnSpPr>
          <p:nvPr/>
        </p:nvCxnSpPr>
        <p:spPr bwMode="auto">
          <a:xfrm>
            <a:off x="5090637" y="1217185"/>
            <a:ext cx="4596839"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26" name="ZoneTexte 25">
            <a:extLst>
              <a:ext uri="{FF2B5EF4-FFF2-40B4-BE49-F238E27FC236}">
                <a16:creationId xmlns:a16="http://schemas.microsoft.com/office/drawing/2014/main" id="{0614C3AD-C954-4D83-95AB-C29332F75FE7}"/>
              </a:ext>
            </a:extLst>
          </p:cNvPr>
          <p:cNvSpPr txBox="1"/>
          <p:nvPr/>
        </p:nvSpPr>
        <p:spPr>
          <a:xfrm>
            <a:off x="2443676" y="6594984"/>
            <a:ext cx="962123" cy="215444"/>
          </a:xfrm>
          <a:prstGeom prst="rect">
            <a:avLst/>
          </a:prstGeom>
          <a:noFill/>
        </p:spPr>
        <p:txBody>
          <a:bodyPr wrap="none" rtlCol="0">
            <a:spAutoFit/>
          </a:bodyPr>
          <a:lstStyle/>
          <a:p>
            <a:r>
              <a:rPr lang="en-US" sz="800">
                <a:latin typeface="+mj-lt"/>
              </a:rPr>
              <a:t>Interview done</a:t>
            </a:r>
          </a:p>
        </p:txBody>
      </p:sp>
      <p:sp>
        <p:nvSpPr>
          <p:cNvPr id="29" name="Freeform 5">
            <a:extLst>
              <a:ext uri="{FF2B5EF4-FFF2-40B4-BE49-F238E27FC236}">
                <a16:creationId xmlns:a16="http://schemas.microsoft.com/office/drawing/2014/main" id="{CDC05D8C-D901-4233-8F68-F7A7ABE06031}"/>
              </a:ext>
            </a:extLst>
          </p:cNvPr>
          <p:cNvSpPr>
            <a:spLocks noEditPoints="1"/>
          </p:cNvSpPr>
          <p:nvPr/>
        </p:nvSpPr>
        <p:spPr bwMode="auto">
          <a:xfrm>
            <a:off x="2328476" y="6656400"/>
            <a:ext cx="115200" cy="108000"/>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30" name="ZoneTexte 29">
            <a:extLst>
              <a:ext uri="{FF2B5EF4-FFF2-40B4-BE49-F238E27FC236}">
                <a16:creationId xmlns:a16="http://schemas.microsoft.com/office/drawing/2014/main" id="{ACBF13C7-2E3B-4833-93F2-486311645719}"/>
              </a:ext>
            </a:extLst>
          </p:cNvPr>
          <p:cNvSpPr txBox="1"/>
          <p:nvPr/>
        </p:nvSpPr>
        <p:spPr>
          <a:xfrm>
            <a:off x="630632" y="1469470"/>
            <a:ext cx="4014353" cy="2275814"/>
          </a:xfrm>
          <a:prstGeom prst="rect">
            <a:avLst/>
          </a:prstGeom>
          <a:noFill/>
        </p:spPr>
        <p:txBody>
          <a:bodyPr wrap="square" rtlCol="0">
            <a:noAutofit/>
          </a:bodyPr>
          <a:lstStyle/>
          <a:p>
            <a:pPr marL="171450" indent="-171450">
              <a:spcBef>
                <a:spcPts val="600"/>
              </a:spcBef>
              <a:spcAft>
                <a:spcPts val="0"/>
              </a:spcAft>
              <a:buFont typeface="Arial" panose="020B0604020202020204" pitchFamily="34" charset="0"/>
              <a:buChar char="•"/>
            </a:pPr>
            <a:r>
              <a:rPr lang="en-US" sz="1050">
                <a:latin typeface="+mj-lt"/>
              </a:rPr>
              <a:t>Xavier </a:t>
            </a:r>
            <a:r>
              <a:rPr lang="en-US" sz="1050" err="1">
                <a:latin typeface="+mj-lt"/>
              </a:rPr>
              <a:t>Gazay</a:t>
            </a:r>
            <a:r>
              <a:rPr lang="en-US" sz="1050">
                <a:latin typeface="+mj-lt"/>
              </a:rPr>
              <a:t> – CEO at Sedgwick France </a:t>
            </a:r>
            <a:r>
              <a:rPr lang="en-US" sz="1050" err="1">
                <a:latin typeface="+mj-lt"/>
              </a:rPr>
              <a:t>Sas</a:t>
            </a:r>
            <a:r>
              <a:rPr lang="en-US" sz="1050">
                <a:latin typeface="+mj-lt"/>
              </a:rPr>
              <a:t>. (4/2020-present)</a:t>
            </a:r>
          </a:p>
          <a:p>
            <a:pPr marL="171450" indent="-171450">
              <a:spcBef>
                <a:spcPts val="600"/>
              </a:spcBef>
              <a:spcAft>
                <a:spcPts val="0"/>
              </a:spcAft>
              <a:buFont typeface="Arial" panose="020B0604020202020204" pitchFamily="34" charset="0"/>
              <a:buChar char="•"/>
            </a:pPr>
            <a:r>
              <a:rPr lang="en-US" sz="1050">
                <a:latin typeface="+mj-lt"/>
              </a:rPr>
              <a:t>Henri Laurent – Former Director of Board at Grupo </a:t>
            </a:r>
            <a:r>
              <a:rPr lang="en-US" sz="1050" err="1">
                <a:latin typeface="+mj-lt"/>
              </a:rPr>
              <a:t>Multiasistencia</a:t>
            </a:r>
            <a:r>
              <a:rPr lang="en-US" sz="1050">
                <a:latin typeface="+mj-lt"/>
              </a:rPr>
              <a:t> (4/2016-12/2019)</a:t>
            </a:r>
          </a:p>
          <a:p>
            <a:pPr marL="171450" indent="-171450">
              <a:spcBef>
                <a:spcPts val="600"/>
              </a:spcBef>
              <a:spcAft>
                <a:spcPts val="0"/>
              </a:spcAft>
              <a:buFont typeface="Arial" panose="020B0604020202020204" pitchFamily="34" charset="0"/>
              <a:buChar char="•"/>
            </a:pPr>
            <a:r>
              <a:rPr lang="en-US" sz="1050">
                <a:latin typeface="+mj-lt"/>
              </a:rPr>
              <a:t>Benoit </a:t>
            </a:r>
            <a:r>
              <a:rPr lang="en-US" sz="1050" err="1">
                <a:latin typeface="+mj-lt"/>
              </a:rPr>
              <a:t>Grondin</a:t>
            </a:r>
            <a:r>
              <a:rPr lang="en-US" sz="1050">
                <a:latin typeface="+mj-lt"/>
              </a:rPr>
              <a:t> – Former CMO at Travaux.com (3/2014-1/2021)</a:t>
            </a:r>
          </a:p>
          <a:p>
            <a:pPr marL="171450" indent="-171450">
              <a:spcBef>
                <a:spcPts val="600"/>
              </a:spcBef>
              <a:spcAft>
                <a:spcPts val="0"/>
              </a:spcAft>
              <a:buFont typeface="Arial" panose="020B0604020202020204" pitchFamily="34" charset="0"/>
              <a:buChar char="•"/>
            </a:pPr>
            <a:r>
              <a:rPr lang="en-US" sz="1050">
                <a:latin typeface="+mj-lt"/>
              </a:rPr>
              <a:t>Antoine </a:t>
            </a:r>
            <a:r>
              <a:rPr lang="en-US" sz="1050" err="1">
                <a:latin typeface="+mj-lt"/>
              </a:rPr>
              <a:t>Bagnaninchi</a:t>
            </a:r>
            <a:r>
              <a:rPr lang="en-US" sz="1050">
                <a:latin typeface="+mj-lt"/>
              </a:rPr>
              <a:t> – Former Business Developer at </a:t>
            </a:r>
            <a:r>
              <a:rPr lang="en-US" sz="1050" err="1">
                <a:latin typeface="+mj-lt"/>
              </a:rPr>
              <a:t>Frizbiz</a:t>
            </a:r>
            <a:r>
              <a:rPr lang="en-US" sz="1050">
                <a:latin typeface="+mj-lt"/>
              </a:rPr>
              <a:t> (09/2019 - 05/2020)</a:t>
            </a:r>
          </a:p>
          <a:p>
            <a:pPr marL="171450" indent="-171450">
              <a:spcBef>
                <a:spcPts val="600"/>
              </a:spcBef>
              <a:spcAft>
                <a:spcPts val="0"/>
              </a:spcAft>
              <a:buFont typeface="Arial" panose="020B0604020202020204" pitchFamily="34" charset="0"/>
              <a:buChar char="•"/>
            </a:pPr>
            <a:r>
              <a:rPr lang="en-US" sz="1050">
                <a:latin typeface="+mj-lt"/>
              </a:rPr>
              <a:t>Joffrey </a:t>
            </a:r>
            <a:r>
              <a:rPr lang="en-US" sz="1050" err="1">
                <a:latin typeface="+mj-lt"/>
              </a:rPr>
              <a:t>Moret</a:t>
            </a:r>
            <a:r>
              <a:rPr lang="en-US" sz="1050">
                <a:latin typeface="+mj-lt"/>
              </a:rPr>
              <a:t> - Home Product Manager at Allianz Partners </a:t>
            </a:r>
            <a:r>
              <a:rPr lang="en-US" sz="1050" err="1">
                <a:latin typeface="+mj-lt"/>
              </a:rPr>
              <a:t>Sas</a:t>
            </a:r>
            <a:r>
              <a:rPr lang="en-US" sz="1050">
                <a:latin typeface="+mj-lt"/>
              </a:rPr>
              <a:t> (4/2018-present)</a:t>
            </a:r>
          </a:p>
        </p:txBody>
      </p:sp>
      <p:sp>
        <p:nvSpPr>
          <p:cNvPr id="43" name="ZoneTexte 42">
            <a:extLst>
              <a:ext uri="{FF2B5EF4-FFF2-40B4-BE49-F238E27FC236}">
                <a16:creationId xmlns:a16="http://schemas.microsoft.com/office/drawing/2014/main" id="{C0AF0BD1-EE99-4A93-881A-71BE4821E6F1}"/>
              </a:ext>
            </a:extLst>
          </p:cNvPr>
          <p:cNvSpPr txBox="1"/>
          <p:nvPr/>
        </p:nvSpPr>
        <p:spPr>
          <a:xfrm>
            <a:off x="5162814" y="1417100"/>
            <a:ext cx="4496782" cy="1846659"/>
          </a:xfrm>
          <a:prstGeom prst="rect">
            <a:avLst/>
          </a:prstGeom>
          <a:noFill/>
        </p:spPr>
        <p:txBody>
          <a:bodyPr wrap="square" rtlCol="0">
            <a:spAutoFit/>
          </a:bodyPr>
          <a:lstStyle/>
          <a:p>
            <a:pPr lvl="0">
              <a:spcBef>
                <a:spcPts val="0"/>
              </a:spcBef>
              <a:spcAft>
                <a:spcPts val="600"/>
              </a:spcAft>
              <a:defRPr/>
            </a:pPr>
            <a:r>
              <a:rPr lang="en-US" sz="1050">
                <a:solidFill>
                  <a:srgbClr val="009DB0"/>
                </a:solidFill>
                <a:latin typeface="+mj-lt"/>
              </a:rPr>
              <a:t>Materials provided by APAX as part of process:</a:t>
            </a:r>
          </a:p>
          <a:p>
            <a:pPr marL="171450" lvl="0" indent="-171450">
              <a:spcBef>
                <a:spcPts val="0"/>
              </a:spcBef>
              <a:spcAft>
                <a:spcPts val="600"/>
              </a:spcAft>
              <a:buFont typeface="Arial" panose="020B0604020202020204" pitchFamily="34" charset="0"/>
              <a:buChar char="•"/>
              <a:defRPr/>
            </a:pPr>
            <a:r>
              <a:rPr lang="en-US" sz="1050">
                <a:latin typeface="+mj-lt"/>
              </a:rPr>
              <a:t>VDD Hestia (</a:t>
            </a:r>
            <a:r>
              <a:rPr lang="en-US" sz="1050" err="1">
                <a:latin typeface="+mj-lt"/>
              </a:rPr>
              <a:t>Advention</a:t>
            </a:r>
            <a:r>
              <a:rPr lang="en-US" sz="1050">
                <a:latin typeface="+mj-lt"/>
              </a:rPr>
              <a:t>)</a:t>
            </a:r>
          </a:p>
          <a:p>
            <a:pPr marL="171450" lvl="0" indent="-171450">
              <a:spcBef>
                <a:spcPts val="0"/>
              </a:spcBef>
              <a:spcAft>
                <a:spcPts val="600"/>
              </a:spcAft>
              <a:buFont typeface="Arial" panose="020B0604020202020204" pitchFamily="34" charset="0"/>
              <a:buChar char="•"/>
              <a:defRPr/>
            </a:pPr>
            <a:r>
              <a:rPr lang="en-US" sz="1050">
                <a:latin typeface="+mj-lt"/>
              </a:rPr>
              <a:t>Info. Memo. Hestia</a:t>
            </a:r>
          </a:p>
          <a:p>
            <a:pPr lvl="0">
              <a:spcBef>
                <a:spcPts val="0"/>
              </a:spcBef>
              <a:spcAft>
                <a:spcPts val="600"/>
              </a:spcAft>
              <a:defRPr/>
            </a:pPr>
            <a:r>
              <a:rPr lang="en-US" sz="1050">
                <a:solidFill>
                  <a:srgbClr val="009DB0"/>
                </a:solidFill>
                <a:latin typeface="+mj-lt"/>
              </a:rPr>
              <a:t>Other reference materials:</a:t>
            </a:r>
          </a:p>
          <a:p>
            <a:pPr marL="171450" lvl="0" indent="-171450">
              <a:spcBef>
                <a:spcPts val="0"/>
              </a:spcBef>
              <a:spcAft>
                <a:spcPts val="600"/>
              </a:spcAft>
              <a:buFont typeface="Arial" panose="020B0604020202020204" pitchFamily="34" charset="0"/>
              <a:buChar char="•"/>
              <a:defRPr/>
            </a:pPr>
            <a:r>
              <a:rPr lang="en-US" sz="1050">
                <a:latin typeface="+mj-lt"/>
              </a:rPr>
              <a:t>CED Whitepaper on Repair in kind</a:t>
            </a:r>
          </a:p>
          <a:p>
            <a:pPr marL="171450" lvl="0" indent="-171450">
              <a:spcBef>
                <a:spcPts val="0"/>
              </a:spcBef>
              <a:spcAft>
                <a:spcPts val="600"/>
              </a:spcAft>
              <a:buFont typeface="Arial" panose="020B0604020202020204" pitchFamily="34" charset="0"/>
              <a:buChar char="•"/>
              <a:defRPr/>
            </a:pPr>
            <a:r>
              <a:rPr lang="en-US" sz="1050" i="1">
                <a:latin typeface="+mj-lt"/>
              </a:rPr>
              <a:t>Les </a:t>
            </a:r>
            <a:r>
              <a:rPr lang="en-US" sz="1050" i="1" err="1">
                <a:latin typeface="+mj-lt"/>
              </a:rPr>
              <a:t>plateformes</a:t>
            </a:r>
            <a:r>
              <a:rPr lang="en-US" sz="1050" i="1">
                <a:latin typeface="+mj-lt"/>
              </a:rPr>
              <a:t> </a:t>
            </a:r>
            <a:r>
              <a:rPr lang="en-US" sz="1050" i="1" err="1">
                <a:latin typeface="+mj-lt"/>
              </a:rPr>
              <a:t>numériques</a:t>
            </a:r>
            <a:r>
              <a:rPr lang="en-US" sz="1050" i="1">
                <a:latin typeface="+mj-lt"/>
              </a:rPr>
              <a:t> dans le </a:t>
            </a:r>
            <a:r>
              <a:rPr lang="en-US" sz="1050" i="1" err="1">
                <a:latin typeface="+mj-lt"/>
              </a:rPr>
              <a:t>bâtiment</a:t>
            </a:r>
            <a:r>
              <a:rPr lang="en-US" sz="1050" i="1">
                <a:latin typeface="+mj-lt"/>
              </a:rPr>
              <a:t> – Etat des </a:t>
            </a:r>
            <a:r>
              <a:rPr lang="en-US" sz="1050" i="1" err="1">
                <a:latin typeface="+mj-lt"/>
              </a:rPr>
              <a:t>lieux</a:t>
            </a:r>
            <a:r>
              <a:rPr lang="en-US" sz="1050" i="1">
                <a:latin typeface="+mj-lt"/>
              </a:rPr>
              <a:t> &amp; </a:t>
            </a:r>
            <a:r>
              <a:rPr lang="en-US" sz="1050" i="1" err="1">
                <a:latin typeface="+mj-lt"/>
              </a:rPr>
              <a:t>enjeux</a:t>
            </a:r>
            <a:r>
              <a:rPr lang="en-US" sz="1050" i="1">
                <a:latin typeface="+mj-lt"/>
              </a:rPr>
              <a:t>, </a:t>
            </a:r>
            <a:r>
              <a:rPr lang="en-US" sz="1050">
                <a:latin typeface="+mj-lt"/>
              </a:rPr>
              <a:t>Fédération </a:t>
            </a:r>
            <a:r>
              <a:rPr lang="en-US" sz="1050" err="1">
                <a:latin typeface="+mj-lt"/>
              </a:rPr>
              <a:t>Française</a:t>
            </a:r>
            <a:r>
              <a:rPr lang="en-US" sz="1050">
                <a:latin typeface="+mj-lt"/>
              </a:rPr>
              <a:t> du </a:t>
            </a:r>
            <a:r>
              <a:rPr lang="en-US" sz="1050" err="1">
                <a:latin typeface="+mj-lt"/>
              </a:rPr>
              <a:t>bâtiment</a:t>
            </a:r>
            <a:endParaRPr lang="en-US" sz="1050">
              <a:latin typeface="+mj-lt"/>
            </a:endParaRPr>
          </a:p>
          <a:p>
            <a:pPr marL="171450" lvl="0" indent="-171450">
              <a:spcBef>
                <a:spcPts val="0"/>
              </a:spcBef>
              <a:spcAft>
                <a:spcPts val="600"/>
              </a:spcAft>
              <a:buFont typeface="Arial" panose="020B0604020202020204" pitchFamily="34" charset="0"/>
              <a:buChar char="•"/>
              <a:defRPr/>
            </a:pPr>
            <a:endParaRPr lang="en-US" sz="1050">
              <a:latin typeface="+mj-lt"/>
            </a:endParaRPr>
          </a:p>
        </p:txBody>
      </p:sp>
      <p:sp>
        <p:nvSpPr>
          <p:cNvPr id="2" name="Rectangle 1">
            <a:extLst>
              <a:ext uri="{FF2B5EF4-FFF2-40B4-BE49-F238E27FC236}">
                <a16:creationId xmlns:a16="http://schemas.microsoft.com/office/drawing/2014/main" id="{21A480E3-4FEE-438F-96CF-9DA211B8727A}"/>
              </a:ext>
            </a:extLst>
          </p:cNvPr>
          <p:cNvSpPr/>
          <p:nvPr/>
        </p:nvSpPr>
        <p:spPr bwMode="auto">
          <a:xfrm>
            <a:off x="704529" y="6596160"/>
            <a:ext cx="1532496" cy="2406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*GLG contacts</a:t>
            </a:r>
          </a:p>
        </p:txBody>
      </p:sp>
      <p:sp>
        <p:nvSpPr>
          <p:cNvPr id="56" name="ZoneTexte 29">
            <a:extLst>
              <a:ext uri="{FF2B5EF4-FFF2-40B4-BE49-F238E27FC236}">
                <a16:creationId xmlns:a16="http://schemas.microsoft.com/office/drawing/2014/main" id="{3F0B14AD-FFF0-49A6-A5B2-1148C84CB7AE}"/>
              </a:ext>
            </a:extLst>
          </p:cNvPr>
          <p:cNvSpPr txBox="1"/>
          <p:nvPr/>
        </p:nvSpPr>
        <p:spPr>
          <a:xfrm>
            <a:off x="5252265" y="4318245"/>
            <a:ext cx="4330223" cy="2044485"/>
          </a:xfrm>
          <a:prstGeom prst="rect">
            <a:avLst/>
          </a:prstGeom>
          <a:noFill/>
        </p:spPr>
        <p:txBody>
          <a:bodyPr wrap="square" rtlCol="0">
            <a:noAutofit/>
          </a:bodyPr>
          <a:lstStyle/>
          <a:p>
            <a:pPr marL="228600" indent="-228600" defTabSz="1163638">
              <a:spcBef>
                <a:spcPts val="400"/>
              </a:spcBef>
              <a:spcAft>
                <a:spcPts val="800"/>
              </a:spcAft>
              <a:buAutoNum type="arabicPeriod"/>
              <a:defRPr/>
            </a:pPr>
            <a:endParaRPr lang="en-US" sz="800" i="1">
              <a:latin typeface="+mj-lt"/>
            </a:endParaRPr>
          </a:p>
        </p:txBody>
      </p:sp>
      <p:sp>
        <p:nvSpPr>
          <p:cNvPr id="58" name="Freeform 5">
            <a:extLst>
              <a:ext uri="{FF2B5EF4-FFF2-40B4-BE49-F238E27FC236}">
                <a16:creationId xmlns:a16="http://schemas.microsoft.com/office/drawing/2014/main" id="{4F1BE529-356D-4892-8B28-CD5041A4FD8D}"/>
              </a:ext>
            </a:extLst>
          </p:cNvPr>
          <p:cNvSpPr>
            <a:spLocks noEditPoints="1"/>
          </p:cNvSpPr>
          <p:nvPr/>
        </p:nvSpPr>
        <p:spPr bwMode="auto">
          <a:xfrm>
            <a:off x="341616" y="1528194"/>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 name="Titre 3">
            <a:extLst>
              <a:ext uri="{FF2B5EF4-FFF2-40B4-BE49-F238E27FC236}">
                <a16:creationId xmlns:a16="http://schemas.microsoft.com/office/drawing/2014/main" id="{321D2B50-493B-4F6B-99A7-5BC785388858}"/>
              </a:ext>
            </a:extLst>
          </p:cNvPr>
          <p:cNvSpPr>
            <a:spLocks noGrp="1"/>
          </p:cNvSpPr>
          <p:nvPr>
            <p:ph type="ctrTitle"/>
          </p:nvPr>
        </p:nvSpPr>
        <p:spPr/>
        <p:txBody>
          <a:bodyPr vert="horz"/>
          <a:lstStyle/>
          <a:p>
            <a:r>
              <a:rPr kumimoji="0" lang="en-US" sz="1300" b="0" i="0" u="none" strike="noStrike" kern="0" cap="none" spc="0" normalizeH="0" baseline="0" noProof="0">
                <a:ln>
                  <a:noFill/>
                </a:ln>
                <a:effectLst/>
                <a:uLnTx/>
                <a:uFillTx/>
                <a:latin typeface="+mj-lt"/>
                <a:ea typeface="+mj-ea"/>
                <a:cs typeface="+mj-cs"/>
              </a:rPr>
              <a:t>Both </a:t>
            </a:r>
            <a:r>
              <a:rPr kumimoji="0" lang="en-US" sz="1300" b="0" i="0" u="none" strike="noStrike" kern="0" cap="none" spc="0" normalizeH="0" baseline="0" noProof="0">
                <a:ln>
                  <a:noFill/>
                </a:ln>
                <a:solidFill>
                  <a:srgbClr val="009DB0"/>
                </a:solidFill>
                <a:effectLst/>
                <a:uLnTx/>
                <a:uFillTx/>
                <a:latin typeface="+mj-lt"/>
                <a:ea typeface="+mj-ea"/>
                <a:cs typeface="+mj-cs"/>
              </a:rPr>
              <a:t>external expert interviews </a:t>
            </a:r>
            <a:r>
              <a:rPr kumimoji="0" lang="en-US" sz="1300" b="0" i="0" u="none" strike="noStrike" kern="0" cap="none" spc="0" normalizeH="0" baseline="0" noProof="0">
                <a:ln>
                  <a:noFill/>
                </a:ln>
                <a:effectLst/>
                <a:uLnTx/>
                <a:uFillTx/>
                <a:latin typeface="+mj-lt"/>
                <a:ea typeface="+mj-ea"/>
                <a:cs typeface="+mj-cs"/>
              </a:rPr>
              <a:t>and </a:t>
            </a:r>
            <a:r>
              <a:rPr kumimoji="0" lang="en-US" sz="1300" b="0" i="0" u="none" strike="noStrike" kern="0" cap="none" spc="0" normalizeH="0" baseline="0" noProof="0">
                <a:ln>
                  <a:noFill/>
                </a:ln>
                <a:solidFill>
                  <a:srgbClr val="009DB0"/>
                </a:solidFill>
                <a:effectLst/>
                <a:uLnTx/>
                <a:uFillTx/>
                <a:latin typeface="+mj-lt"/>
                <a:ea typeface="+mj-ea"/>
                <a:cs typeface="+mj-cs"/>
              </a:rPr>
              <a:t>reference materials </a:t>
            </a:r>
            <a:r>
              <a:rPr kumimoji="0" lang="en-US" sz="1300" b="0" i="0" u="none" strike="noStrike" kern="0" cap="none" spc="0" normalizeH="0" baseline="0" noProof="0">
                <a:ln>
                  <a:noFill/>
                </a:ln>
                <a:effectLst/>
                <a:uLnTx/>
                <a:uFillTx/>
                <a:latin typeface="+mj-lt"/>
                <a:ea typeface="+mj-ea"/>
                <a:cs typeface="+mj-cs"/>
              </a:rPr>
              <a:t>coming from internal and external sources have been leveraged throughout eleven’s analyses</a:t>
            </a:r>
            <a:endParaRPr lang="en-US" sz="1300" b="0">
              <a:latin typeface="+mj-lt"/>
            </a:endParaRPr>
          </a:p>
        </p:txBody>
      </p:sp>
      <p:sp>
        <p:nvSpPr>
          <p:cNvPr id="33" name="Freeform 5">
            <a:extLst>
              <a:ext uri="{FF2B5EF4-FFF2-40B4-BE49-F238E27FC236}">
                <a16:creationId xmlns:a16="http://schemas.microsoft.com/office/drawing/2014/main" id="{F8B23E47-A27C-47F9-930A-5F43DE9D7F88}"/>
              </a:ext>
            </a:extLst>
          </p:cNvPr>
          <p:cNvSpPr>
            <a:spLocks noEditPoints="1"/>
          </p:cNvSpPr>
          <p:nvPr/>
        </p:nvSpPr>
        <p:spPr bwMode="auto">
          <a:xfrm>
            <a:off x="341616" y="1932081"/>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5">
            <a:extLst>
              <a:ext uri="{FF2B5EF4-FFF2-40B4-BE49-F238E27FC236}">
                <a16:creationId xmlns:a16="http://schemas.microsoft.com/office/drawing/2014/main" id="{796173B8-6D70-4210-A23B-B1AB01BC4E4E}"/>
              </a:ext>
            </a:extLst>
          </p:cNvPr>
          <p:cNvSpPr>
            <a:spLocks noEditPoints="1"/>
          </p:cNvSpPr>
          <p:nvPr/>
        </p:nvSpPr>
        <p:spPr bwMode="auto">
          <a:xfrm>
            <a:off x="341616" y="2335968"/>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 name="Freeform 5">
            <a:extLst>
              <a:ext uri="{FF2B5EF4-FFF2-40B4-BE49-F238E27FC236}">
                <a16:creationId xmlns:a16="http://schemas.microsoft.com/office/drawing/2014/main" id="{F343B5A1-986B-491A-8A48-77787AC209AC}"/>
              </a:ext>
            </a:extLst>
          </p:cNvPr>
          <p:cNvSpPr>
            <a:spLocks noEditPoints="1"/>
          </p:cNvSpPr>
          <p:nvPr/>
        </p:nvSpPr>
        <p:spPr bwMode="auto">
          <a:xfrm>
            <a:off x="341616" y="2739855"/>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Freeform 5">
            <a:extLst>
              <a:ext uri="{FF2B5EF4-FFF2-40B4-BE49-F238E27FC236}">
                <a16:creationId xmlns:a16="http://schemas.microsoft.com/office/drawing/2014/main" id="{0B00B2A8-C72E-4524-AA66-141863EAC8B5}"/>
              </a:ext>
            </a:extLst>
          </p:cNvPr>
          <p:cNvSpPr>
            <a:spLocks noEditPoints="1"/>
          </p:cNvSpPr>
          <p:nvPr/>
        </p:nvSpPr>
        <p:spPr bwMode="auto">
          <a:xfrm>
            <a:off x="341616" y="3143740"/>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Tree>
    <p:extLst>
      <p:ext uri="{BB962C8B-B14F-4D97-AF65-F5344CB8AC3E}">
        <p14:creationId xmlns:p14="http://schemas.microsoft.com/office/powerpoint/2010/main" val="350207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1E00D69F-B10F-4151-B895-79AA1E0FD75C}"/>
              </a:ext>
            </a:extLst>
          </p:cNvPr>
          <p:cNvGraphicFramePr>
            <a:graphicFrameLocks noChangeAspect="1"/>
          </p:cNvGraphicFramePr>
          <p:nvPr>
            <p:custDataLst>
              <p:tags r:id="rId1"/>
            </p:custDataLst>
            <p:extLst>
              <p:ext uri="{D42A27DB-BD31-4B8C-83A1-F6EECF244321}">
                <p14:modId xmlns:p14="http://schemas.microsoft.com/office/powerpoint/2010/main" val="3631340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6" name="Object 25" hidden="1">
                        <a:extLst>
                          <a:ext uri="{FF2B5EF4-FFF2-40B4-BE49-F238E27FC236}">
                            <a16:creationId xmlns:a16="http://schemas.microsoft.com/office/drawing/2014/main" id="{1E00D69F-B10F-4151-B895-79AA1E0FD7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itre 10">
            <a:extLst>
              <a:ext uri="{FF2B5EF4-FFF2-40B4-BE49-F238E27FC236}">
                <a16:creationId xmlns:a16="http://schemas.microsoft.com/office/drawing/2014/main" id="{2FAA6969-30E2-4F5B-AA44-122B557F5258}"/>
              </a:ext>
            </a:extLst>
          </p:cNvPr>
          <p:cNvSpPr>
            <a:spLocks noGrp="1"/>
          </p:cNvSpPr>
          <p:nvPr>
            <p:ph type="ctrTitle"/>
          </p:nvPr>
        </p:nvSpPr>
        <p:spPr>
          <a:xfrm>
            <a:off x="584515" y="116632"/>
            <a:ext cx="8320559" cy="576064"/>
          </a:xfrm>
        </p:spPr>
        <p:txBody>
          <a:bodyPr vert="horz"/>
          <a:lstStyle/>
          <a:p>
            <a:r>
              <a:rPr lang="en-US" sz="1300" b="0" i="1" kern="0">
                <a:solidFill>
                  <a:schemeClr val="tx2"/>
                </a:solidFill>
                <a:latin typeface="+mj-lt"/>
              </a:rPr>
              <a:t>Illustration 5</a:t>
            </a:r>
            <a:r>
              <a:rPr lang="en-US" sz="1300" b="0" kern="0">
                <a:latin typeface="+mj-lt"/>
              </a:rPr>
              <a:t>: Some players develop </a:t>
            </a:r>
            <a:r>
              <a:rPr lang="en-US" sz="1300" b="0" kern="0">
                <a:solidFill>
                  <a:schemeClr val="accent5">
                    <a:lumMod val="75000"/>
                  </a:schemeClr>
                </a:solidFill>
                <a:latin typeface="+mj-lt"/>
              </a:rPr>
              <a:t>comprehensive client portal</a:t>
            </a:r>
            <a:r>
              <a:rPr lang="en-US" sz="1300" b="0" kern="0">
                <a:latin typeface="+mj-lt"/>
              </a:rPr>
              <a:t> to overcome lack of clarity and accessibility of information by the client on past, current and future interventions</a:t>
            </a:r>
            <a:endParaRPr lang="en-US" sz="1300" b="0">
              <a:latin typeface="+mj-lt"/>
            </a:endParaRPr>
          </a:p>
        </p:txBody>
      </p:sp>
      <p:sp>
        <p:nvSpPr>
          <p:cNvPr id="6" name="ZoneTexte 40">
            <a:extLst>
              <a:ext uri="{FF2B5EF4-FFF2-40B4-BE49-F238E27FC236}">
                <a16:creationId xmlns:a16="http://schemas.microsoft.com/office/drawing/2014/main" id="{32B89438-97F1-4509-BECF-A6230F6CA9E2}"/>
              </a:ext>
            </a:extLst>
          </p:cNvPr>
          <p:cNvSpPr txBox="1"/>
          <p:nvPr/>
        </p:nvSpPr>
        <p:spPr>
          <a:xfrm rot="5400000">
            <a:off x="9429190" y="190442"/>
            <a:ext cx="525587" cy="338554"/>
          </a:xfrm>
          <a:prstGeom prst="rect">
            <a:avLst/>
          </a:prstGeom>
          <a:noFill/>
        </p:spPr>
        <p:txBody>
          <a:bodyPr wrap="square" rtlCol="0" anchor="ctr">
            <a:spAutoFit/>
          </a:bodyPr>
          <a:lstStyle/>
          <a:p>
            <a:pPr algn="ctr"/>
            <a:r>
              <a:rPr lang="en-US" sz="800" kern="0">
                <a:latin typeface="+mj-lt"/>
              </a:rPr>
              <a:t>Client portal</a:t>
            </a:r>
            <a:endParaRPr lang="en-US" sz="800">
              <a:latin typeface="+mj-lt"/>
            </a:endParaRPr>
          </a:p>
        </p:txBody>
      </p:sp>
      <p:sp>
        <p:nvSpPr>
          <p:cNvPr id="12" name="Rectangle 11">
            <a:extLst>
              <a:ext uri="{FF2B5EF4-FFF2-40B4-BE49-F238E27FC236}">
                <a16:creationId xmlns:a16="http://schemas.microsoft.com/office/drawing/2014/main" id="{CAE59F71-3A11-45D3-91ED-BB7437BAF64F}"/>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3" name="ZoneTexte 12">
            <a:extLst>
              <a:ext uri="{FF2B5EF4-FFF2-40B4-BE49-F238E27FC236}">
                <a16:creationId xmlns:a16="http://schemas.microsoft.com/office/drawing/2014/main" id="{97B677E7-CA86-4646-8BEC-57A1E9192264}"/>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14" name="Rectangle : coins arrondis 13">
            <a:extLst>
              <a:ext uri="{FF2B5EF4-FFF2-40B4-BE49-F238E27FC236}">
                <a16:creationId xmlns:a16="http://schemas.microsoft.com/office/drawing/2014/main" id="{26947D34-5013-4CB6-A3AF-DC921FFA9E88}"/>
              </a:ext>
            </a:extLst>
          </p:cNvPr>
          <p:cNvSpPr/>
          <p:nvPr/>
        </p:nvSpPr>
        <p:spPr bwMode="auto">
          <a:xfrm>
            <a:off x="908738" y="1199073"/>
            <a:ext cx="5463487"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Client portal - </a:t>
            </a:r>
            <a:r>
              <a:rPr lang="en-US" sz="1200" i="1">
                <a:latin typeface="+mj-lt"/>
              </a:rPr>
              <a:t>Berthelot</a:t>
            </a:r>
          </a:p>
        </p:txBody>
      </p:sp>
      <p:pic>
        <p:nvPicPr>
          <p:cNvPr id="15" name="Image 14">
            <a:extLst>
              <a:ext uri="{FF2B5EF4-FFF2-40B4-BE49-F238E27FC236}">
                <a16:creationId xmlns:a16="http://schemas.microsoft.com/office/drawing/2014/main" id="{B2C596F4-4358-497F-B274-00AA1F330B82}"/>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25" b="94531" l="4018" r="98661">
                        <a14:foregroundMark x1="37946" y1="19531" x2="37946" y2="19531"/>
                        <a14:foregroundMark x1="40179" y1="17969" x2="40179" y2="17969"/>
                        <a14:foregroundMark x1="38393" y1="19531" x2="38393" y2="19531"/>
                        <a14:foregroundMark x1="38393" y1="19531" x2="38393" y2="19531"/>
                        <a14:foregroundMark x1="38393" y1="19531" x2="38393" y2="19531"/>
                        <a14:foregroundMark x1="38393" y1="22656" x2="38393" y2="26563"/>
                        <a14:foregroundMark x1="38393" y1="35938" x2="46429" y2="52344"/>
                        <a14:foregroundMark x1="46429" y1="52344" x2="47768" y2="51563"/>
                        <a14:foregroundMark x1="44196" y1="3906" x2="53571" y2="3906"/>
                        <a14:foregroundMark x1="37946" y1="15625" x2="40179" y2="42188"/>
                        <a14:foregroundMark x1="11161" y1="74219" x2="11161" y2="74219"/>
                        <a14:foregroundMark x1="4018" y1="78125" x2="4018" y2="78125"/>
                        <a14:foregroundMark x1="29911" y1="78906" x2="29911" y2="78906"/>
                        <a14:foregroundMark x1="41071" y1="74219" x2="41071" y2="74219"/>
                        <a14:foregroundMark x1="48214" y1="71094" x2="48214" y2="71094"/>
                        <a14:foregroundMark x1="63393" y1="74219" x2="63393" y2="74219"/>
                        <a14:foregroundMark x1="75000" y1="66406" x2="75000" y2="66406"/>
                        <a14:foregroundMark x1="80804" y1="75781" x2="80804" y2="75781"/>
                        <a14:foregroundMark x1="95089" y1="73438" x2="95089" y2="73438"/>
                        <a14:foregroundMark x1="84375" y1="94531" x2="84375" y2="94531"/>
                        <a14:foregroundMark x1="99107" y1="73438" x2="99107" y2="73438"/>
                      </a14:backgroundRemoval>
                    </a14:imgEffect>
                  </a14:imgLayer>
                </a14:imgProps>
              </a:ext>
              <a:ext uri="{28A0092B-C50C-407E-A947-70E740481C1C}">
                <a14:useLocalDpi xmlns:a14="http://schemas.microsoft.com/office/drawing/2010/main"/>
              </a:ext>
            </a:extLst>
          </a:blip>
          <a:srcRect/>
          <a:stretch/>
        </p:blipFill>
        <p:spPr>
          <a:xfrm>
            <a:off x="258411" y="1261247"/>
            <a:ext cx="555955" cy="317388"/>
          </a:xfrm>
          <a:prstGeom prst="rect">
            <a:avLst/>
          </a:prstGeom>
        </p:spPr>
      </p:pic>
      <p:pic>
        <p:nvPicPr>
          <p:cNvPr id="16" name="Image 15">
            <a:extLst>
              <a:ext uri="{FF2B5EF4-FFF2-40B4-BE49-F238E27FC236}">
                <a16:creationId xmlns:a16="http://schemas.microsoft.com/office/drawing/2014/main" id="{A4C4D051-A421-4995-833D-E1E4B71BDD3D}"/>
              </a:ext>
            </a:extLst>
          </p:cNvPr>
          <p:cNvPicPr>
            <a:picLocks noChangeAspect="1"/>
          </p:cNvPicPr>
          <p:nvPr/>
        </p:nvPicPr>
        <p:blipFill>
          <a:blip r:embed="rId7"/>
          <a:stretch>
            <a:fillRect/>
          </a:stretch>
        </p:blipFill>
        <p:spPr>
          <a:xfrm>
            <a:off x="450673" y="1817090"/>
            <a:ext cx="3784930" cy="3218214"/>
          </a:xfrm>
          <a:prstGeom prst="rect">
            <a:avLst/>
          </a:prstGeom>
          <a:ln>
            <a:solidFill>
              <a:schemeClr val="bg1">
                <a:lumMod val="85000"/>
              </a:schemeClr>
            </a:solidFill>
          </a:ln>
        </p:spPr>
      </p:pic>
      <p:pic>
        <p:nvPicPr>
          <p:cNvPr id="17" name="Image 16">
            <a:extLst>
              <a:ext uri="{FF2B5EF4-FFF2-40B4-BE49-F238E27FC236}">
                <a16:creationId xmlns:a16="http://schemas.microsoft.com/office/drawing/2014/main" id="{ADEFAF7D-CC22-4065-A571-C65F39C567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16882" y="2162801"/>
            <a:ext cx="1422772" cy="2532398"/>
          </a:xfrm>
          <a:prstGeom prst="rect">
            <a:avLst/>
          </a:prstGeom>
          <a:ln>
            <a:solidFill>
              <a:schemeClr val="bg1">
                <a:lumMod val="85000"/>
              </a:schemeClr>
            </a:solidFill>
          </a:ln>
        </p:spPr>
      </p:pic>
      <p:pic>
        <p:nvPicPr>
          <p:cNvPr id="18" name="Image 17">
            <a:extLst>
              <a:ext uri="{FF2B5EF4-FFF2-40B4-BE49-F238E27FC236}">
                <a16:creationId xmlns:a16="http://schemas.microsoft.com/office/drawing/2014/main" id="{7D1BA32D-6E3B-4B7F-88AA-83B79547CD7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30804" y="2162801"/>
            <a:ext cx="1422772" cy="2532398"/>
          </a:xfrm>
          <a:prstGeom prst="rect">
            <a:avLst/>
          </a:prstGeom>
          <a:ln>
            <a:solidFill>
              <a:schemeClr val="bg1">
                <a:lumMod val="85000"/>
              </a:schemeClr>
            </a:solidFill>
          </a:ln>
        </p:spPr>
      </p:pic>
      <p:sp>
        <p:nvSpPr>
          <p:cNvPr id="19" name="ZoneTexte 18">
            <a:extLst>
              <a:ext uri="{FF2B5EF4-FFF2-40B4-BE49-F238E27FC236}">
                <a16:creationId xmlns:a16="http://schemas.microsoft.com/office/drawing/2014/main" id="{75701275-CEEB-4CD6-A422-23B5CDE34CE8}"/>
              </a:ext>
            </a:extLst>
          </p:cNvPr>
          <p:cNvSpPr txBox="1"/>
          <p:nvPr/>
        </p:nvSpPr>
        <p:spPr>
          <a:xfrm>
            <a:off x="6843456" y="5014184"/>
            <a:ext cx="2611871" cy="369332"/>
          </a:xfrm>
          <a:prstGeom prst="rect">
            <a:avLst/>
          </a:prstGeom>
          <a:noFill/>
        </p:spPr>
        <p:txBody>
          <a:bodyPr wrap="square" rtlCol="0">
            <a:spAutoFit/>
          </a:bodyPr>
          <a:lstStyle/>
          <a:p>
            <a:pPr>
              <a:spcBef>
                <a:spcPts val="200"/>
              </a:spcBef>
            </a:pPr>
            <a:r>
              <a:rPr lang="en-US" sz="900" i="1">
                <a:solidFill>
                  <a:schemeClr val="tx2"/>
                </a:solidFill>
                <a:latin typeface="+mj-lt"/>
              </a:rPr>
              <a:t>Tracking </a:t>
            </a:r>
            <a:r>
              <a:rPr lang="en-US" sz="900" i="1">
                <a:latin typeface="+mj-lt"/>
              </a:rPr>
              <a:t>of interventions and </a:t>
            </a:r>
            <a:r>
              <a:rPr lang="en-US" sz="900" i="1">
                <a:solidFill>
                  <a:schemeClr val="tx2"/>
                </a:solidFill>
                <a:latin typeface="+mj-lt"/>
              </a:rPr>
              <a:t>downloading of intervention reports</a:t>
            </a:r>
          </a:p>
        </p:txBody>
      </p:sp>
      <p:sp>
        <p:nvSpPr>
          <p:cNvPr id="20" name="ZoneTexte 19">
            <a:extLst>
              <a:ext uri="{FF2B5EF4-FFF2-40B4-BE49-F238E27FC236}">
                <a16:creationId xmlns:a16="http://schemas.microsoft.com/office/drawing/2014/main" id="{92817152-9E7E-48EA-8A2A-34E92B8BB36D}"/>
              </a:ext>
            </a:extLst>
          </p:cNvPr>
          <p:cNvSpPr txBox="1"/>
          <p:nvPr/>
        </p:nvSpPr>
        <p:spPr>
          <a:xfrm>
            <a:off x="258410" y="5128117"/>
            <a:ext cx="4356561" cy="1164421"/>
          </a:xfrm>
          <a:prstGeom prst="rect">
            <a:avLst/>
          </a:prstGeom>
          <a:noFill/>
        </p:spPr>
        <p:txBody>
          <a:bodyPr wrap="square" rtlCol="0">
            <a:spAutoFit/>
          </a:bodyPr>
          <a:lstStyle/>
          <a:p>
            <a:pPr>
              <a:spcBef>
                <a:spcPts val="200"/>
              </a:spcBef>
            </a:pPr>
            <a:r>
              <a:rPr lang="en-US" sz="900" i="1">
                <a:latin typeface="+mj-lt"/>
              </a:rPr>
              <a:t>Client portal accessible on computer: </a:t>
            </a:r>
          </a:p>
          <a:p>
            <a:pPr marL="171450" indent="-171450">
              <a:spcBef>
                <a:spcPts val="200"/>
              </a:spcBef>
              <a:buFont typeface="Arial" panose="020B0604020202020204" pitchFamily="34" charset="0"/>
              <a:buChar char="•"/>
            </a:pPr>
            <a:r>
              <a:rPr lang="en-US" sz="900" i="1">
                <a:latin typeface="+mj-lt"/>
              </a:rPr>
              <a:t>Summary of interventions by building</a:t>
            </a:r>
          </a:p>
          <a:p>
            <a:pPr marL="171450" indent="-171450">
              <a:spcBef>
                <a:spcPts val="200"/>
              </a:spcBef>
              <a:buFont typeface="Arial" panose="020B0604020202020204" pitchFamily="34" charset="0"/>
              <a:buChar char="•"/>
            </a:pPr>
            <a:r>
              <a:rPr lang="en-US" sz="900" i="1">
                <a:latin typeface="+mj-lt"/>
              </a:rPr>
              <a:t>Macro-status of the intervention: estimate, proposal of appointment, confirmation of the appointment, realization of work</a:t>
            </a:r>
          </a:p>
          <a:p>
            <a:pPr marL="171450" indent="-171450">
              <a:spcBef>
                <a:spcPts val="200"/>
              </a:spcBef>
              <a:buFont typeface="Arial" panose="020B0604020202020204" pitchFamily="34" charset="0"/>
              <a:buChar char="•"/>
            </a:pPr>
            <a:r>
              <a:rPr lang="en-US" sz="900" i="1">
                <a:latin typeface="+mj-lt"/>
              </a:rPr>
              <a:t>Time-stamped details of each intervention (before, during and after the intervention)</a:t>
            </a:r>
          </a:p>
          <a:p>
            <a:pPr marL="171450" indent="-171450">
              <a:spcBef>
                <a:spcPts val="200"/>
              </a:spcBef>
              <a:buFont typeface="Arial" panose="020B0604020202020204" pitchFamily="34" charset="0"/>
              <a:buChar char="•"/>
            </a:pPr>
            <a:r>
              <a:rPr lang="en-US" sz="900" i="1">
                <a:latin typeface="+mj-lt"/>
              </a:rPr>
              <a:t>Intervention reports</a:t>
            </a:r>
          </a:p>
        </p:txBody>
      </p:sp>
      <p:pic>
        <p:nvPicPr>
          <p:cNvPr id="21" name="Image 20">
            <a:extLst>
              <a:ext uri="{FF2B5EF4-FFF2-40B4-BE49-F238E27FC236}">
                <a16:creationId xmlns:a16="http://schemas.microsoft.com/office/drawing/2014/main" id="{EA365801-76B4-4E04-A1F3-0C39EA92C2B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461473" y="1759794"/>
            <a:ext cx="1858612" cy="3856567"/>
          </a:xfrm>
          <a:prstGeom prst="rect">
            <a:avLst/>
          </a:prstGeom>
        </p:spPr>
      </p:pic>
      <p:sp>
        <p:nvSpPr>
          <p:cNvPr id="22" name="ZoneTexte 21">
            <a:extLst>
              <a:ext uri="{FF2B5EF4-FFF2-40B4-BE49-F238E27FC236}">
                <a16:creationId xmlns:a16="http://schemas.microsoft.com/office/drawing/2014/main" id="{8C718D08-FD9C-424C-BFCF-B4F41BB37EAA}"/>
              </a:ext>
            </a:extLst>
          </p:cNvPr>
          <p:cNvSpPr txBox="1"/>
          <p:nvPr/>
        </p:nvSpPr>
        <p:spPr>
          <a:xfrm>
            <a:off x="4779403" y="5509119"/>
            <a:ext cx="1269092" cy="369332"/>
          </a:xfrm>
          <a:prstGeom prst="rect">
            <a:avLst/>
          </a:prstGeom>
          <a:noFill/>
        </p:spPr>
        <p:txBody>
          <a:bodyPr wrap="square" rtlCol="0">
            <a:spAutoFit/>
          </a:bodyPr>
          <a:lstStyle/>
          <a:p>
            <a:pPr algn="ctr"/>
            <a:r>
              <a:rPr lang="en-US" sz="900" i="1">
                <a:latin typeface="+mj-lt"/>
              </a:rPr>
              <a:t>Intervention photos</a:t>
            </a:r>
          </a:p>
        </p:txBody>
      </p:sp>
      <p:sp>
        <p:nvSpPr>
          <p:cNvPr id="23" name="Rectangle : coins arrondis 22">
            <a:extLst>
              <a:ext uri="{FF2B5EF4-FFF2-40B4-BE49-F238E27FC236}">
                <a16:creationId xmlns:a16="http://schemas.microsoft.com/office/drawing/2014/main" id="{BDFC3A87-06F7-4E23-859D-9C7286A7466E}"/>
              </a:ext>
            </a:extLst>
          </p:cNvPr>
          <p:cNvSpPr/>
          <p:nvPr/>
        </p:nvSpPr>
        <p:spPr bwMode="auto">
          <a:xfrm>
            <a:off x="7078623" y="1199073"/>
            <a:ext cx="2474953"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Client Portal – </a:t>
            </a:r>
            <a:r>
              <a:rPr lang="en-US" sz="1200" i="1">
                <a:latin typeface="+mj-lt"/>
              </a:rPr>
              <a:t>Bureau Veritas</a:t>
            </a:r>
          </a:p>
        </p:txBody>
      </p:sp>
      <p:pic>
        <p:nvPicPr>
          <p:cNvPr id="24" name="Image 23">
            <a:extLst>
              <a:ext uri="{FF2B5EF4-FFF2-40B4-BE49-F238E27FC236}">
                <a16:creationId xmlns:a16="http://schemas.microsoft.com/office/drawing/2014/main" id="{52169C25-605A-4028-A941-1DF0910DAFE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7040" y="1196423"/>
            <a:ext cx="310321" cy="382212"/>
          </a:xfrm>
          <a:prstGeom prst="rect">
            <a:avLst/>
          </a:prstGeom>
        </p:spPr>
      </p:pic>
      <p:sp>
        <p:nvSpPr>
          <p:cNvPr id="27" name="Rectangle 26">
            <a:extLst>
              <a:ext uri="{FF2B5EF4-FFF2-40B4-BE49-F238E27FC236}">
                <a16:creationId xmlns:a16="http://schemas.microsoft.com/office/drawing/2014/main" id="{2F8704B1-979B-4AEE-9C6A-D7E18ED9BF30}"/>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28" name="Rectangle 27">
            <a:extLst>
              <a:ext uri="{FF2B5EF4-FFF2-40B4-BE49-F238E27FC236}">
                <a16:creationId xmlns:a16="http://schemas.microsoft.com/office/drawing/2014/main" id="{4031FE7F-8E48-42BA-A723-86E4FF433E47}"/>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sp>
        <p:nvSpPr>
          <p:cNvPr id="29" name="Rectangle 28">
            <a:extLst>
              <a:ext uri="{FF2B5EF4-FFF2-40B4-BE49-F238E27FC236}">
                <a16:creationId xmlns:a16="http://schemas.microsoft.com/office/drawing/2014/main" id="{D8C804FD-6C95-42A0-97FA-0CBF12409DEE}"/>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pic>
        <p:nvPicPr>
          <p:cNvPr id="30" name="Graphic 30" descr="Magnifying glass with solid fill">
            <a:extLst>
              <a:ext uri="{FF2B5EF4-FFF2-40B4-BE49-F238E27FC236}">
                <a16:creationId xmlns:a16="http://schemas.microsoft.com/office/drawing/2014/main" id="{D5BD9868-C3B4-4375-9499-0DD5C9254E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4498" y="201198"/>
            <a:ext cx="387795" cy="387795"/>
          </a:xfrm>
          <a:prstGeom prst="rect">
            <a:avLst/>
          </a:prstGeom>
        </p:spPr>
      </p:pic>
      <p:sp>
        <p:nvSpPr>
          <p:cNvPr id="25" name="ZoneTexte 63">
            <a:extLst>
              <a:ext uri="{FF2B5EF4-FFF2-40B4-BE49-F238E27FC236}">
                <a16:creationId xmlns:a16="http://schemas.microsoft.com/office/drawing/2014/main" id="{6BD77359-D5F1-4455-8996-ECFACFC50F6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33070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785800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60EEC324-686F-4C2B-9A86-1FD757E7F20F}"/>
              </a:ext>
            </a:extLst>
          </p:cNvPr>
          <p:cNvSpPr/>
          <p:nvPr/>
        </p:nvSpPr>
        <p:spPr bwMode="auto">
          <a:xfrm>
            <a:off x="202340" y="1016553"/>
            <a:ext cx="9515817" cy="530948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1" name="ZoneTexte 40">
            <a:extLst>
              <a:ext uri="{FF2B5EF4-FFF2-40B4-BE49-F238E27FC236}">
                <a16:creationId xmlns:a16="http://schemas.microsoft.com/office/drawing/2014/main" id="{6D8FCCD4-2F77-45E9-9A16-B87F84493FF2}"/>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a:xfrm>
            <a:off x="584515" y="116632"/>
            <a:ext cx="8296251" cy="576064"/>
          </a:xfrm>
        </p:spPr>
        <p:txBody>
          <a:bodyPr vert="horz"/>
          <a:lstStyle/>
          <a:p>
            <a:r>
              <a:rPr lang="en-US" sz="1300" b="0" i="1" kern="0">
                <a:solidFill>
                  <a:schemeClr val="tx2"/>
                </a:solidFill>
              </a:rPr>
              <a:t>Illustration 6</a:t>
            </a:r>
            <a:r>
              <a:rPr lang="en-US" sz="1300" b="0" kern="0"/>
              <a:t>: </a:t>
            </a:r>
            <a:r>
              <a:rPr lang="en-US" altLang="en-US" sz="1300" b="0" err="1"/>
              <a:t>Acolad</a:t>
            </a:r>
            <a:r>
              <a:rPr lang="en-US" altLang="en-US" sz="1300" b="0"/>
              <a:t>, a B2B platform connecting corporate clients with a pool of freelance translators, has built a </a:t>
            </a:r>
            <a:r>
              <a:rPr lang="en-US" altLang="en-US" sz="1300" b="0">
                <a:solidFill>
                  <a:schemeClr val="accent5">
                    <a:lumMod val="75000"/>
                  </a:schemeClr>
                </a:solidFill>
              </a:rPr>
              <a:t>fine-tuned delivery workflow </a:t>
            </a:r>
            <a:r>
              <a:rPr lang="en-US" altLang="en-US" sz="1300" b="0"/>
              <a:t>made of </a:t>
            </a:r>
            <a:r>
              <a:rPr lang="en-US" altLang="en-US" sz="1300" b="0">
                <a:solidFill>
                  <a:schemeClr val="accent5">
                    <a:lumMod val="75000"/>
                  </a:schemeClr>
                </a:solidFill>
              </a:rPr>
              <a:t>three main steps</a:t>
            </a:r>
            <a:r>
              <a:rPr lang="en-US" altLang="en-US" sz="1300" b="0"/>
              <a:t>: sales process, project order, and project delivery, supported by a number of </a:t>
            </a:r>
            <a:r>
              <a:rPr lang="en-US" altLang="en-US" sz="1300" b="0">
                <a:solidFill>
                  <a:schemeClr val="accent5">
                    <a:lumMod val="75000"/>
                  </a:schemeClr>
                </a:solidFill>
              </a:rPr>
              <a:t>technological tools</a:t>
            </a:r>
            <a:endParaRPr lang="en-US" sz="1300" b="0">
              <a:solidFill>
                <a:schemeClr val="accent5">
                  <a:lumMod val="75000"/>
                </a:schemeClr>
              </a:solidFill>
            </a:endParaRPr>
          </a:p>
        </p:txBody>
      </p:sp>
      <p:sp>
        <p:nvSpPr>
          <p:cNvPr id="30" name="ZoneTexte 40">
            <a:extLst>
              <a:ext uri="{FF2B5EF4-FFF2-40B4-BE49-F238E27FC236}">
                <a16:creationId xmlns:a16="http://schemas.microsoft.com/office/drawing/2014/main" id="{E210ECA7-4EC0-43B6-8991-3EE93D92563A}"/>
              </a:ext>
            </a:extLst>
          </p:cNvPr>
          <p:cNvSpPr txBox="1"/>
          <p:nvPr/>
        </p:nvSpPr>
        <p:spPr>
          <a:xfrm rot="5400000">
            <a:off x="9228501" y="256056"/>
            <a:ext cx="885826" cy="338554"/>
          </a:xfrm>
          <a:prstGeom prst="rect">
            <a:avLst/>
          </a:prstGeom>
          <a:noFill/>
        </p:spPr>
        <p:txBody>
          <a:bodyPr wrap="square" rtlCol="0" anchor="ctr">
            <a:spAutoFit/>
          </a:bodyPr>
          <a:lstStyle/>
          <a:p>
            <a:pPr algn="ctr"/>
            <a:r>
              <a:rPr lang="en-US" sz="800">
                <a:latin typeface="+mj-lt"/>
              </a:rPr>
              <a:t>Workflow structuration</a:t>
            </a:r>
          </a:p>
        </p:txBody>
      </p:sp>
      <p:sp>
        <p:nvSpPr>
          <p:cNvPr id="32" name="Rectangle 31">
            <a:extLst>
              <a:ext uri="{FF2B5EF4-FFF2-40B4-BE49-F238E27FC236}">
                <a16:creationId xmlns:a16="http://schemas.microsoft.com/office/drawing/2014/main" id="{3D718E0A-6EB5-4EB6-A469-033DED5862ED}"/>
              </a:ext>
            </a:extLst>
          </p:cNvPr>
          <p:cNvSpPr/>
          <p:nvPr/>
        </p:nvSpPr>
        <p:spPr>
          <a:xfrm>
            <a:off x="9012585" y="438350"/>
            <a:ext cx="419288" cy="1841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Workflow</a:t>
            </a:r>
          </a:p>
        </p:txBody>
      </p:sp>
      <p:sp>
        <p:nvSpPr>
          <p:cNvPr id="33" name="Rectangle 32">
            <a:extLst>
              <a:ext uri="{FF2B5EF4-FFF2-40B4-BE49-F238E27FC236}">
                <a16:creationId xmlns:a16="http://schemas.microsoft.com/office/drawing/2014/main" id="{1425BC84-9BD6-40AE-8AA7-A449BE2DC074}"/>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
        <p:nvSpPr>
          <p:cNvPr id="34" name="Rectangle 33">
            <a:extLst>
              <a:ext uri="{FF2B5EF4-FFF2-40B4-BE49-F238E27FC236}">
                <a16:creationId xmlns:a16="http://schemas.microsoft.com/office/drawing/2014/main" id="{96BFF402-7EE2-467A-A9EE-FC406996A703}"/>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grpSp>
        <p:nvGrpSpPr>
          <p:cNvPr id="3" name="Groupe 2">
            <a:extLst>
              <a:ext uri="{FF2B5EF4-FFF2-40B4-BE49-F238E27FC236}">
                <a16:creationId xmlns:a16="http://schemas.microsoft.com/office/drawing/2014/main" id="{EF08A9E8-911B-4121-9CC9-208BA3EFFFE2}"/>
              </a:ext>
            </a:extLst>
          </p:cNvPr>
          <p:cNvGrpSpPr/>
          <p:nvPr/>
        </p:nvGrpSpPr>
        <p:grpSpPr>
          <a:xfrm>
            <a:off x="358394" y="1350062"/>
            <a:ext cx="8957056" cy="4491384"/>
            <a:chOff x="138114" y="910324"/>
            <a:chExt cx="9617074" cy="5083905"/>
          </a:xfrm>
        </p:grpSpPr>
        <p:sp>
          <p:nvSpPr>
            <p:cNvPr id="15" name="Rectangle 14">
              <a:extLst>
                <a:ext uri="{FF2B5EF4-FFF2-40B4-BE49-F238E27FC236}">
                  <a16:creationId xmlns:a16="http://schemas.microsoft.com/office/drawing/2014/main" id="{DD93510C-F212-4B9C-B4AA-7688C56AA57B}"/>
                </a:ext>
              </a:extLst>
            </p:cNvPr>
            <p:cNvSpPr/>
            <p:nvPr/>
          </p:nvSpPr>
          <p:spPr bwMode="auto">
            <a:xfrm>
              <a:off x="506413" y="3844221"/>
              <a:ext cx="9159875" cy="1004671"/>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defRPr/>
              </a:pPr>
              <a:endParaRPr lang="en-US" sz="1100" b="1">
                <a:solidFill>
                  <a:schemeClr val="tx2"/>
                </a:solidFill>
              </a:endParaRPr>
            </a:p>
          </p:txBody>
        </p:sp>
        <p:sp>
          <p:nvSpPr>
            <p:cNvPr id="16" name="Rectangle 15">
              <a:extLst>
                <a:ext uri="{FF2B5EF4-FFF2-40B4-BE49-F238E27FC236}">
                  <a16:creationId xmlns:a16="http://schemas.microsoft.com/office/drawing/2014/main" id="{DD2F7369-0B19-45E4-9E7D-D7A9CBB36DBF}"/>
                </a:ext>
              </a:extLst>
            </p:cNvPr>
            <p:cNvSpPr/>
            <p:nvPr/>
          </p:nvSpPr>
          <p:spPr bwMode="auto">
            <a:xfrm>
              <a:off x="506413" y="4933949"/>
              <a:ext cx="9248770" cy="1060280"/>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spcBef>
                  <a:spcPts val="0"/>
                </a:spcBef>
                <a:spcAft>
                  <a:spcPts val="0"/>
                </a:spcAft>
                <a:defRPr/>
              </a:pPr>
              <a:endParaRPr lang="en-US" sz="900" b="1">
                <a:solidFill>
                  <a:schemeClr val="tx2"/>
                </a:solidFill>
              </a:endParaRPr>
            </a:p>
          </p:txBody>
        </p:sp>
        <p:sp>
          <p:nvSpPr>
            <p:cNvPr id="17" name="Rectangle 16">
              <a:extLst>
                <a:ext uri="{FF2B5EF4-FFF2-40B4-BE49-F238E27FC236}">
                  <a16:creationId xmlns:a16="http://schemas.microsoft.com/office/drawing/2014/main" id="{35A2D263-F1E8-4336-805C-3A3C90578B9A}"/>
                </a:ext>
              </a:extLst>
            </p:cNvPr>
            <p:cNvSpPr/>
            <p:nvPr/>
          </p:nvSpPr>
          <p:spPr bwMode="auto">
            <a:xfrm>
              <a:off x="506413" y="2565400"/>
              <a:ext cx="9159875" cy="1187441"/>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defRPr/>
              </a:pPr>
              <a:endParaRPr lang="en-US" sz="1100" b="1">
                <a:solidFill>
                  <a:schemeClr val="tx2"/>
                </a:solidFill>
              </a:endParaRPr>
            </a:p>
          </p:txBody>
        </p:sp>
        <p:grpSp>
          <p:nvGrpSpPr>
            <p:cNvPr id="18" name="Groupe 17">
              <a:extLst>
                <a:ext uri="{FF2B5EF4-FFF2-40B4-BE49-F238E27FC236}">
                  <a16:creationId xmlns:a16="http://schemas.microsoft.com/office/drawing/2014/main" id="{B2B6ABD1-4F41-4160-9A2F-64B126A033F2}"/>
                </a:ext>
              </a:extLst>
            </p:cNvPr>
            <p:cNvGrpSpPr/>
            <p:nvPr/>
          </p:nvGrpSpPr>
          <p:grpSpPr>
            <a:xfrm>
              <a:off x="957263" y="2238276"/>
              <a:ext cx="8249441" cy="1760357"/>
              <a:chOff x="957263" y="2387600"/>
              <a:chExt cx="8249441" cy="2592388"/>
            </a:xfrm>
          </p:grpSpPr>
          <p:cxnSp>
            <p:nvCxnSpPr>
              <p:cNvPr id="19" name="Straight Connector 48">
                <a:extLst>
                  <a:ext uri="{FF2B5EF4-FFF2-40B4-BE49-F238E27FC236}">
                    <a16:creationId xmlns:a16="http://schemas.microsoft.com/office/drawing/2014/main" id="{9BA1090C-19AB-4509-A650-0E9BB2FD1EB7}"/>
                  </a:ext>
                </a:extLst>
              </p:cNvPr>
              <p:cNvCxnSpPr>
                <a:cxnSpLocks/>
              </p:cNvCxnSpPr>
              <p:nvPr/>
            </p:nvCxnSpPr>
            <p:spPr bwMode="auto">
              <a:xfrm flipV="1">
                <a:off x="957263" y="2387600"/>
                <a:ext cx="0" cy="2592388"/>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0" name="Straight Connector 48">
                <a:extLst>
                  <a:ext uri="{FF2B5EF4-FFF2-40B4-BE49-F238E27FC236}">
                    <a16:creationId xmlns:a16="http://schemas.microsoft.com/office/drawing/2014/main" id="{249664C7-2CB4-473F-B7C5-4FAE689FE8F4}"/>
                  </a:ext>
                </a:extLst>
              </p:cNvPr>
              <p:cNvCxnSpPr>
                <a:cxnSpLocks/>
              </p:cNvCxnSpPr>
              <p:nvPr/>
            </p:nvCxnSpPr>
            <p:spPr bwMode="auto">
              <a:xfrm flipV="1">
                <a:off x="3019225"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 name="Straight Connector 48">
                <a:extLst>
                  <a:ext uri="{FF2B5EF4-FFF2-40B4-BE49-F238E27FC236}">
                    <a16:creationId xmlns:a16="http://schemas.microsoft.com/office/drawing/2014/main" id="{543D0658-71A3-4BAE-BB78-5133FEB46914}"/>
                  </a:ext>
                </a:extLst>
              </p:cNvPr>
              <p:cNvCxnSpPr>
                <a:cxnSpLocks/>
              </p:cNvCxnSpPr>
              <p:nvPr/>
            </p:nvCxnSpPr>
            <p:spPr bwMode="auto">
              <a:xfrm flipV="1">
                <a:off x="1988244" y="2387600"/>
                <a:ext cx="0" cy="2592388"/>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2" name="Straight Connector 48">
                <a:extLst>
                  <a:ext uri="{FF2B5EF4-FFF2-40B4-BE49-F238E27FC236}">
                    <a16:creationId xmlns:a16="http://schemas.microsoft.com/office/drawing/2014/main" id="{A3C1C61B-CD8B-4E3D-AFCA-7ADB8D2B3380}"/>
                  </a:ext>
                </a:extLst>
              </p:cNvPr>
              <p:cNvCxnSpPr>
                <a:cxnSpLocks/>
              </p:cNvCxnSpPr>
              <p:nvPr/>
            </p:nvCxnSpPr>
            <p:spPr bwMode="auto">
              <a:xfrm flipV="1">
                <a:off x="4050206"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3" name="Straight Connector 48">
                <a:extLst>
                  <a:ext uri="{FF2B5EF4-FFF2-40B4-BE49-F238E27FC236}">
                    <a16:creationId xmlns:a16="http://schemas.microsoft.com/office/drawing/2014/main" id="{60CA4851-44DA-48CA-AAE8-6A90DF33C311}"/>
                  </a:ext>
                </a:extLst>
              </p:cNvPr>
              <p:cNvCxnSpPr>
                <a:cxnSpLocks/>
              </p:cNvCxnSpPr>
              <p:nvPr/>
            </p:nvCxnSpPr>
            <p:spPr bwMode="auto">
              <a:xfrm flipV="1">
                <a:off x="6112168" y="2387600"/>
                <a:ext cx="1594"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4" name="Straight Connector 48">
                <a:extLst>
                  <a:ext uri="{FF2B5EF4-FFF2-40B4-BE49-F238E27FC236}">
                    <a16:creationId xmlns:a16="http://schemas.microsoft.com/office/drawing/2014/main" id="{B9EA1B8F-E517-4E88-9D72-7431FDD32D21}"/>
                  </a:ext>
                </a:extLst>
              </p:cNvPr>
              <p:cNvCxnSpPr>
                <a:cxnSpLocks/>
              </p:cNvCxnSpPr>
              <p:nvPr/>
            </p:nvCxnSpPr>
            <p:spPr bwMode="auto">
              <a:xfrm flipV="1">
                <a:off x="7144743"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5" name="Straight Connector 48">
                <a:extLst>
                  <a:ext uri="{FF2B5EF4-FFF2-40B4-BE49-F238E27FC236}">
                    <a16:creationId xmlns:a16="http://schemas.microsoft.com/office/drawing/2014/main" id="{409DBD04-1898-4BC0-BC60-4CDDC429727A}"/>
                  </a:ext>
                </a:extLst>
              </p:cNvPr>
              <p:cNvCxnSpPr>
                <a:cxnSpLocks/>
              </p:cNvCxnSpPr>
              <p:nvPr/>
            </p:nvCxnSpPr>
            <p:spPr bwMode="auto">
              <a:xfrm flipV="1">
                <a:off x="8175724"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6" name="Straight Connector 48">
                <a:extLst>
                  <a:ext uri="{FF2B5EF4-FFF2-40B4-BE49-F238E27FC236}">
                    <a16:creationId xmlns:a16="http://schemas.microsoft.com/office/drawing/2014/main" id="{988C19D7-81A7-453F-BA05-DA5B3F47C246}"/>
                  </a:ext>
                </a:extLst>
              </p:cNvPr>
              <p:cNvCxnSpPr>
                <a:cxnSpLocks/>
              </p:cNvCxnSpPr>
              <p:nvPr/>
            </p:nvCxnSpPr>
            <p:spPr bwMode="auto">
              <a:xfrm flipV="1">
                <a:off x="9206704"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7" name="Straight Connector 48">
                <a:extLst>
                  <a:ext uri="{FF2B5EF4-FFF2-40B4-BE49-F238E27FC236}">
                    <a16:creationId xmlns:a16="http://schemas.microsoft.com/office/drawing/2014/main" id="{F5DC12C6-0FC8-407B-BDD9-2E1635574E8E}"/>
                  </a:ext>
                </a:extLst>
              </p:cNvPr>
              <p:cNvCxnSpPr>
                <a:cxnSpLocks/>
              </p:cNvCxnSpPr>
              <p:nvPr/>
            </p:nvCxnSpPr>
            <p:spPr bwMode="auto">
              <a:xfrm flipV="1">
                <a:off x="5081187"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grpSp>
        <p:sp>
          <p:nvSpPr>
            <p:cNvPr id="28" name="Flèche : pentagone 61">
              <a:extLst>
                <a:ext uri="{FF2B5EF4-FFF2-40B4-BE49-F238E27FC236}">
                  <a16:creationId xmlns:a16="http://schemas.microsoft.com/office/drawing/2014/main" id="{84CBC10A-6A42-42B9-BE37-B11792C94F6F}"/>
                </a:ext>
              </a:extLst>
            </p:cNvPr>
            <p:cNvSpPr>
              <a:spLocks noChangeArrowheads="1"/>
            </p:cNvSpPr>
            <p:nvPr/>
          </p:nvSpPr>
          <p:spPr bwMode="auto">
            <a:xfrm>
              <a:off x="3576584" y="1471614"/>
              <a:ext cx="1061651" cy="801685"/>
            </a:xfrm>
            <a:prstGeom prst="chevron">
              <a:avLst>
                <a:gd name="adj" fmla="val 13066"/>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tx2"/>
                  </a:solidFill>
                </a:rPr>
                <a:t>Quote generation</a:t>
              </a:r>
            </a:p>
          </p:txBody>
        </p:sp>
        <p:sp>
          <p:nvSpPr>
            <p:cNvPr id="35" name="Flèche : pentagone 41">
              <a:extLst>
                <a:ext uri="{FF2B5EF4-FFF2-40B4-BE49-F238E27FC236}">
                  <a16:creationId xmlns:a16="http://schemas.microsoft.com/office/drawing/2014/main" id="{6C60F887-CB3D-485B-83EC-84CECF5356FB}"/>
                </a:ext>
              </a:extLst>
            </p:cNvPr>
            <p:cNvSpPr>
              <a:spLocks noChangeArrowheads="1"/>
            </p:cNvSpPr>
            <p:nvPr/>
          </p:nvSpPr>
          <p:spPr bwMode="auto">
            <a:xfrm>
              <a:off x="506413" y="1463675"/>
              <a:ext cx="1061651" cy="801688"/>
            </a:xfrm>
            <a:prstGeom prst="homePlate">
              <a:avLst>
                <a:gd name="adj" fmla="val 11461"/>
              </a:avLst>
            </a:prstGeom>
            <a:solidFill>
              <a:schemeClr val="accent1">
                <a:lumMod val="20000"/>
                <a:lumOff val="80000"/>
              </a:schemeClr>
            </a:solidFill>
            <a:ln>
              <a:noFill/>
            </a:ln>
          </p:spPr>
          <p:txBody>
            <a:bodyPr lIns="3600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accent1">
                      <a:lumMod val="75000"/>
                    </a:schemeClr>
                  </a:solidFill>
                </a:rPr>
                <a:t>Hunting</a:t>
              </a:r>
            </a:p>
            <a:p>
              <a:pPr algn="ctr" eaLnBrk="1" hangingPunct="1"/>
              <a:endParaRPr lang="en-US" altLang="en-US" sz="900">
                <a:solidFill>
                  <a:schemeClr val="accent1">
                    <a:lumMod val="75000"/>
                  </a:schemeClr>
                </a:solidFill>
              </a:endParaRPr>
            </a:p>
          </p:txBody>
        </p:sp>
        <p:sp>
          <p:nvSpPr>
            <p:cNvPr id="36" name="Flèche : chevron 51">
              <a:extLst>
                <a:ext uri="{FF2B5EF4-FFF2-40B4-BE49-F238E27FC236}">
                  <a16:creationId xmlns:a16="http://schemas.microsoft.com/office/drawing/2014/main" id="{5703B377-341D-4D43-B2C4-5232194F7B9E}"/>
                </a:ext>
              </a:extLst>
            </p:cNvPr>
            <p:cNvSpPr>
              <a:spLocks noChangeArrowheads="1"/>
            </p:cNvSpPr>
            <p:nvPr/>
          </p:nvSpPr>
          <p:spPr bwMode="auto">
            <a:xfrm>
              <a:off x="1529803" y="1463675"/>
              <a:ext cx="1061651" cy="801688"/>
            </a:xfrm>
            <a:prstGeom prst="chevron">
              <a:avLst>
                <a:gd name="adj" fmla="val 11512"/>
              </a:avLst>
            </a:prstGeom>
            <a:solidFill>
              <a:schemeClr val="accent1">
                <a:lumMod val="20000"/>
                <a:lumOff val="80000"/>
              </a:schemeClr>
            </a:solidFill>
            <a:ln>
              <a:noFill/>
            </a:ln>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accent1">
                      <a:lumMod val="75000"/>
                    </a:schemeClr>
                  </a:solidFill>
                </a:rPr>
                <a:t>Farming</a:t>
              </a:r>
            </a:p>
            <a:p>
              <a:pPr algn="ctr" eaLnBrk="1" hangingPunct="1"/>
              <a:endParaRPr lang="en-US" altLang="en-US" sz="900">
                <a:solidFill>
                  <a:schemeClr val="accent1">
                    <a:lumMod val="75000"/>
                  </a:schemeClr>
                </a:solidFill>
              </a:endParaRPr>
            </a:p>
          </p:txBody>
        </p:sp>
        <p:sp>
          <p:nvSpPr>
            <p:cNvPr id="37" name="Flèche : chevron 63">
              <a:extLst>
                <a:ext uri="{FF2B5EF4-FFF2-40B4-BE49-F238E27FC236}">
                  <a16:creationId xmlns:a16="http://schemas.microsoft.com/office/drawing/2014/main" id="{C934CA39-7F12-42AF-AA86-C5167076A35A}"/>
                </a:ext>
              </a:extLst>
            </p:cNvPr>
            <p:cNvSpPr>
              <a:spLocks noChangeArrowheads="1"/>
            </p:cNvSpPr>
            <p:nvPr/>
          </p:nvSpPr>
          <p:spPr bwMode="auto">
            <a:xfrm>
              <a:off x="4599974" y="1466850"/>
              <a:ext cx="1061651" cy="801688"/>
            </a:xfrm>
            <a:prstGeom prst="chevron">
              <a:avLst>
                <a:gd name="adj" fmla="val 13765"/>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p>
              <a:pPr algn="ctr"/>
              <a:r>
                <a:rPr lang="en-US" altLang="en-US" sz="900">
                  <a:solidFill>
                    <a:schemeClr val="tx2"/>
                  </a:solidFill>
                  <a:latin typeface="Trebuchet MS" panose="020B0603020202020204" pitchFamily="34" charset="0"/>
                </a:rPr>
                <a:t>Order </a:t>
              </a:r>
            </a:p>
            <a:p>
              <a:pPr algn="ctr"/>
              <a:r>
                <a:rPr lang="en-US" altLang="en-US" sz="900">
                  <a:solidFill>
                    <a:schemeClr val="tx2"/>
                  </a:solidFill>
                  <a:latin typeface="Trebuchet MS" panose="020B0603020202020204" pitchFamily="34" charset="0"/>
                </a:rPr>
                <a:t>validation</a:t>
              </a:r>
            </a:p>
          </p:txBody>
        </p:sp>
        <p:sp>
          <p:nvSpPr>
            <p:cNvPr id="38" name="Flèche : chevron 64">
              <a:extLst>
                <a:ext uri="{FF2B5EF4-FFF2-40B4-BE49-F238E27FC236}">
                  <a16:creationId xmlns:a16="http://schemas.microsoft.com/office/drawing/2014/main" id="{452E344B-7C21-4BDE-904B-39C0BFC505AC}"/>
                </a:ext>
              </a:extLst>
            </p:cNvPr>
            <p:cNvSpPr>
              <a:spLocks noChangeArrowheads="1"/>
            </p:cNvSpPr>
            <p:nvPr/>
          </p:nvSpPr>
          <p:spPr bwMode="auto">
            <a:xfrm>
              <a:off x="5623365" y="1466850"/>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bg1"/>
                  </a:solidFill>
                </a:rPr>
                <a:t>Vendor </a:t>
              </a:r>
            </a:p>
            <a:p>
              <a:pPr algn="ctr" eaLnBrk="1" hangingPunct="1"/>
              <a:r>
                <a:rPr lang="en-US" altLang="en-US" sz="900">
                  <a:solidFill>
                    <a:schemeClr val="bg1"/>
                  </a:solidFill>
                </a:rPr>
                <a:t>order</a:t>
              </a:r>
            </a:p>
          </p:txBody>
        </p:sp>
        <p:sp>
          <p:nvSpPr>
            <p:cNvPr id="42" name="Flèche : chevron 65">
              <a:extLst>
                <a:ext uri="{FF2B5EF4-FFF2-40B4-BE49-F238E27FC236}">
                  <a16:creationId xmlns:a16="http://schemas.microsoft.com/office/drawing/2014/main" id="{0FA68AF0-331B-4CD8-A352-565D51E60856}"/>
                </a:ext>
              </a:extLst>
            </p:cNvPr>
            <p:cNvSpPr>
              <a:spLocks noChangeArrowheads="1"/>
            </p:cNvSpPr>
            <p:nvPr/>
          </p:nvSpPr>
          <p:spPr bwMode="auto">
            <a:xfrm>
              <a:off x="6646755" y="1466850"/>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bg1"/>
                  </a:solidFill>
                </a:rPr>
                <a:t>Translation delivery</a:t>
              </a:r>
            </a:p>
          </p:txBody>
        </p:sp>
        <p:sp>
          <p:nvSpPr>
            <p:cNvPr id="43" name="Flèche : chevron 66">
              <a:extLst>
                <a:ext uri="{FF2B5EF4-FFF2-40B4-BE49-F238E27FC236}">
                  <a16:creationId xmlns:a16="http://schemas.microsoft.com/office/drawing/2014/main" id="{96882462-047C-4CD2-BFCB-36DE6A762AF6}"/>
                </a:ext>
              </a:extLst>
            </p:cNvPr>
            <p:cNvSpPr>
              <a:spLocks noChangeArrowheads="1"/>
            </p:cNvSpPr>
            <p:nvPr/>
          </p:nvSpPr>
          <p:spPr bwMode="auto">
            <a:xfrm>
              <a:off x="7670146" y="1470025"/>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bg1"/>
                  </a:solidFill>
                </a:rPr>
                <a:t>Quality </a:t>
              </a:r>
            </a:p>
            <a:p>
              <a:pPr algn="ctr" eaLnBrk="1" hangingPunct="1"/>
              <a:r>
                <a:rPr lang="en-US" altLang="en-US" sz="900">
                  <a:solidFill>
                    <a:schemeClr val="bg1"/>
                  </a:solidFill>
                </a:rPr>
                <a:t>control</a:t>
              </a:r>
            </a:p>
          </p:txBody>
        </p:sp>
        <p:sp>
          <p:nvSpPr>
            <p:cNvPr id="44" name="Flèche : chevron 67">
              <a:extLst>
                <a:ext uri="{FF2B5EF4-FFF2-40B4-BE49-F238E27FC236}">
                  <a16:creationId xmlns:a16="http://schemas.microsoft.com/office/drawing/2014/main" id="{91355EFE-22B5-4DAE-9922-54FB005F3686}"/>
                </a:ext>
              </a:extLst>
            </p:cNvPr>
            <p:cNvSpPr>
              <a:spLocks noChangeArrowheads="1"/>
            </p:cNvSpPr>
            <p:nvPr/>
          </p:nvSpPr>
          <p:spPr bwMode="auto">
            <a:xfrm>
              <a:off x="8693534" y="1465263"/>
              <a:ext cx="1061651" cy="801687"/>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p>
              <a:pPr algn="ctr"/>
              <a:r>
                <a:rPr lang="en-US" altLang="en-US" sz="900">
                  <a:solidFill>
                    <a:schemeClr val="bg1"/>
                  </a:solidFill>
                  <a:latin typeface="Trebuchet MS" panose="020B0603020202020204" pitchFamily="34" charset="0"/>
                </a:rPr>
                <a:t>Delivery</a:t>
              </a:r>
            </a:p>
            <a:p>
              <a:pPr algn="ctr"/>
              <a:endParaRPr lang="en-US" altLang="en-US" sz="900">
                <a:solidFill>
                  <a:schemeClr val="bg1"/>
                </a:solidFill>
                <a:latin typeface="Trebuchet MS" panose="020B0603020202020204" pitchFamily="34" charset="0"/>
              </a:endParaRPr>
            </a:p>
          </p:txBody>
        </p:sp>
        <p:sp>
          <p:nvSpPr>
            <p:cNvPr id="45" name="Flèche : pentagone 61">
              <a:extLst>
                <a:ext uri="{FF2B5EF4-FFF2-40B4-BE49-F238E27FC236}">
                  <a16:creationId xmlns:a16="http://schemas.microsoft.com/office/drawing/2014/main" id="{79AC5043-8C9B-4113-9B57-01A6A5976FF1}"/>
                </a:ext>
              </a:extLst>
            </p:cNvPr>
            <p:cNvSpPr>
              <a:spLocks noChangeArrowheads="1"/>
            </p:cNvSpPr>
            <p:nvPr/>
          </p:nvSpPr>
          <p:spPr bwMode="auto">
            <a:xfrm>
              <a:off x="2553193" y="1471614"/>
              <a:ext cx="1061651" cy="801685"/>
            </a:xfrm>
            <a:prstGeom prst="chevron">
              <a:avLst>
                <a:gd name="adj" fmla="val 13066"/>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a:solidFill>
                    <a:schemeClr val="tx2"/>
                  </a:solidFill>
                </a:rPr>
                <a:t>Client </a:t>
              </a:r>
            </a:p>
            <a:p>
              <a:pPr algn="ctr" eaLnBrk="1" hangingPunct="1"/>
              <a:r>
                <a:rPr lang="en-US" altLang="en-US" sz="900">
                  <a:solidFill>
                    <a:schemeClr val="tx2"/>
                  </a:solidFill>
                </a:rPr>
                <a:t>request</a:t>
              </a:r>
            </a:p>
          </p:txBody>
        </p:sp>
        <p:pic>
          <p:nvPicPr>
            <p:cNvPr id="46" name="Graphique 45">
              <a:extLst>
                <a:ext uri="{FF2B5EF4-FFF2-40B4-BE49-F238E27FC236}">
                  <a16:creationId xmlns:a16="http://schemas.microsoft.com/office/drawing/2014/main" id="{BF856EC2-C2B7-4806-8E98-0B08049D4DB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13650"/>
            <a:stretch/>
          </p:blipFill>
          <p:spPr>
            <a:xfrm>
              <a:off x="1724329" y="4025552"/>
              <a:ext cx="254779" cy="277200"/>
            </a:xfrm>
            <a:prstGeom prst="rect">
              <a:avLst/>
            </a:prstGeom>
          </p:spPr>
        </p:pic>
        <p:grpSp>
          <p:nvGrpSpPr>
            <p:cNvPr id="47" name="Groupe 43">
              <a:extLst>
                <a:ext uri="{FF2B5EF4-FFF2-40B4-BE49-F238E27FC236}">
                  <a16:creationId xmlns:a16="http://schemas.microsoft.com/office/drawing/2014/main" id="{0EFC1A36-A1D6-4087-A50A-F2BFB63B9C97}"/>
                </a:ext>
              </a:extLst>
            </p:cNvPr>
            <p:cNvGrpSpPr>
              <a:grpSpLocks/>
            </p:cNvGrpSpPr>
            <p:nvPr/>
          </p:nvGrpSpPr>
          <p:grpSpPr bwMode="auto">
            <a:xfrm>
              <a:off x="292100" y="910324"/>
              <a:ext cx="9321800" cy="156905"/>
              <a:chOff x="292176" y="909040"/>
              <a:chExt cx="5467134" cy="156905"/>
            </a:xfrm>
          </p:grpSpPr>
          <p:cxnSp>
            <p:nvCxnSpPr>
              <p:cNvPr id="48" name="Connecteur droit 44">
                <a:extLst>
                  <a:ext uri="{FF2B5EF4-FFF2-40B4-BE49-F238E27FC236}">
                    <a16:creationId xmlns:a16="http://schemas.microsoft.com/office/drawing/2014/main" id="{78EF1ACE-0BDA-435F-BDBD-1321E8606107}"/>
                  </a:ext>
                </a:extLst>
              </p:cNvPr>
              <p:cNvCxnSpPr>
                <a:cxnSpLocks noChangeShapeType="1"/>
              </p:cNvCxnSpPr>
              <p:nvPr/>
            </p:nvCxnSpPr>
            <p:spPr bwMode="auto">
              <a:xfrm>
                <a:off x="292176" y="1004556"/>
                <a:ext cx="5467134"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49" name="ZoneTexte 45">
                <a:extLst>
                  <a:ext uri="{FF2B5EF4-FFF2-40B4-BE49-F238E27FC236}">
                    <a16:creationId xmlns:a16="http://schemas.microsoft.com/office/drawing/2014/main" id="{E272D768-5954-4811-9B77-A2DBB3093923}"/>
                  </a:ext>
                </a:extLst>
              </p:cNvPr>
              <p:cNvSpPr txBox="1">
                <a:spLocks noChangeArrowheads="1"/>
              </p:cNvSpPr>
              <p:nvPr/>
            </p:nvSpPr>
            <p:spPr bwMode="auto">
              <a:xfrm>
                <a:off x="1204087" y="909040"/>
                <a:ext cx="3890605" cy="156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1100">
                    <a:solidFill>
                      <a:schemeClr val="tx2"/>
                    </a:solidFill>
                  </a:rPr>
                  <a:t>Macro-view of a B2B project management workflow in the translation industry </a:t>
                </a:r>
              </a:p>
            </p:txBody>
          </p:sp>
        </p:grpSp>
        <p:pic>
          <p:nvPicPr>
            <p:cNvPr id="50" name="Graphique 10" descr="Ethernet">
              <a:extLst>
                <a:ext uri="{FF2B5EF4-FFF2-40B4-BE49-F238E27FC236}">
                  <a16:creationId xmlns:a16="http://schemas.microsoft.com/office/drawing/2014/main" id="{1375E0D6-DA83-449D-9AB9-86B64831DAA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891588" y="1462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ZoneTexte 50">
              <a:extLst>
                <a:ext uri="{FF2B5EF4-FFF2-40B4-BE49-F238E27FC236}">
                  <a16:creationId xmlns:a16="http://schemas.microsoft.com/office/drawing/2014/main" id="{770595CE-56EA-4DD0-846F-DD1BB6804D57}"/>
                </a:ext>
              </a:extLst>
            </p:cNvPr>
            <p:cNvSpPr txBox="1"/>
            <p:nvPr/>
          </p:nvSpPr>
          <p:spPr>
            <a:xfrm>
              <a:off x="382588" y="993775"/>
              <a:ext cx="1466850" cy="254000"/>
            </a:xfrm>
            <a:prstGeom prst="rect">
              <a:avLst/>
            </a:prstGeom>
            <a:noFill/>
          </p:spPr>
          <p:txBody>
            <a:bodyPr/>
            <a:lstStyle/>
            <a:p>
              <a:pPr algn="ctr" eaLnBrk="1" hangingPunct="1">
                <a:defRPr/>
              </a:pPr>
              <a:r>
                <a:rPr lang="en-US" sz="1000" b="1">
                  <a:solidFill>
                    <a:schemeClr val="bg1"/>
                  </a:solidFill>
                </a:rPr>
                <a:t>Client acquisition</a:t>
              </a:r>
            </a:p>
          </p:txBody>
        </p:sp>
        <p:pic>
          <p:nvPicPr>
            <p:cNvPr id="52" name="Graphique 15" descr="Marketing">
              <a:extLst>
                <a:ext uri="{FF2B5EF4-FFF2-40B4-BE49-F238E27FC236}">
                  <a16:creationId xmlns:a16="http://schemas.microsoft.com/office/drawing/2014/main" id="{7FBE2ABC-AB09-42A6-86D3-5F8E90BD2F2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04774" y="1521731"/>
              <a:ext cx="395063" cy="39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que 17" descr="Chronomètre">
              <a:extLst>
                <a:ext uri="{FF2B5EF4-FFF2-40B4-BE49-F238E27FC236}">
                  <a16:creationId xmlns:a16="http://schemas.microsoft.com/office/drawing/2014/main" id="{18ABDC6B-BC99-4833-B302-089EFA4D268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26257" y="152558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que 19" descr="Livre de jeu">
              <a:extLst>
                <a:ext uri="{FF2B5EF4-FFF2-40B4-BE49-F238E27FC236}">
                  <a16:creationId xmlns:a16="http://schemas.microsoft.com/office/drawing/2014/main" id="{A94BB81D-7D1D-4E8B-BC5F-977E181D834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962249" y="1528762"/>
              <a:ext cx="415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4">
              <a:extLst>
                <a:ext uri="{FF2B5EF4-FFF2-40B4-BE49-F238E27FC236}">
                  <a16:creationId xmlns:a16="http://schemas.microsoft.com/office/drawing/2014/main" id="{39D4313D-D471-4778-89D2-C90CAB93C3BF}"/>
                </a:ext>
              </a:extLst>
            </p:cNvPr>
            <p:cNvGrpSpPr>
              <a:grpSpLocks noChangeAspect="1"/>
            </p:cNvGrpSpPr>
            <p:nvPr/>
          </p:nvGrpSpPr>
          <p:grpSpPr bwMode="auto">
            <a:xfrm>
              <a:off x="8041880" y="1570557"/>
              <a:ext cx="291107" cy="286546"/>
              <a:chOff x="788" y="788"/>
              <a:chExt cx="766" cy="754"/>
            </a:xfrm>
            <a:solidFill>
              <a:schemeClr val="bg1"/>
            </a:solidFill>
          </p:grpSpPr>
          <p:sp>
            <p:nvSpPr>
              <p:cNvPr id="56" name="Freeform 5">
                <a:extLst>
                  <a:ext uri="{FF2B5EF4-FFF2-40B4-BE49-F238E27FC236}">
                    <a16:creationId xmlns:a16="http://schemas.microsoft.com/office/drawing/2014/main" id="{180E75F3-C4A9-41DC-B8EC-952CEF5578FD}"/>
                  </a:ext>
                </a:extLst>
              </p:cNvPr>
              <p:cNvSpPr>
                <a:spLocks/>
              </p:cNvSpPr>
              <p:nvPr/>
            </p:nvSpPr>
            <p:spPr bwMode="auto">
              <a:xfrm>
                <a:off x="906" y="788"/>
                <a:ext cx="64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a:latin typeface="Trebuchet MS"/>
                </a:endParaRPr>
              </a:p>
            </p:txBody>
          </p:sp>
          <p:sp>
            <p:nvSpPr>
              <p:cNvPr id="57" name="Freeform 6">
                <a:extLst>
                  <a:ext uri="{FF2B5EF4-FFF2-40B4-BE49-F238E27FC236}">
                    <a16:creationId xmlns:a16="http://schemas.microsoft.com/office/drawing/2014/main" id="{03DE8CCF-DFF0-4497-A74C-F816C32BD0DB}"/>
                  </a:ext>
                </a:extLst>
              </p:cNvPr>
              <p:cNvSpPr>
                <a:spLocks/>
              </p:cNvSpPr>
              <p:nvPr/>
            </p:nvSpPr>
            <p:spPr bwMode="auto">
              <a:xfrm>
                <a:off x="1354" y="1449"/>
                <a:ext cx="94" cy="93"/>
              </a:xfrm>
              <a:custGeom>
                <a:avLst/>
                <a:gdLst>
                  <a:gd name="T0" fmla="*/ 47 w 94"/>
                  <a:gd name="T1" fmla="*/ 46 h 93"/>
                  <a:gd name="T2" fmla="*/ 0 w 94"/>
                  <a:gd name="T3" fmla="*/ 46 h 93"/>
                  <a:gd name="T4" fmla="*/ 0 w 94"/>
                  <a:gd name="T5" fmla="*/ 93 h 93"/>
                  <a:gd name="T6" fmla="*/ 94 w 94"/>
                  <a:gd name="T7" fmla="*/ 93 h 93"/>
                  <a:gd name="T8" fmla="*/ 94 w 94"/>
                  <a:gd name="T9" fmla="*/ 0 h 93"/>
                  <a:gd name="T10" fmla="*/ 47 w 94"/>
                  <a:gd name="T11" fmla="*/ 0 h 93"/>
                  <a:gd name="T12" fmla="*/ 47 w 94"/>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46"/>
                    </a:moveTo>
                    <a:lnTo>
                      <a:pt x="0" y="46"/>
                    </a:lnTo>
                    <a:lnTo>
                      <a:pt x="0" y="93"/>
                    </a:lnTo>
                    <a:lnTo>
                      <a:pt x="94" y="93"/>
                    </a:lnTo>
                    <a:lnTo>
                      <a:pt x="94"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a:latin typeface="Trebuchet MS"/>
                </a:endParaRPr>
              </a:p>
            </p:txBody>
          </p:sp>
          <p:sp>
            <p:nvSpPr>
              <p:cNvPr id="58" name="Rectangle 7">
                <a:extLst>
                  <a:ext uri="{FF2B5EF4-FFF2-40B4-BE49-F238E27FC236}">
                    <a16:creationId xmlns:a16="http://schemas.microsoft.com/office/drawing/2014/main" id="{CDF2ECFC-114C-4918-904D-5EFCC9DD0409}"/>
                  </a:ext>
                </a:extLst>
              </p:cNvPr>
              <p:cNvSpPr>
                <a:spLocks noChangeArrowheads="1"/>
              </p:cNvSpPr>
              <p:nvPr/>
            </p:nvSpPr>
            <p:spPr bwMode="auto">
              <a:xfrm>
                <a:off x="1165" y="1495"/>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59" name="Rectangle 8">
                <a:extLst>
                  <a:ext uri="{FF2B5EF4-FFF2-40B4-BE49-F238E27FC236}">
                    <a16:creationId xmlns:a16="http://schemas.microsoft.com/office/drawing/2014/main" id="{D311E32F-0612-4E3A-B049-8A5B47C240A0}"/>
                  </a:ext>
                </a:extLst>
              </p:cNvPr>
              <p:cNvSpPr>
                <a:spLocks noChangeArrowheads="1"/>
              </p:cNvSpPr>
              <p:nvPr/>
            </p:nvSpPr>
            <p:spPr bwMode="auto">
              <a:xfrm>
                <a:off x="977" y="1495"/>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0" name="Freeform 9">
                <a:extLst>
                  <a:ext uri="{FF2B5EF4-FFF2-40B4-BE49-F238E27FC236}">
                    <a16:creationId xmlns:a16="http://schemas.microsoft.com/office/drawing/2014/main" id="{AA735AB0-C46B-45ED-8702-674DA6E0A486}"/>
                  </a:ext>
                </a:extLst>
              </p:cNvPr>
              <p:cNvSpPr>
                <a:spLocks/>
              </p:cNvSpPr>
              <p:nvPr/>
            </p:nvSpPr>
            <p:spPr bwMode="auto">
              <a:xfrm>
                <a:off x="788" y="1449"/>
                <a:ext cx="94" cy="93"/>
              </a:xfrm>
              <a:custGeom>
                <a:avLst/>
                <a:gdLst>
                  <a:gd name="T0" fmla="*/ 47 w 94"/>
                  <a:gd name="T1" fmla="*/ 0 h 93"/>
                  <a:gd name="T2" fmla="*/ 0 w 94"/>
                  <a:gd name="T3" fmla="*/ 0 h 93"/>
                  <a:gd name="T4" fmla="*/ 0 w 94"/>
                  <a:gd name="T5" fmla="*/ 93 h 93"/>
                  <a:gd name="T6" fmla="*/ 94 w 94"/>
                  <a:gd name="T7" fmla="*/ 93 h 93"/>
                  <a:gd name="T8" fmla="*/ 94 w 94"/>
                  <a:gd name="T9" fmla="*/ 46 h 93"/>
                  <a:gd name="T10" fmla="*/ 47 w 94"/>
                  <a:gd name="T11" fmla="*/ 46 h 93"/>
                  <a:gd name="T12" fmla="*/ 47 w 9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0"/>
                    </a:moveTo>
                    <a:lnTo>
                      <a:pt x="0" y="0"/>
                    </a:lnTo>
                    <a:lnTo>
                      <a:pt x="0" y="93"/>
                    </a:lnTo>
                    <a:lnTo>
                      <a:pt x="94" y="93"/>
                    </a:lnTo>
                    <a:lnTo>
                      <a:pt x="94"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a:latin typeface="Trebuchet MS"/>
                </a:endParaRPr>
              </a:p>
            </p:txBody>
          </p:sp>
          <p:sp>
            <p:nvSpPr>
              <p:cNvPr id="61" name="Rectangle 10">
                <a:extLst>
                  <a:ext uri="{FF2B5EF4-FFF2-40B4-BE49-F238E27FC236}">
                    <a16:creationId xmlns:a16="http://schemas.microsoft.com/office/drawing/2014/main" id="{EB80BBBE-CEB3-4C06-9495-B9B083D95703}"/>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2" name="Rectangle 11">
                <a:extLst>
                  <a:ext uri="{FF2B5EF4-FFF2-40B4-BE49-F238E27FC236}">
                    <a16:creationId xmlns:a16="http://schemas.microsoft.com/office/drawing/2014/main" id="{674AC7F7-AED5-4AE4-AD56-332578FA6BF0}"/>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3" name="Freeform 12">
                <a:extLst>
                  <a:ext uri="{FF2B5EF4-FFF2-40B4-BE49-F238E27FC236}">
                    <a16:creationId xmlns:a16="http://schemas.microsoft.com/office/drawing/2014/main" id="{4FDB094A-F767-4239-B572-6574444D58D0}"/>
                  </a:ext>
                </a:extLst>
              </p:cNvPr>
              <p:cNvSpPr>
                <a:spLocks/>
              </p:cNvSpPr>
              <p:nvPr/>
            </p:nvSpPr>
            <p:spPr bwMode="auto">
              <a:xfrm>
                <a:off x="788" y="892"/>
                <a:ext cx="94" cy="93"/>
              </a:xfrm>
              <a:custGeom>
                <a:avLst/>
                <a:gdLst>
                  <a:gd name="T0" fmla="*/ 0 w 94"/>
                  <a:gd name="T1" fmla="*/ 93 h 93"/>
                  <a:gd name="T2" fmla="*/ 47 w 94"/>
                  <a:gd name="T3" fmla="*/ 93 h 93"/>
                  <a:gd name="T4" fmla="*/ 47 w 94"/>
                  <a:gd name="T5" fmla="*/ 47 h 93"/>
                  <a:gd name="T6" fmla="*/ 94 w 94"/>
                  <a:gd name="T7" fmla="*/ 47 h 93"/>
                  <a:gd name="T8" fmla="*/ 94 w 94"/>
                  <a:gd name="T9" fmla="*/ 0 h 93"/>
                  <a:gd name="T10" fmla="*/ 0 w 94"/>
                  <a:gd name="T11" fmla="*/ 0 h 93"/>
                  <a:gd name="T12" fmla="*/ 0 w 94"/>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0" y="93"/>
                    </a:moveTo>
                    <a:lnTo>
                      <a:pt x="47" y="93"/>
                    </a:lnTo>
                    <a:lnTo>
                      <a:pt x="47" y="47"/>
                    </a:lnTo>
                    <a:lnTo>
                      <a:pt x="94" y="47"/>
                    </a:lnTo>
                    <a:lnTo>
                      <a:pt x="94"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a:latin typeface="Trebuchet MS"/>
                </a:endParaRPr>
              </a:p>
            </p:txBody>
          </p:sp>
          <p:sp>
            <p:nvSpPr>
              <p:cNvPr id="64" name="Rectangle 13">
                <a:extLst>
                  <a:ext uri="{FF2B5EF4-FFF2-40B4-BE49-F238E27FC236}">
                    <a16:creationId xmlns:a16="http://schemas.microsoft.com/office/drawing/2014/main" id="{B27D9DA9-03D8-4359-8BFF-8C579D9C3EBD}"/>
                  </a:ext>
                </a:extLst>
              </p:cNvPr>
              <p:cNvSpPr>
                <a:spLocks noChangeArrowheads="1"/>
              </p:cNvSpPr>
              <p:nvPr/>
            </p:nvSpPr>
            <p:spPr bwMode="auto">
              <a:xfrm>
                <a:off x="1165" y="892"/>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5" name="Rectangle 14">
                <a:extLst>
                  <a:ext uri="{FF2B5EF4-FFF2-40B4-BE49-F238E27FC236}">
                    <a16:creationId xmlns:a16="http://schemas.microsoft.com/office/drawing/2014/main" id="{3B9D148A-CCFC-4BD3-9B28-B601631094AA}"/>
                  </a:ext>
                </a:extLst>
              </p:cNvPr>
              <p:cNvSpPr>
                <a:spLocks noChangeArrowheads="1"/>
              </p:cNvSpPr>
              <p:nvPr/>
            </p:nvSpPr>
            <p:spPr bwMode="auto">
              <a:xfrm>
                <a:off x="977" y="892"/>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6" name="Rectangle 15">
                <a:extLst>
                  <a:ext uri="{FF2B5EF4-FFF2-40B4-BE49-F238E27FC236}">
                    <a16:creationId xmlns:a16="http://schemas.microsoft.com/office/drawing/2014/main" id="{C634E4DB-D945-42C2-8204-BB899DBA83FC}"/>
                  </a:ext>
                </a:extLst>
              </p:cNvPr>
              <p:cNvSpPr>
                <a:spLocks noChangeArrowheads="1"/>
              </p:cNvSpPr>
              <p:nvPr/>
            </p:nvSpPr>
            <p:spPr bwMode="auto">
              <a:xfrm>
                <a:off x="1401"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sp>
            <p:nvSpPr>
              <p:cNvPr id="67" name="Rectangle 16">
                <a:extLst>
                  <a:ext uri="{FF2B5EF4-FFF2-40B4-BE49-F238E27FC236}">
                    <a16:creationId xmlns:a16="http://schemas.microsoft.com/office/drawing/2014/main" id="{2A920EC4-88E7-45BE-A39C-1450712C012A}"/>
                  </a:ext>
                </a:extLst>
              </p:cNvPr>
              <p:cNvSpPr>
                <a:spLocks noChangeArrowheads="1"/>
              </p:cNvSpPr>
              <p:nvPr/>
            </p:nvSpPr>
            <p:spPr bwMode="auto">
              <a:xfrm>
                <a:off x="1401"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a:latin typeface="Trebuchet MS"/>
                </a:endParaRPr>
              </a:p>
            </p:txBody>
          </p:sp>
        </p:grpSp>
        <p:sp>
          <p:nvSpPr>
            <p:cNvPr id="68" name="Pentagone 3">
              <a:extLst>
                <a:ext uri="{FF2B5EF4-FFF2-40B4-BE49-F238E27FC236}">
                  <a16:creationId xmlns:a16="http://schemas.microsoft.com/office/drawing/2014/main" id="{CB225B7D-E3BA-4249-84F2-8A9A346D1009}"/>
                </a:ext>
              </a:extLst>
            </p:cNvPr>
            <p:cNvSpPr/>
            <p:nvPr/>
          </p:nvSpPr>
          <p:spPr bwMode="auto">
            <a:xfrm>
              <a:off x="549276" y="2612421"/>
              <a:ext cx="1092204" cy="69272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eaLnBrk="1" fontAlgn="auto" hangingPunct="1">
                <a:spcBef>
                  <a:spcPts val="0"/>
                </a:spcBef>
                <a:spcAft>
                  <a:spcPts val="0"/>
                </a:spcAft>
                <a:defRPr/>
              </a:pPr>
              <a:r>
                <a:rPr lang="en-US" sz="900" kern="0"/>
                <a:t>Lead generation</a:t>
              </a:r>
            </a:p>
            <a:p>
              <a:pPr algn="ctr" defTabSz="742950" eaLnBrk="1" fontAlgn="auto" hangingPunct="1">
                <a:spcBef>
                  <a:spcPts val="0"/>
                </a:spcBef>
                <a:spcAft>
                  <a:spcPts val="0"/>
                </a:spcAft>
                <a:defRPr/>
              </a:pPr>
              <a:r>
                <a:rPr lang="en-US" sz="900" kern="0"/>
                <a:t>Client acquisition</a:t>
              </a:r>
            </a:p>
            <a:p>
              <a:pPr algn="ctr" defTabSz="742950" eaLnBrk="1" fontAlgn="auto" hangingPunct="1">
                <a:spcBef>
                  <a:spcPts val="0"/>
                </a:spcBef>
                <a:spcAft>
                  <a:spcPts val="0"/>
                </a:spcAft>
                <a:defRPr/>
              </a:pPr>
              <a:r>
                <a:rPr lang="en-US" sz="900" kern="0"/>
                <a:t>RFP process for large accounts</a:t>
              </a:r>
            </a:p>
            <a:p>
              <a:pPr algn="ctr" defTabSz="742950" eaLnBrk="1" fontAlgn="auto" hangingPunct="1">
                <a:spcBef>
                  <a:spcPts val="0"/>
                </a:spcBef>
                <a:spcAft>
                  <a:spcPts val="0"/>
                </a:spcAft>
                <a:defRPr/>
              </a:pPr>
              <a:endParaRPr lang="en-US" sz="900" kern="0"/>
            </a:p>
          </p:txBody>
        </p:sp>
        <p:sp>
          <p:nvSpPr>
            <p:cNvPr id="69" name="Pentagone 3">
              <a:extLst>
                <a:ext uri="{FF2B5EF4-FFF2-40B4-BE49-F238E27FC236}">
                  <a16:creationId xmlns:a16="http://schemas.microsoft.com/office/drawing/2014/main" id="{4CD8C0CC-AD38-47AC-900B-0B49D1D26529}"/>
                </a:ext>
              </a:extLst>
            </p:cNvPr>
            <p:cNvSpPr/>
            <p:nvPr/>
          </p:nvSpPr>
          <p:spPr bwMode="auto">
            <a:xfrm>
              <a:off x="506413" y="1176534"/>
              <a:ext cx="2083272" cy="233166"/>
            </a:xfrm>
            <a:prstGeom prst="homePlate">
              <a:avLst>
                <a:gd name="adj" fmla="val 47031"/>
              </a:avLst>
            </a:prstGeom>
            <a:solidFill>
              <a:schemeClr val="accent1">
                <a:lumMod val="20000"/>
                <a:lumOff val="80000"/>
              </a:schemeClr>
            </a:solidFill>
            <a:ln w="6350" cap="flat" cmpd="sng" algn="ctr">
              <a:noFill/>
              <a:prstDash val="dash"/>
              <a:round/>
              <a:headEnd type="none" w="med" len="med"/>
              <a:tailEnd type="none" w="med" len="med"/>
            </a:ln>
            <a:effectLst/>
          </p:spPr>
          <p:txBody>
            <a:bodyPr anchor="ctr"/>
            <a:lstStyle/>
            <a:p>
              <a:pPr algn="ctr" eaLnBrk="1" hangingPunct="1">
                <a:defRPr/>
              </a:pPr>
              <a:r>
                <a:rPr lang="en-US" sz="900" b="1">
                  <a:solidFill>
                    <a:schemeClr val="accent1">
                      <a:lumMod val="75000"/>
                    </a:schemeClr>
                  </a:solidFill>
                  <a:latin typeface="+mj-lt"/>
                </a:rPr>
                <a:t>Sales process</a:t>
              </a:r>
            </a:p>
          </p:txBody>
        </p:sp>
        <p:sp>
          <p:nvSpPr>
            <p:cNvPr id="70" name="Chevron 29">
              <a:extLst>
                <a:ext uri="{FF2B5EF4-FFF2-40B4-BE49-F238E27FC236}">
                  <a16:creationId xmlns:a16="http://schemas.microsoft.com/office/drawing/2014/main" id="{EE95C7F8-515C-463E-8B44-7A99A290449C}"/>
                </a:ext>
              </a:extLst>
            </p:cNvPr>
            <p:cNvSpPr/>
            <p:nvPr/>
          </p:nvSpPr>
          <p:spPr bwMode="auto">
            <a:xfrm>
              <a:off x="5647205" y="1187450"/>
              <a:ext cx="4107983" cy="222250"/>
            </a:xfrm>
            <a:prstGeom prst="chevron">
              <a:avLst>
                <a:gd name="adj" fmla="val 46329"/>
              </a:avLst>
            </a:prstGeom>
            <a:solidFill>
              <a:schemeClr val="tx2"/>
            </a:solidFill>
            <a:ln w="9525" cap="flat" cmpd="sng" algn="ctr">
              <a:noFill/>
              <a:prstDash val="solid"/>
              <a:round/>
              <a:headEnd type="none" w="med" len="med"/>
              <a:tailEnd type="none" w="med" len="med"/>
            </a:ln>
            <a:effectLst/>
          </p:spPr>
          <p:txBody>
            <a:bodyPr lIns="0" tIns="0" rIns="0" bIns="0" anchor="ctr"/>
            <a:lstStyle/>
            <a:p>
              <a:pPr algn="ctr" defTabSz="633078" eaLnBrk="1" fontAlgn="auto" hangingPunct="1">
                <a:spcBef>
                  <a:spcPts val="0"/>
                </a:spcBef>
                <a:spcAft>
                  <a:spcPts val="0"/>
                </a:spcAft>
                <a:defRPr/>
              </a:pPr>
              <a:r>
                <a:rPr lang="en-US" sz="900" b="1" kern="0">
                  <a:solidFill>
                    <a:srgbClr val="FFFFFF"/>
                  </a:solidFill>
                  <a:latin typeface="+mj-lt"/>
                </a:rPr>
                <a:t>Project delivery</a:t>
              </a:r>
            </a:p>
          </p:txBody>
        </p:sp>
        <p:sp>
          <p:nvSpPr>
            <p:cNvPr id="71" name="Pentagone 3">
              <a:extLst>
                <a:ext uri="{FF2B5EF4-FFF2-40B4-BE49-F238E27FC236}">
                  <a16:creationId xmlns:a16="http://schemas.microsoft.com/office/drawing/2014/main" id="{4DCA7A5D-8D39-4876-8242-00D476A95DFD}"/>
                </a:ext>
              </a:extLst>
            </p:cNvPr>
            <p:cNvSpPr/>
            <p:nvPr/>
          </p:nvSpPr>
          <p:spPr bwMode="auto">
            <a:xfrm>
              <a:off x="1651754" y="2742786"/>
              <a:ext cx="865356" cy="84126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36000" tIns="72000" rIns="36000" bIns="72000"/>
            <a:lstStyle/>
            <a:p>
              <a:pPr algn="ctr" defTabSz="742950" eaLnBrk="1" fontAlgn="auto" hangingPunct="1">
                <a:spcBef>
                  <a:spcPts val="0"/>
                </a:spcBef>
                <a:spcAft>
                  <a:spcPts val="0"/>
                </a:spcAft>
                <a:defRPr/>
              </a:pPr>
              <a:r>
                <a:rPr lang="en-US" sz="900" kern="0"/>
                <a:t>Increase of sales on existing accounts</a:t>
              </a:r>
            </a:p>
          </p:txBody>
        </p:sp>
        <p:sp>
          <p:nvSpPr>
            <p:cNvPr id="72" name="Pentagone 3">
              <a:extLst>
                <a:ext uri="{FF2B5EF4-FFF2-40B4-BE49-F238E27FC236}">
                  <a16:creationId xmlns:a16="http://schemas.microsoft.com/office/drawing/2014/main" id="{73813AF5-2244-4CD9-9242-D0A844407EEA}"/>
                </a:ext>
              </a:extLst>
            </p:cNvPr>
            <p:cNvSpPr/>
            <p:nvPr/>
          </p:nvSpPr>
          <p:spPr bwMode="auto">
            <a:xfrm>
              <a:off x="2598964" y="2668273"/>
              <a:ext cx="976305" cy="38677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Reception of detailed client request</a:t>
              </a:r>
            </a:p>
          </p:txBody>
        </p:sp>
        <p:sp>
          <p:nvSpPr>
            <p:cNvPr id="73" name="Pentagone 3">
              <a:extLst>
                <a:ext uri="{FF2B5EF4-FFF2-40B4-BE49-F238E27FC236}">
                  <a16:creationId xmlns:a16="http://schemas.microsoft.com/office/drawing/2014/main" id="{6F8B7784-0C35-461C-98F9-25894FE9E4D7}"/>
                </a:ext>
              </a:extLst>
            </p:cNvPr>
            <p:cNvSpPr/>
            <p:nvPr/>
          </p:nvSpPr>
          <p:spPr bwMode="auto">
            <a:xfrm>
              <a:off x="957263" y="4052917"/>
              <a:ext cx="566110" cy="265492"/>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Sales</a:t>
              </a:r>
            </a:p>
          </p:txBody>
        </p:sp>
        <p:sp>
          <p:nvSpPr>
            <p:cNvPr id="75" name="Chevron 29">
              <a:extLst>
                <a:ext uri="{FF2B5EF4-FFF2-40B4-BE49-F238E27FC236}">
                  <a16:creationId xmlns:a16="http://schemas.microsoft.com/office/drawing/2014/main" id="{052AA076-442D-4A70-9110-9952620C7892}"/>
                </a:ext>
              </a:extLst>
            </p:cNvPr>
            <p:cNvSpPr/>
            <p:nvPr/>
          </p:nvSpPr>
          <p:spPr bwMode="auto">
            <a:xfrm>
              <a:off x="2564229" y="1187450"/>
              <a:ext cx="3108432" cy="222250"/>
            </a:xfrm>
            <a:prstGeom prst="chevron">
              <a:avLst>
                <a:gd name="adj" fmla="val 46329"/>
              </a:avLst>
            </a:prstGeom>
            <a:solidFill>
              <a:srgbClr val="BCE1C5"/>
            </a:solidFill>
            <a:ln>
              <a:noFill/>
            </a:ln>
          </p:spPr>
          <p:txBody>
            <a:bodyPr lIns="0" tIns="0" rIns="36000" anchor="ctr"/>
            <a:lstStyle/>
            <a:p>
              <a:pPr algn="ctr"/>
              <a:r>
                <a:rPr lang="en-US" sz="900" b="1">
                  <a:solidFill>
                    <a:schemeClr val="tx2"/>
                  </a:solidFill>
                  <a:latin typeface="+mj-lt"/>
                </a:rPr>
                <a:t>Project order</a:t>
              </a:r>
            </a:p>
          </p:txBody>
        </p:sp>
        <p:sp>
          <p:nvSpPr>
            <p:cNvPr id="76" name="Rectangle 75">
              <a:extLst>
                <a:ext uri="{FF2B5EF4-FFF2-40B4-BE49-F238E27FC236}">
                  <a16:creationId xmlns:a16="http://schemas.microsoft.com/office/drawing/2014/main" id="{0CCE2D43-2F7B-4A75-BB81-6B42A1503859}"/>
                </a:ext>
              </a:extLst>
            </p:cNvPr>
            <p:cNvSpPr/>
            <p:nvPr/>
          </p:nvSpPr>
          <p:spPr bwMode="auto">
            <a:xfrm rot="16200000">
              <a:off x="-315906" y="3016245"/>
              <a:ext cx="1190616" cy="282575"/>
            </a:xfrm>
            <a:prstGeom prst="rect">
              <a:avLst/>
            </a:prstGeom>
            <a:solidFill>
              <a:schemeClr val="tx2"/>
            </a:solidFill>
            <a:ln w="12700" cap="flat" cmpd="sng" algn="ctr">
              <a:noFill/>
              <a:prstDash val="solid"/>
              <a:round/>
              <a:headEnd type="none" w="med" len="med"/>
              <a:tailEnd type="none" w="med" len="med"/>
            </a:ln>
            <a:effectLst/>
          </p:spPr>
          <p:txBody>
            <a:bodyPr anchor="ctr"/>
            <a:lstStyle/>
            <a:p>
              <a:pPr algn="ctr" eaLnBrk="1" hangingPunct="1">
                <a:spcBef>
                  <a:spcPts val="0"/>
                </a:spcBef>
                <a:spcAft>
                  <a:spcPts val="0"/>
                </a:spcAft>
                <a:defRPr/>
              </a:pPr>
              <a:r>
                <a:rPr lang="en-US" sz="1000" b="1">
                  <a:solidFill>
                    <a:schemeClr val="bg1"/>
                  </a:solidFill>
                </a:rPr>
                <a:t>Key tasks</a:t>
              </a:r>
            </a:p>
          </p:txBody>
        </p:sp>
        <p:sp>
          <p:nvSpPr>
            <p:cNvPr id="77" name="Rectangle 76">
              <a:extLst>
                <a:ext uri="{FF2B5EF4-FFF2-40B4-BE49-F238E27FC236}">
                  <a16:creationId xmlns:a16="http://schemas.microsoft.com/office/drawing/2014/main" id="{AA2343ED-B79C-4D54-B7A9-305C67F4F72B}"/>
                </a:ext>
              </a:extLst>
            </p:cNvPr>
            <p:cNvSpPr/>
            <p:nvPr/>
          </p:nvSpPr>
          <p:spPr bwMode="auto">
            <a:xfrm rot="16200000">
              <a:off x="-220892" y="4205336"/>
              <a:ext cx="1000594" cy="282575"/>
            </a:xfrm>
            <a:prstGeom prst="rect">
              <a:avLst/>
            </a:prstGeom>
            <a:solidFill>
              <a:schemeClr val="tx2"/>
            </a:solidFill>
            <a:ln w="12700" cap="flat" cmpd="sng" algn="ctr">
              <a:noFill/>
              <a:prstDash val="solid"/>
              <a:round/>
              <a:headEnd type="none" w="med" len="med"/>
              <a:tailEnd type="none" w="med" len="med"/>
            </a:ln>
            <a:effectLst/>
          </p:spPr>
          <p:txBody>
            <a:bodyPr lIns="36000" rIns="36000" anchor="ctr"/>
            <a:lstStyle/>
            <a:p>
              <a:pPr algn="ctr" eaLnBrk="1" hangingPunct="1">
                <a:spcBef>
                  <a:spcPts val="0"/>
                </a:spcBef>
                <a:spcAft>
                  <a:spcPts val="0"/>
                </a:spcAft>
                <a:defRPr/>
              </a:pPr>
              <a:r>
                <a:rPr lang="en-US" sz="1000" b="1">
                  <a:solidFill>
                    <a:schemeClr val="bg1"/>
                  </a:solidFill>
                </a:rPr>
                <a:t>Key players</a:t>
              </a:r>
            </a:p>
          </p:txBody>
        </p:sp>
        <p:sp>
          <p:nvSpPr>
            <p:cNvPr id="78" name="Pentagone 3">
              <a:extLst>
                <a:ext uri="{FF2B5EF4-FFF2-40B4-BE49-F238E27FC236}">
                  <a16:creationId xmlns:a16="http://schemas.microsoft.com/office/drawing/2014/main" id="{09EB7E70-E288-4D1F-874B-64A138590EE5}"/>
                </a:ext>
              </a:extLst>
            </p:cNvPr>
            <p:cNvSpPr/>
            <p:nvPr/>
          </p:nvSpPr>
          <p:spPr bwMode="auto">
            <a:xfrm>
              <a:off x="1988243" y="4059557"/>
              <a:ext cx="590496" cy="2867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grpSp>
          <p:nvGrpSpPr>
            <p:cNvPr id="79" name="Group 10">
              <a:extLst>
                <a:ext uri="{FF2B5EF4-FFF2-40B4-BE49-F238E27FC236}">
                  <a16:creationId xmlns:a16="http://schemas.microsoft.com/office/drawing/2014/main" id="{829D8CA5-8DD4-4742-83BA-BC14BB50E393}"/>
                </a:ext>
              </a:extLst>
            </p:cNvPr>
            <p:cNvGrpSpPr>
              <a:grpSpLocks noChangeAspect="1"/>
            </p:cNvGrpSpPr>
            <p:nvPr/>
          </p:nvGrpSpPr>
          <p:grpSpPr bwMode="auto">
            <a:xfrm>
              <a:off x="891871" y="1577920"/>
              <a:ext cx="290726" cy="281987"/>
              <a:chOff x="788" y="800"/>
              <a:chExt cx="765" cy="742"/>
            </a:xfrm>
            <a:solidFill>
              <a:schemeClr val="accent1">
                <a:lumMod val="75000"/>
              </a:schemeClr>
            </a:solidFill>
          </p:grpSpPr>
          <p:sp>
            <p:nvSpPr>
              <p:cNvPr id="80" name="Freeform 11">
                <a:extLst>
                  <a:ext uri="{FF2B5EF4-FFF2-40B4-BE49-F238E27FC236}">
                    <a16:creationId xmlns:a16="http://schemas.microsoft.com/office/drawing/2014/main" id="{65AD6E41-DB93-47CA-B4F8-6C57A96980D7}"/>
                  </a:ext>
                </a:extLst>
              </p:cNvPr>
              <p:cNvSpPr>
                <a:spLocks/>
              </p:cNvSpPr>
              <p:nvPr/>
            </p:nvSpPr>
            <p:spPr bwMode="auto">
              <a:xfrm>
                <a:off x="917" y="800"/>
                <a:ext cx="200" cy="139"/>
              </a:xfrm>
              <a:custGeom>
                <a:avLst/>
                <a:gdLst>
                  <a:gd name="T0" fmla="*/ 17 w 17"/>
                  <a:gd name="T1" fmla="*/ 12 h 12"/>
                  <a:gd name="T2" fmla="*/ 17 w 17"/>
                  <a:gd name="T3" fmla="*/ 10 h 12"/>
                  <a:gd name="T4" fmla="*/ 9 w 17"/>
                  <a:gd name="T5" fmla="*/ 0 h 12"/>
                  <a:gd name="T6" fmla="*/ 1 w 17"/>
                  <a:gd name="T7" fmla="*/ 7 h 12"/>
                  <a:gd name="T8" fmla="*/ 1 w 17"/>
                  <a:gd name="T9" fmla="*/ 7 h 12"/>
                  <a:gd name="T10" fmla="*/ 0 w 17"/>
                  <a:gd name="T11" fmla="*/ 8 h 12"/>
                  <a:gd name="T12" fmla="*/ 7 w 17"/>
                  <a:gd name="T13" fmla="*/ 6 h 12"/>
                  <a:gd name="T14" fmla="*/ 17 w 1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7" y="12"/>
                    </a:moveTo>
                    <a:cubicBezTo>
                      <a:pt x="17" y="10"/>
                      <a:pt x="17" y="10"/>
                      <a:pt x="17" y="10"/>
                    </a:cubicBezTo>
                    <a:cubicBezTo>
                      <a:pt x="17" y="4"/>
                      <a:pt x="16" y="0"/>
                      <a:pt x="9" y="0"/>
                    </a:cubicBezTo>
                    <a:cubicBezTo>
                      <a:pt x="5" y="0"/>
                      <a:pt x="2" y="3"/>
                      <a:pt x="1" y="7"/>
                    </a:cubicBezTo>
                    <a:cubicBezTo>
                      <a:pt x="1" y="7"/>
                      <a:pt x="1" y="7"/>
                      <a:pt x="1" y="7"/>
                    </a:cubicBezTo>
                    <a:cubicBezTo>
                      <a:pt x="0" y="8"/>
                      <a:pt x="0" y="8"/>
                      <a:pt x="0" y="8"/>
                    </a:cubicBezTo>
                    <a:cubicBezTo>
                      <a:pt x="2" y="7"/>
                      <a:pt x="5" y="6"/>
                      <a:pt x="7" y="6"/>
                    </a:cubicBezTo>
                    <a:cubicBezTo>
                      <a:pt x="12" y="6"/>
                      <a:pt x="15" y="9"/>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12">
                <a:extLst>
                  <a:ext uri="{FF2B5EF4-FFF2-40B4-BE49-F238E27FC236}">
                    <a16:creationId xmlns:a16="http://schemas.microsoft.com/office/drawing/2014/main" id="{3F6E2C25-413C-4E9C-B938-657C2E12B26B}"/>
                  </a:ext>
                </a:extLst>
              </p:cNvPr>
              <p:cNvSpPr>
                <a:spLocks/>
              </p:cNvSpPr>
              <p:nvPr/>
            </p:nvSpPr>
            <p:spPr bwMode="auto">
              <a:xfrm>
                <a:off x="1211" y="800"/>
                <a:ext cx="200" cy="139"/>
              </a:xfrm>
              <a:custGeom>
                <a:avLst/>
                <a:gdLst>
                  <a:gd name="T0" fmla="*/ 11 w 17"/>
                  <a:gd name="T1" fmla="*/ 6 h 12"/>
                  <a:gd name="T2" fmla="*/ 17 w 17"/>
                  <a:gd name="T3" fmla="*/ 8 h 12"/>
                  <a:gd name="T4" fmla="*/ 17 w 17"/>
                  <a:gd name="T5" fmla="*/ 7 h 12"/>
                  <a:gd name="T6" fmla="*/ 17 w 17"/>
                  <a:gd name="T7" fmla="*/ 7 h 12"/>
                  <a:gd name="T8" fmla="*/ 9 w 17"/>
                  <a:gd name="T9" fmla="*/ 0 h 12"/>
                  <a:gd name="T10" fmla="*/ 0 w 17"/>
                  <a:gd name="T11" fmla="*/ 10 h 12"/>
                  <a:gd name="T12" fmla="*/ 0 w 17"/>
                  <a:gd name="T13" fmla="*/ 12 h 12"/>
                  <a:gd name="T14" fmla="*/ 11 w 1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1" y="6"/>
                    </a:moveTo>
                    <a:cubicBezTo>
                      <a:pt x="13" y="6"/>
                      <a:pt x="15" y="7"/>
                      <a:pt x="17" y="8"/>
                    </a:cubicBezTo>
                    <a:cubicBezTo>
                      <a:pt x="17" y="7"/>
                      <a:pt x="17" y="7"/>
                      <a:pt x="17" y="7"/>
                    </a:cubicBezTo>
                    <a:cubicBezTo>
                      <a:pt x="17" y="7"/>
                      <a:pt x="17" y="7"/>
                      <a:pt x="17" y="7"/>
                    </a:cubicBezTo>
                    <a:cubicBezTo>
                      <a:pt x="16" y="3"/>
                      <a:pt x="13" y="0"/>
                      <a:pt x="9" y="0"/>
                    </a:cubicBezTo>
                    <a:cubicBezTo>
                      <a:pt x="2" y="0"/>
                      <a:pt x="0" y="4"/>
                      <a:pt x="0" y="10"/>
                    </a:cubicBezTo>
                    <a:cubicBezTo>
                      <a:pt x="0" y="12"/>
                      <a:pt x="0" y="12"/>
                      <a:pt x="0" y="12"/>
                    </a:cubicBezTo>
                    <a:cubicBezTo>
                      <a:pt x="3" y="9"/>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2" name="Freeform 13">
                <a:extLst>
                  <a:ext uri="{FF2B5EF4-FFF2-40B4-BE49-F238E27FC236}">
                    <a16:creationId xmlns:a16="http://schemas.microsoft.com/office/drawing/2014/main" id="{F4A69BA4-588D-4A0F-84CE-8EA2485FF667}"/>
                  </a:ext>
                </a:extLst>
              </p:cNvPr>
              <p:cNvSpPr>
                <a:spLocks noEditPoints="1"/>
              </p:cNvSpPr>
              <p:nvPr/>
            </p:nvSpPr>
            <p:spPr bwMode="auto">
              <a:xfrm>
                <a:off x="788" y="939"/>
                <a:ext cx="765" cy="603"/>
              </a:xfrm>
              <a:custGeom>
                <a:avLst/>
                <a:gdLst>
                  <a:gd name="T0" fmla="*/ 64 w 65"/>
                  <a:gd name="T1" fmla="*/ 36 h 52"/>
                  <a:gd name="T2" fmla="*/ 58 w 65"/>
                  <a:gd name="T3" fmla="*/ 14 h 52"/>
                  <a:gd name="T4" fmla="*/ 57 w 65"/>
                  <a:gd name="T5" fmla="*/ 9 h 52"/>
                  <a:gd name="T6" fmla="*/ 56 w 65"/>
                  <a:gd name="T7" fmla="*/ 6 h 52"/>
                  <a:gd name="T8" fmla="*/ 47 w 65"/>
                  <a:gd name="T9" fmla="*/ 0 h 52"/>
                  <a:gd name="T10" fmla="*/ 36 w 65"/>
                  <a:gd name="T11" fmla="*/ 8 h 52"/>
                  <a:gd name="T12" fmla="*/ 36 w 65"/>
                  <a:gd name="T13" fmla="*/ 13 h 52"/>
                  <a:gd name="T14" fmla="*/ 36 w 65"/>
                  <a:gd name="T15" fmla="*/ 15 h 52"/>
                  <a:gd name="T16" fmla="*/ 32 w 65"/>
                  <a:gd name="T17" fmla="*/ 15 h 52"/>
                  <a:gd name="T18" fmla="*/ 28 w 65"/>
                  <a:gd name="T19" fmla="*/ 15 h 52"/>
                  <a:gd name="T20" fmla="*/ 28 w 65"/>
                  <a:gd name="T21" fmla="*/ 13 h 52"/>
                  <a:gd name="T22" fmla="*/ 28 w 65"/>
                  <a:gd name="T23" fmla="*/ 8 h 52"/>
                  <a:gd name="T24" fmla="*/ 18 w 65"/>
                  <a:gd name="T25" fmla="*/ 0 h 52"/>
                  <a:gd name="T26" fmla="*/ 9 w 65"/>
                  <a:gd name="T27" fmla="*/ 6 h 52"/>
                  <a:gd name="T28" fmla="*/ 8 w 65"/>
                  <a:gd name="T29" fmla="*/ 9 h 52"/>
                  <a:gd name="T30" fmla="*/ 7 w 65"/>
                  <a:gd name="T31" fmla="*/ 14 h 52"/>
                  <a:gd name="T32" fmla="*/ 1 w 65"/>
                  <a:gd name="T33" fmla="*/ 36 h 52"/>
                  <a:gd name="T34" fmla="*/ 0 w 65"/>
                  <a:gd name="T35" fmla="*/ 38 h 52"/>
                  <a:gd name="T36" fmla="*/ 14 w 65"/>
                  <a:gd name="T37" fmla="*/ 52 h 52"/>
                  <a:gd name="T38" fmla="*/ 28 w 65"/>
                  <a:gd name="T39" fmla="*/ 38 h 52"/>
                  <a:gd name="T40" fmla="*/ 28 w 65"/>
                  <a:gd name="T41" fmla="*/ 23 h 52"/>
                  <a:gd name="T42" fmla="*/ 32 w 65"/>
                  <a:gd name="T43" fmla="*/ 23 h 52"/>
                  <a:gd name="T44" fmla="*/ 36 w 65"/>
                  <a:gd name="T45" fmla="*/ 23 h 52"/>
                  <a:gd name="T46" fmla="*/ 36 w 65"/>
                  <a:gd name="T47" fmla="*/ 38 h 52"/>
                  <a:gd name="T48" fmla="*/ 50 w 65"/>
                  <a:gd name="T49" fmla="*/ 52 h 52"/>
                  <a:gd name="T50" fmla="*/ 64 w 65"/>
                  <a:gd name="T51" fmla="*/ 38 h 52"/>
                  <a:gd name="T52" fmla="*/ 64 w 65"/>
                  <a:gd name="T53" fmla="*/ 36 h 52"/>
                  <a:gd name="T54" fmla="*/ 14 w 65"/>
                  <a:gd name="T55" fmla="*/ 48 h 52"/>
                  <a:gd name="T56" fmla="*/ 4 w 65"/>
                  <a:gd name="T57" fmla="*/ 38 h 52"/>
                  <a:gd name="T58" fmla="*/ 14 w 65"/>
                  <a:gd name="T59" fmla="*/ 28 h 52"/>
                  <a:gd name="T60" fmla="*/ 24 w 65"/>
                  <a:gd name="T61" fmla="*/ 38 h 52"/>
                  <a:gd name="T62" fmla="*/ 14 w 65"/>
                  <a:gd name="T63" fmla="*/ 48 h 52"/>
                  <a:gd name="T64" fmla="*/ 50 w 65"/>
                  <a:gd name="T65" fmla="*/ 48 h 52"/>
                  <a:gd name="T66" fmla="*/ 40 w 65"/>
                  <a:gd name="T67" fmla="*/ 38 h 52"/>
                  <a:gd name="T68" fmla="*/ 50 w 65"/>
                  <a:gd name="T69" fmla="*/ 28 h 52"/>
                  <a:gd name="T70" fmla="*/ 60 w 65"/>
                  <a:gd name="T71" fmla="*/ 38 h 52"/>
                  <a:gd name="T72" fmla="*/ 50 w 65"/>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52">
                    <a:moveTo>
                      <a:pt x="64" y="36"/>
                    </a:moveTo>
                    <a:cubicBezTo>
                      <a:pt x="65" y="36"/>
                      <a:pt x="58" y="14"/>
                      <a:pt x="58" y="14"/>
                    </a:cubicBezTo>
                    <a:cubicBezTo>
                      <a:pt x="57" y="9"/>
                      <a:pt x="57" y="9"/>
                      <a:pt x="57" y="9"/>
                    </a:cubicBezTo>
                    <a:cubicBezTo>
                      <a:pt x="56" y="6"/>
                      <a:pt x="56" y="6"/>
                      <a:pt x="56" y="6"/>
                    </a:cubicBezTo>
                    <a:cubicBezTo>
                      <a:pt x="54" y="2"/>
                      <a:pt x="51" y="0"/>
                      <a:pt x="47" y="0"/>
                    </a:cubicBezTo>
                    <a:cubicBezTo>
                      <a:pt x="42" y="0"/>
                      <a:pt x="38" y="3"/>
                      <a:pt x="36" y="8"/>
                    </a:cubicBezTo>
                    <a:cubicBezTo>
                      <a:pt x="36" y="12"/>
                      <a:pt x="36" y="13"/>
                      <a:pt x="36" y="13"/>
                    </a:cubicBezTo>
                    <a:cubicBezTo>
                      <a:pt x="36" y="15"/>
                      <a:pt x="36" y="15"/>
                      <a:pt x="36" y="15"/>
                    </a:cubicBezTo>
                    <a:cubicBezTo>
                      <a:pt x="35" y="15"/>
                      <a:pt x="34" y="15"/>
                      <a:pt x="32" y="15"/>
                    </a:cubicBezTo>
                    <a:cubicBezTo>
                      <a:pt x="31" y="15"/>
                      <a:pt x="30" y="15"/>
                      <a:pt x="28" y="15"/>
                    </a:cubicBezTo>
                    <a:cubicBezTo>
                      <a:pt x="28" y="13"/>
                      <a:pt x="28" y="13"/>
                      <a:pt x="28" y="13"/>
                    </a:cubicBezTo>
                    <a:cubicBezTo>
                      <a:pt x="28" y="13"/>
                      <a:pt x="28" y="12"/>
                      <a:pt x="28" y="8"/>
                    </a:cubicBezTo>
                    <a:cubicBezTo>
                      <a:pt x="27" y="3"/>
                      <a:pt x="23" y="0"/>
                      <a:pt x="18" y="0"/>
                    </a:cubicBezTo>
                    <a:cubicBezTo>
                      <a:pt x="14" y="0"/>
                      <a:pt x="11" y="2"/>
                      <a:pt x="9" y="6"/>
                    </a:cubicBezTo>
                    <a:cubicBezTo>
                      <a:pt x="8" y="9"/>
                      <a:pt x="8" y="9"/>
                      <a:pt x="8" y="9"/>
                    </a:cubicBezTo>
                    <a:cubicBezTo>
                      <a:pt x="7" y="14"/>
                      <a:pt x="7" y="14"/>
                      <a:pt x="7" y="14"/>
                    </a:cubicBezTo>
                    <a:cubicBezTo>
                      <a:pt x="7" y="14"/>
                      <a:pt x="0" y="36"/>
                      <a:pt x="1" y="36"/>
                    </a:cubicBezTo>
                    <a:cubicBezTo>
                      <a:pt x="1" y="36"/>
                      <a:pt x="0" y="37"/>
                      <a:pt x="0" y="38"/>
                    </a:cubicBezTo>
                    <a:cubicBezTo>
                      <a:pt x="0" y="46"/>
                      <a:pt x="7" y="52"/>
                      <a:pt x="14" y="52"/>
                    </a:cubicBezTo>
                    <a:cubicBezTo>
                      <a:pt x="22" y="52"/>
                      <a:pt x="28" y="46"/>
                      <a:pt x="28" y="38"/>
                    </a:cubicBezTo>
                    <a:cubicBezTo>
                      <a:pt x="28" y="23"/>
                      <a:pt x="28" y="23"/>
                      <a:pt x="28" y="23"/>
                    </a:cubicBezTo>
                    <a:cubicBezTo>
                      <a:pt x="30" y="23"/>
                      <a:pt x="31" y="23"/>
                      <a:pt x="32" y="23"/>
                    </a:cubicBezTo>
                    <a:cubicBezTo>
                      <a:pt x="34" y="23"/>
                      <a:pt x="35" y="23"/>
                      <a:pt x="36" y="23"/>
                    </a:cubicBezTo>
                    <a:cubicBezTo>
                      <a:pt x="36" y="38"/>
                      <a:pt x="36" y="38"/>
                      <a:pt x="36" y="38"/>
                    </a:cubicBezTo>
                    <a:cubicBezTo>
                      <a:pt x="36" y="46"/>
                      <a:pt x="43" y="52"/>
                      <a:pt x="50" y="52"/>
                    </a:cubicBezTo>
                    <a:cubicBezTo>
                      <a:pt x="58" y="52"/>
                      <a:pt x="64" y="46"/>
                      <a:pt x="64" y="38"/>
                    </a:cubicBezTo>
                    <a:cubicBezTo>
                      <a:pt x="64" y="37"/>
                      <a:pt x="64" y="36"/>
                      <a:pt x="64" y="36"/>
                    </a:cubicBezTo>
                    <a:close/>
                    <a:moveTo>
                      <a:pt x="14" y="48"/>
                    </a:moveTo>
                    <a:cubicBezTo>
                      <a:pt x="9" y="48"/>
                      <a:pt x="4" y="43"/>
                      <a:pt x="4" y="38"/>
                    </a:cubicBezTo>
                    <a:cubicBezTo>
                      <a:pt x="4" y="32"/>
                      <a:pt x="9" y="28"/>
                      <a:pt x="14" y="28"/>
                    </a:cubicBezTo>
                    <a:cubicBezTo>
                      <a:pt x="20" y="28"/>
                      <a:pt x="24" y="32"/>
                      <a:pt x="24" y="38"/>
                    </a:cubicBezTo>
                    <a:cubicBezTo>
                      <a:pt x="24" y="43"/>
                      <a:pt x="20" y="48"/>
                      <a:pt x="14" y="48"/>
                    </a:cubicBezTo>
                    <a:close/>
                    <a:moveTo>
                      <a:pt x="50" y="48"/>
                    </a:moveTo>
                    <a:cubicBezTo>
                      <a:pt x="45" y="48"/>
                      <a:pt x="40" y="43"/>
                      <a:pt x="40" y="38"/>
                    </a:cubicBezTo>
                    <a:cubicBezTo>
                      <a:pt x="40" y="32"/>
                      <a:pt x="45" y="28"/>
                      <a:pt x="50" y="28"/>
                    </a:cubicBezTo>
                    <a:cubicBezTo>
                      <a:pt x="56" y="28"/>
                      <a:pt x="60" y="32"/>
                      <a:pt x="60" y="38"/>
                    </a:cubicBezTo>
                    <a:cubicBezTo>
                      <a:pt x="60" y="43"/>
                      <a:pt x="56"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83" name="Graphique 82">
              <a:extLst>
                <a:ext uri="{FF2B5EF4-FFF2-40B4-BE49-F238E27FC236}">
                  <a16:creationId xmlns:a16="http://schemas.microsoft.com/office/drawing/2014/main" id="{88E8A7E2-7EF9-476B-B125-00A230C74021}"/>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b="19521"/>
            <a:stretch/>
          </p:blipFill>
          <p:spPr>
            <a:xfrm flipH="1">
              <a:off x="692675" y="4058559"/>
              <a:ext cx="239703" cy="241140"/>
            </a:xfrm>
            <a:prstGeom prst="rect">
              <a:avLst/>
            </a:prstGeom>
          </p:spPr>
        </p:pic>
        <p:pic>
          <p:nvPicPr>
            <p:cNvPr id="84" name="Graphique 83">
              <a:extLst>
                <a:ext uri="{FF2B5EF4-FFF2-40B4-BE49-F238E27FC236}">
                  <a16:creationId xmlns:a16="http://schemas.microsoft.com/office/drawing/2014/main" id="{43D4D52F-8E84-4E2C-90C1-84EFBA4A9708}"/>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b="13999"/>
            <a:stretch/>
          </p:blipFill>
          <p:spPr>
            <a:xfrm>
              <a:off x="1875437" y="1555654"/>
              <a:ext cx="360504" cy="387541"/>
            </a:xfrm>
            <a:prstGeom prst="rect">
              <a:avLst/>
            </a:prstGeom>
          </p:spPr>
        </p:pic>
        <p:pic>
          <p:nvPicPr>
            <p:cNvPr id="85" name="Graphique 84">
              <a:extLst>
                <a:ext uri="{FF2B5EF4-FFF2-40B4-BE49-F238E27FC236}">
                  <a16:creationId xmlns:a16="http://schemas.microsoft.com/office/drawing/2014/main" id="{8FA757CB-189C-418C-BFB8-17E180177AA7}"/>
                </a:ext>
              </a:extLst>
            </p:cNvPr>
            <p:cNvPicPr>
              <a:picLocks noChangeAspect="1"/>
            </p:cNvPicPr>
            <p:nvPr/>
          </p:nvPicPr>
          <p:blipFill rotWithShape="1">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b="13200"/>
            <a:stretch/>
          </p:blipFill>
          <p:spPr>
            <a:xfrm>
              <a:off x="4942683" y="1516835"/>
              <a:ext cx="358395" cy="388857"/>
            </a:xfrm>
            <a:prstGeom prst="rect">
              <a:avLst/>
            </a:prstGeom>
          </p:spPr>
        </p:pic>
        <p:pic>
          <p:nvPicPr>
            <p:cNvPr id="86" name="Graphique 85">
              <a:extLst>
                <a:ext uri="{FF2B5EF4-FFF2-40B4-BE49-F238E27FC236}">
                  <a16:creationId xmlns:a16="http://schemas.microsoft.com/office/drawing/2014/main" id="{6A91D2F5-2B0E-467F-BD40-9244FA4A503C}"/>
                </a:ext>
              </a:extLst>
            </p:cNvPr>
            <p:cNvPicPr>
              <a:picLocks noChangeAspect="1"/>
            </p:cNvPicPr>
            <p:nvPr/>
          </p:nvPicPr>
          <p:blipFill rotWithShape="1">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rcRect b="13200"/>
            <a:stretch/>
          </p:blipFill>
          <p:spPr>
            <a:xfrm>
              <a:off x="9003104" y="1538339"/>
              <a:ext cx="367107" cy="398312"/>
            </a:xfrm>
            <a:prstGeom prst="rect">
              <a:avLst/>
            </a:prstGeom>
          </p:spPr>
        </p:pic>
        <p:sp>
          <p:nvSpPr>
            <p:cNvPr id="87" name="Rectangle 86">
              <a:extLst>
                <a:ext uri="{FF2B5EF4-FFF2-40B4-BE49-F238E27FC236}">
                  <a16:creationId xmlns:a16="http://schemas.microsoft.com/office/drawing/2014/main" id="{D71FFEC0-7794-4D28-981E-1403FA8895E5}"/>
                </a:ext>
              </a:extLst>
            </p:cNvPr>
            <p:cNvSpPr/>
            <p:nvPr/>
          </p:nvSpPr>
          <p:spPr bwMode="auto">
            <a:xfrm rot="16200000">
              <a:off x="-250409" y="5322481"/>
              <a:ext cx="1059637" cy="282575"/>
            </a:xfrm>
            <a:prstGeom prst="rect">
              <a:avLst/>
            </a:prstGeom>
            <a:solidFill>
              <a:schemeClr val="tx2"/>
            </a:solidFill>
            <a:ln w="12700" cap="flat" cmpd="sng" algn="ctr">
              <a:noFill/>
              <a:prstDash val="solid"/>
              <a:round/>
              <a:headEnd type="none" w="med" len="med"/>
              <a:tailEnd type="none" w="med" len="med"/>
            </a:ln>
            <a:effectLst/>
          </p:spPr>
          <p:txBody>
            <a:bodyPr lIns="36000" rIns="36000" anchor="ctr"/>
            <a:lstStyle/>
            <a:p>
              <a:pPr algn="ctr" eaLnBrk="1" hangingPunct="1">
                <a:spcBef>
                  <a:spcPts val="0"/>
                </a:spcBef>
                <a:spcAft>
                  <a:spcPts val="0"/>
                </a:spcAft>
                <a:defRPr/>
              </a:pPr>
              <a:r>
                <a:rPr lang="en-US" sz="1000" b="1">
                  <a:solidFill>
                    <a:schemeClr val="bg1"/>
                  </a:solidFill>
                </a:rPr>
                <a:t>Tools</a:t>
              </a:r>
            </a:p>
          </p:txBody>
        </p:sp>
        <p:sp>
          <p:nvSpPr>
            <p:cNvPr id="88" name="Pentagone 3">
              <a:extLst>
                <a:ext uri="{FF2B5EF4-FFF2-40B4-BE49-F238E27FC236}">
                  <a16:creationId xmlns:a16="http://schemas.microsoft.com/office/drawing/2014/main" id="{DA06BE83-AD0A-48CF-B904-30432E68B274}"/>
                </a:ext>
              </a:extLst>
            </p:cNvPr>
            <p:cNvSpPr/>
            <p:nvPr/>
          </p:nvSpPr>
          <p:spPr bwMode="auto">
            <a:xfrm>
              <a:off x="3505974" y="3149283"/>
              <a:ext cx="1160209" cy="46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Task creation</a:t>
              </a:r>
            </a:p>
            <a:p>
              <a:pPr algn="ctr" defTabSz="742950" fontAlgn="auto">
                <a:spcBef>
                  <a:spcPts val="0"/>
                </a:spcBef>
                <a:spcAft>
                  <a:spcPts val="0"/>
                </a:spcAft>
              </a:pPr>
              <a:r>
                <a:rPr lang="en-US" sz="900" kern="0"/>
                <a:t>File analysis</a:t>
              </a:r>
            </a:p>
            <a:p>
              <a:pPr algn="ctr" defTabSz="742950" fontAlgn="auto">
                <a:spcBef>
                  <a:spcPts val="0"/>
                </a:spcBef>
                <a:spcAft>
                  <a:spcPts val="0"/>
                </a:spcAft>
              </a:pPr>
              <a:r>
                <a:rPr lang="en-US" sz="900" kern="0"/>
                <a:t>Quote generation</a:t>
              </a:r>
            </a:p>
          </p:txBody>
        </p:sp>
        <p:sp>
          <p:nvSpPr>
            <p:cNvPr id="89" name="Pentagone 3">
              <a:extLst>
                <a:ext uri="{FF2B5EF4-FFF2-40B4-BE49-F238E27FC236}">
                  <a16:creationId xmlns:a16="http://schemas.microsoft.com/office/drawing/2014/main" id="{005E1D50-BFC5-4CA1-B008-782BA0A20D2E}"/>
                </a:ext>
              </a:extLst>
            </p:cNvPr>
            <p:cNvSpPr/>
            <p:nvPr/>
          </p:nvSpPr>
          <p:spPr bwMode="auto">
            <a:xfrm>
              <a:off x="4395889" y="2612421"/>
              <a:ext cx="1160209" cy="46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Quote sending</a:t>
              </a:r>
            </a:p>
            <a:p>
              <a:pPr algn="ctr" defTabSz="742950" fontAlgn="auto">
                <a:spcBef>
                  <a:spcPts val="0"/>
                </a:spcBef>
                <a:spcAft>
                  <a:spcPts val="0"/>
                </a:spcAft>
              </a:pPr>
              <a:r>
                <a:rPr lang="en-US" sz="900" kern="0"/>
                <a:t>Quote validation by client</a:t>
              </a:r>
            </a:p>
          </p:txBody>
        </p:sp>
        <p:sp>
          <p:nvSpPr>
            <p:cNvPr id="90" name="Pentagone 3">
              <a:extLst>
                <a:ext uri="{FF2B5EF4-FFF2-40B4-BE49-F238E27FC236}">
                  <a16:creationId xmlns:a16="http://schemas.microsoft.com/office/drawing/2014/main" id="{92D1D856-8175-4620-AD40-7791DEAEA0FE}"/>
                </a:ext>
              </a:extLst>
            </p:cNvPr>
            <p:cNvSpPr/>
            <p:nvPr/>
          </p:nvSpPr>
          <p:spPr bwMode="auto">
            <a:xfrm>
              <a:off x="5524807" y="2669589"/>
              <a:ext cx="1160209" cy="1025975"/>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Vendor sourcing</a:t>
              </a:r>
            </a:p>
            <a:p>
              <a:pPr algn="ctr" defTabSz="742950" fontAlgn="auto">
                <a:spcBef>
                  <a:spcPts val="0"/>
                </a:spcBef>
                <a:spcAft>
                  <a:spcPts val="0"/>
                </a:spcAft>
              </a:pPr>
              <a:r>
                <a:rPr lang="en-US" sz="900" kern="0"/>
                <a:t>Creation of project package</a:t>
              </a:r>
            </a:p>
            <a:p>
              <a:pPr algn="ctr" defTabSz="742950" fontAlgn="auto">
                <a:spcBef>
                  <a:spcPts val="0"/>
                </a:spcBef>
                <a:spcAft>
                  <a:spcPts val="0"/>
                </a:spcAft>
              </a:pPr>
              <a:r>
                <a:rPr lang="en-US" sz="900" kern="0"/>
                <a:t>Order sending</a:t>
              </a:r>
            </a:p>
          </p:txBody>
        </p:sp>
        <p:sp>
          <p:nvSpPr>
            <p:cNvPr id="91" name="Pentagone 3">
              <a:extLst>
                <a:ext uri="{FF2B5EF4-FFF2-40B4-BE49-F238E27FC236}">
                  <a16:creationId xmlns:a16="http://schemas.microsoft.com/office/drawing/2014/main" id="{EC8A4F76-FD93-4C6B-934A-FB7C1AC379E2}"/>
                </a:ext>
              </a:extLst>
            </p:cNvPr>
            <p:cNvSpPr/>
            <p:nvPr/>
          </p:nvSpPr>
          <p:spPr bwMode="auto">
            <a:xfrm>
              <a:off x="6696472" y="2612420"/>
              <a:ext cx="1013344" cy="677742"/>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Translation by vendor</a:t>
              </a:r>
            </a:p>
            <a:p>
              <a:pPr algn="ctr" defTabSz="742950" fontAlgn="auto">
                <a:spcBef>
                  <a:spcPts val="0"/>
                </a:spcBef>
                <a:spcAft>
                  <a:spcPts val="0"/>
                </a:spcAft>
              </a:pPr>
              <a:r>
                <a:rPr lang="en-US" sz="900" kern="0"/>
                <a:t>Facultative review</a:t>
              </a:r>
            </a:p>
          </p:txBody>
        </p:sp>
        <p:sp>
          <p:nvSpPr>
            <p:cNvPr id="92" name="Pentagone 3">
              <a:extLst>
                <a:ext uri="{FF2B5EF4-FFF2-40B4-BE49-F238E27FC236}">
                  <a16:creationId xmlns:a16="http://schemas.microsoft.com/office/drawing/2014/main" id="{5DBD9F8B-563B-43A1-B3BB-A3552A3D3A79}"/>
                </a:ext>
              </a:extLst>
            </p:cNvPr>
            <p:cNvSpPr/>
            <p:nvPr/>
          </p:nvSpPr>
          <p:spPr bwMode="auto">
            <a:xfrm>
              <a:off x="7620867" y="2977450"/>
              <a:ext cx="1160209" cy="652085"/>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Quality control by internal translator teams</a:t>
              </a:r>
            </a:p>
          </p:txBody>
        </p:sp>
        <p:sp>
          <p:nvSpPr>
            <p:cNvPr id="93" name="Pentagone 3">
              <a:extLst>
                <a:ext uri="{FF2B5EF4-FFF2-40B4-BE49-F238E27FC236}">
                  <a16:creationId xmlns:a16="http://schemas.microsoft.com/office/drawing/2014/main" id="{DD0AA138-44E1-4579-83DC-80DCF5B37037}"/>
                </a:ext>
              </a:extLst>
            </p:cNvPr>
            <p:cNvSpPr/>
            <p:nvPr/>
          </p:nvSpPr>
          <p:spPr bwMode="auto">
            <a:xfrm>
              <a:off x="8758434" y="2612420"/>
              <a:ext cx="871682" cy="50533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a:t>Delivery to client</a:t>
              </a:r>
            </a:p>
            <a:p>
              <a:pPr algn="ctr" defTabSz="742950" fontAlgn="auto">
                <a:spcBef>
                  <a:spcPts val="0"/>
                </a:spcBef>
                <a:spcAft>
                  <a:spcPts val="0"/>
                </a:spcAft>
              </a:pPr>
              <a:r>
                <a:rPr lang="en-US" sz="900" kern="0"/>
                <a:t>Invoicing</a:t>
              </a:r>
            </a:p>
          </p:txBody>
        </p:sp>
        <p:pic>
          <p:nvPicPr>
            <p:cNvPr id="94" name="Graphique 93">
              <a:extLst>
                <a:ext uri="{FF2B5EF4-FFF2-40B4-BE49-F238E27FC236}">
                  <a16:creationId xmlns:a16="http://schemas.microsoft.com/office/drawing/2014/main" id="{9F3490FF-C86B-45BE-A1CD-D0DD20836D44}"/>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2730663" y="4017897"/>
              <a:ext cx="280257" cy="304920"/>
            </a:xfrm>
            <a:prstGeom prst="rect">
              <a:avLst/>
            </a:prstGeom>
          </p:spPr>
        </p:pic>
        <p:sp>
          <p:nvSpPr>
            <p:cNvPr id="95" name="Pentagone 3">
              <a:extLst>
                <a:ext uri="{FF2B5EF4-FFF2-40B4-BE49-F238E27FC236}">
                  <a16:creationId xmlns:a16="http://schemas.microsoft.com/office/drawing/2014/main" id="{1FB352C0-1F8E-4E4D-A3F3-D87C6F1D5C4F}"/>
                </a:ext>
              </a:extLst>
            </p:cNvPr>
            <p:cNvSpPr/>
            <p:nvPr/>
          </p:nvSpPr>
          <p:spPr bwMode="auto">
            <a:xfrm>
              <a:off x="3007317" y="4065762"/>
              <a:ext cx="498655" cy="27096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pic>
          <p:nvPicPr>
            <p:cNvPr id="96" name="Graphique 95" descr="Employé(e) de bureau">
              <a:extLst>
                <a:ext uri="{FF2B5EF4-FFF2-40B4-BE49-F238E27FC236}">
                  <a16:creationId xmlns:a16="http://schemas.microsoft.com/office/drawing/2014/main" id="{239DD775-E8A4-4177-96E2-4D8568080871}"/>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707210" y="4310238"/>
              <a:ext cx="275064" cy="275064"/>
            </a:xfrm>
            <a:prstGeom prst="rect">
              <a:avLst/>
            </a:prstGeom>
          </p:spPr>
        </p:pic>
        <p:sp>
          <p:nvSpPr>
            <p:cNvPr id="97" name="Pentagone 3">
              <a:extLst>
                <a:ext uri="{FF2B5EF4-FFF2-40B4-BE49-F238E27FC236}">
                  <a16:creationId xmlns:a16="http://schemas.microsoft.com/office/drawing/2014/main" id="{15DB12A6-B5E2-43FF-932E-F0EA8EE26E58}"/>
                </a:ext>
              </a:extLst>
            </p:cNvPr>
            <p:cNvSpPr/>
            <p:nvPr/>
          </p:nvSpPr>
          <p:spPr bwMode="auto">
            <a:xfrm>
              <a:off x="3007317" y="4318409"/>
              <a:ext cx="597170"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Client</a:t>
              </a:r>
            </a:p>
          </p:txBody>
        </p:sp>
        <p:pic>
          <p:nvPicPr>
            <p:cNvPr id="98" name="Graphique 97">
              <a:extLst>
                <a:ext uri="{FF2B5EF4-FFF2-40B4-BE49-F238E27FC236}">
                  <a16:creationId xmlns:a16="http://schemas.microsoft.com/office/drawing/2014/main" id="{245F4EA0-7EC3-44F1-A260-A664200C5660}"/>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3760057" y="4017897"/>
              <a:ext cx="280257" cy="304920"/>
            </a:xfrm>
            <a:prstGeom prst="rect">
              <a:avLst/>
            </a:prstGeom>
          </p:spPr>
        </p:pic>
        <p:sp>
          <p:nvSpPr>
            <p:cNvPr id="99" name="Pentagone 3">
              <a:extLst>
                <a:ext uri="{FF2B5EF4-FFF2-40B4-BE49-F238E27FC236}">
                  <a16:creationId xmlns:a16="http://schemas.microsoft.com/office/drawing/2014/main" id="{926DA456-7CF3-485F-BCBE-865D187117DA}"/>
                </a:ext>
              </a:extLst>
            </p:cNvPr>
            <p:cNvSpPr/>
            <p:nvPr/>
          </p:nvSpPr>
          <p:spPr bwMode="auto">
            <a:xfrm>
              <a:off x="4036711" y="4065763"/>
              <a:ext cx="563262" cy="252646"/>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pic>
          <p:nvPicPr>
            <p:cNvPr id="100" name="Graphique 99">
              <a:extLst>
                <a:ext uri="{FF2B5EF4-FFF2-40B4-BE49-F238E27FC236}">
                  <a16:creationId xmlns:a16="http://schemas.microsoft.com/office/drawing/2014/main" id="{A987AEB6-3E6F-488D-873E-91BB1591B64C}"/>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4800930" y="4017897"/>
              <a:ext cx="280257" cy="304920"/>
            </a:xfrm>
            <a:prstGeom prst="rect">
              <a:avLst/>
            </a:prstGeom>
          </p:spPr>
        </p:pic>
        <p:sp>
          <p:nvSpPr>
            <p:cNvPr id="101" name="Pentagone 3">
              <a:extLst>
                <a:ext uri="{FF2B5EF4-FFF2-40B4-BE49-F238E27FC236}">
                  <a16:creationId xmlns:a16="http://schemas.microsoft.com/office/drawing/2014/main" id="{7F7BB965-1646-4AC3-9773-7C202DC198CB}"/>
                </a:ext>
              </a:extLst>
            </p:cNvPr>
            <p:cNvSpPr/>
            <p:nvPr/>
          </p:nvSpPr>
          <p:spPr bwMode="auto">
            <a:xfrm>
              <a:off x="5077584" y="4065762"/>
              <a:ext cx="595073" cy="242717"/>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pic>
          <p:nvPicPr>
            <p:cNvPr id="102" name="Graphique 101" descr="Employé(e) de bureau">
              <a:extLst>
                <a:ext uri="{FF2B5EF4-FFF2-40B4-BE49-F238E27FC236}">
                  <a16:creationId xmlns:a16="http://schemas.microsoft.com/office/drawing/2014/main" id="{872AC797-B117-4ADA-9A8A-8A5138AF2903}"/>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777477" y="4310238"/>
              <a:ext cx="275064" cy="275064"/>
            </a:xfrm>
            <a:prstGeom prst="rect">
              <a:avLst/>
            </a:prstGeom>
          </p:spPr>
        </p:pic>
        <p:sp>
          <p:nvSpPr>
            <p:cNvPr id="103" name="Pentagone 3">
              <a:extLst>
                <a:ext uri="{FF2B5EF4-FFF2-40B4-BE49-F238E27FC236}">
                  <a16:creationId xmlns:a16="http://schemas.microsoft.com/office/drawing/2014/main" id="{651785F5-4779-4A80-B920-961EC7066FA3}"/>
                </a:ext>
              </a:extLst>
            </p:cNvPr>
            <p:cNvSpPr/>
            <p:nvPr/>
          </p:nvSpPr>
          <p:spPr bwMode="auto">
            <a:xfrm>
              <a:off x="4987224" y="4436678"/>
              <a:ext cx="687529"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Client</a:t>
              </a:r>
            </a:p>
          </p:txBody>
        </p:sp>
        <p:pic>
          <p:nvPicPr>
            <p:cNvPr id="104" name="Graphique 103">
              <a:extLst>
                <a:ext uri="{FF2B5EF4-FFF2-40B4-BE49-F238E27FC236}">
                  <a16:creationId xmlns:a16="http://schemas.microsoft.com/office/drawing/2014/main" id="{C8BFB220-ED87-4C63-A957-C86807B8BEA3}"/>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5831911" y="4017897"/>
              <a:ext cx="280257" cy="304920"/>
            </a:xfrm>
            <a:prstGeom prst="rect">
              <a:avLst/>
            </a:prstGeom>
          </p:spPr>
        </p:pic>
        <p:sp>
          <p:nvSpPr>
            <p:cNvPr id="105" name="Pentagone 3">
              <a:extLst>
                <a:ext uri="{FF2B5EF4-FFF2-40B4-BE49-F238E27FC236}">
                  <a16:creationId xmlns:a16="http://schemas.microsoft.com/office/drawing/2014/main" id="{0ACAFE08-962E-4BC8-8D72-1E07950C5209}"/>
                </a:ext>
              </a:extLst>
            </p:cNvPr>
            <p:cNvSpPr/>
            <p:nvPr/>
          </p:nvSpPr>
          <p:spPr bwMode="auto">
            <a:xfrm>
              <a:off x="6108565"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sp>
          <p:nvSpPr>
            <p:cNvPr id="106" name="Pentagone 3">
              <a:extLst>
                <a:ext uri="{FF2B5EF4-FFF2-40B4-BE49-F238E27FC236}">
                  <a16:creationId xmlns:a16="http://schemas.microsoft.com/office/drawing/2014/main" id="{415C1887-4D6A-4BFA-A542-AB31F35B094F}"/>
                </a:ext>
              </a:extLst>
            </p:cNvPr>
            <p:cNvSpPr/>
            <p:nvPr/>
          </p:nvSpPr>
          <p:spPr bwMode="auto">
            <a:xfrm>
              <a:off x="6108565" y="4318409"/>
              <a:ext cx="730119" cy="24811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Vendor</a:t>
              </a:r>
            </a:p>
          </p:txBody>
        </p:sp>
        <p:pic>
          <p:nvPicPr>
            <p:cNvPr id="107" name="Graphique 106" descr="Utilisateurs">
              <a:extLst>
                <a:ext uri="{FF2B5EF4-FFF2-40B4-BE49-F238E27FC236}">
                  <a16:creationId xmlns:a16="http://schemas.microsoft.com/office/drawing/2014/main" id="{65698668-15FC-4A57-AFCD-24AA1BC4F852}"/>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805073" y="4310383"/>
              <a:ext cx="306282" cy="306282"/>
            </a:xfrm>
            <a:prstGeom prst="rect">
              <a:avLst/>
            </a:prstGeom>
          </p:spPr>
        </p:pic>
        <p:pic>
          <p:nvPicPr>
            <p:cNvPr id="108" name="Graphique 107">
              <a:extLst>
                <a:ext uri="{FF2B5EF4-FFF2-40B4-BE49-F238E27FC236}">
                  <a16:creationId xmlns:a16="http://schemas.microsoft.com/office/drawing/2014/main" id="{BDC015A5-5C28-49E6-8297-BC2B655E7276}"/>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6861043" y="4017897"/>
              <a:ext cx="280257" cy="304920"/>
            </a:xfrm>
            <a:prstGeom prst="rect">
              <a:avLst/>
            </a:prstGeom>
          </p:spPr>
        </p:pic>
        <p:sp>
          <p:nvSpPr>
            <p:cNvPr id="109" name="Pentagone 3">
              <a:extLst>
                <a:ext uri="{FF2B5EF4-FFF2-40B4-BE49-F238E27FC236}">
                  <a16:creationId xmlns:a16="http://schemas.microsoft.com/office/drawing/2014/main" id="{36D5C66A-85B6-4A41-A70D-74703A42ADC6}"/>
                </a:ext>
              </a:extLst>
            </p:cNvPr>
            <p:cNvSpPr/>
            <p:nvPr/>
          </p:nvSpPr>
          <p:spPr bwMode="auto">
            <a:xfrm>
              <a:off x="7137697"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sp>
          <p:nvSpPr>
            <p:cNvPr id="110" name="Pentagone 3">
              <a:extLst>
                <a:ext uri="{FF2B5EF4-FFF2-40B4-BE49-F238E27FC236}">
                  <a16:creationId xmlns:a16="http://schemas.microsoft.com/office/drawing/2014/main" id="{47E92894-6CE3-43BE-80DC-0F76B5DF980F}"/>
                </a:ext>
              </a:extLst>
            </p:cNvPr>
            <p:cNvSpPr/>
            <p:nvPr/>
          </p:nvSpPr>
          <p:spPr bwMode="auto">
            <a:xfrm>
              <a:off x="7137697" y="4318409"/>
              <a:ext cx="730119" cy="24811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Vendor</a:t>
              </a:r>
            </a:p>
          </p:txBody>
        </p:sp>
        <p:pic>
          <p:nvPicPr>
            <p:cNvPr id="111" name="Graphique 110" descr="Utilisateurs">
              <a:extLst>
                <a:ext uri="{FF2B5EF4-FFF2-40B4-BE49-F238E27FC236}">
                  <a16:creationId xmlns:a16="http://schemas.microsoft.com/office/drawing/2014/main" id="{4180D62F-AEED-4E48-BEDA-72F65808064D}"/>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834205" y="4310383"/>
              <a:ext cx="306282" cy="306282"/>
            </a:xfrm>
            <a:prstGeom prst="rect">
              <a:avLst/>
            </a:prstGeom>
          </p:spPr>
        </p:pic>
        <p:pic>
          <p:nvPicPr>
            <p:cNvPr id="112" name="Graphique 111">
              <a:extLst>
                <a:ext uri="{FF2B5EF4-FFF2-40B4-BE49-F238E27FC236}">
                  <a16:creationId xmlns:a16="http://schemas.microsoft.com/office/drawing/2014/main" id="{4ED802E7-34D2-4509-B793-D1BB893BBF88}"/>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7895467" y="4017897"/>
              <a:ext cx="280257" cy="304920"/>
            </a:xfrm>
            <a:prstGeom prst="rect">
              <a:avLst/>
            </a:prstGeom>
          </p:spPr>
        </p:pic>
        <p:sp>
          <p:nvSpPr>
            <p:cNvPr id="113" name="Pentagone 3">
              <a:extLst>
                <a:ext uri="{FF2B5EF4-FFF2-40B4-BE49-F238E27FC236}">
                  <a16:creationId xmlns:a16="http://schemas.microsoft.com/office/drawing/2014/main" id="{0C095A33-38E5-462F-8A7A-E62A8E98D55C}"/>
                </a:ext>
              </a:extLst>
            </p:cNvPr>
            <p:cNvSpPr/>
            <p:nvPr/>
          </p:nvSpPr>
          <p:spPr bwMode="auto">
            <a:xfrm>
              <a:off x="8172120"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sp>
          <p:nvSpPr>
            <p:cNvPr id="114" name="Pentagone 3">
              <a:extLst>
                <a:ext uri="{FF2B5EF4-FFF2-40B4-BE49-F238E27FC236}">
                  <a16:creationId xmlns:a16="http://schemas.microsoft.com/office/drawing/2014/main" id="{A85051FB-B96C-4561-9949-AE0A210DCEF7}"/>
                </a:ext>
              </a:extLst>
            </p:cNvPr>
            <p:cNvSpPr/>
            <p:nvPr/>
          </p:nvSpPr>
          <p:spPr bwMode="auto">
            <a:xfrm>
              <a:off x="8172120" y="4318409"/>
              <a:ext cx="908665"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Internal translator</a:t>
              </a:r>
            </a:p>
          </p:txBody>
        </p:sp>
        <p:pic>
          <p:nvPicPr>
            <p:cNvPr id="115" name="Graphique 186">
              <a:extLst>
                <a:ext uri="{FF2B5EF4-FFF2-40B4-BE49-F238E27FC236}">
                  <a16:creationId xmlns:a16="http://schemas.microsoft.com/office/drawing/2014/main" id="{03D8FCA3-7D04-49DB-A9D8-E792ED1984B3}"/>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7892814" y="4377879"/>
              <a:ext cx="288132" cy="29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que 115">
              <a:extLst>
                <a:ext uri="{FF2B5EF4-FFF2-40B4-BE49-F238E27FC236}">
                  <a16:creationId xmlns:a16="http://schemas.microsoft.com/office/drawing/2014/main" id="{658543A9-DC7F-4BB3-8282-2990BD5365BA}"/>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8938784" y="4017897"/>
              <a:ext cx="280257" cy="304920"/>
            </a:xfrm>
            <a:prstGeom prst="rect">
              <a:avLst/>
            </a:prstGeom>
          </p:spPr>
        </p:pic>
        <p:sp>
          <p:nvSpPr>
            <p:cNvPr id="117" name="Pentagone 3">
              <a:extLst>
                <a:ext uri="{FF2B5EF4-FFF2-40B4-BE49-F238E27FC236}">
                  <a16:creationId xmlns:a16="http://schemas.microsoft.com/office/drawing/2014/main" id="{DBAD1338-6574-407E-A6BE-CF70C12CF161}"/>
                </a:ext>
              </a:extLst>
            </p:cNvPr>
            <p:cNvSpPr/>
            <p:nvPr/>
          </p:nvSpPr>
          <p:spPr bwMode="auto">
            <a:xfrm>
              <a:off x="9215437"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a:t>
              </a:r>
            </a:p>
          </p:txBody>
        </p:sp>
        <p:sp>
          <p:nvSpPr>
            <p:cNvPr id="118" name="Pentagone 3">
              <a:extLst>
                <a:ext uri="{FF2B5EF4-FFF2-40B4-BE49-F238E27FC236}">
                  <a16:creationId xmlns:a16="http://schemas.microsoft.com/office/drawing/2014/main" id="{6CC80E4F-5AF6-43ED-BF86-E4E441DAE0FE}"/>
                </a:ext>
              </a:extLst>
            </p:cNvPr>
            <p:cNvSpPr/>
            <p:nvPr/>
          </p:nvSpPr>
          <p:spPr bwMode="auto">
            <a:xfrm>
              <a:off x="554038" y="4981222"/>
              <a:ext cx="9096375" cy="22701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nchor="ctr"/>
            <a:lstStyle/>
            <a:p>
              <a:pPr algn="ctr" defTabSz="742950" eaLnBrk="1" fontAlgn="auto" hangingPunct="1">
                <a:spcBef>
                  <a:spcPts val="0"/>
                </a:spcBef>
                <a:spcAft>
                  <a:spcPts val="0"/>
                </a:spcAft>
                <a:defRPr/>
              </a:pPr>
              <a:r>
                <a:rPr lang="en-US" sz="900" kern="0"/>
                <a:t>Email / phone</a:t>
              </a:r>
            </a:p>
          </p:txBody>
        </p:sp>
        <p:sp>
          <p:nvSpPr>
            <p:cNvPr id="119" name="Pentagone 3">
              <a:extLst>
                <a:ext uri="{FF2B5EF4-FFF2-40B4-BE49-F238E27FC236}">
                  <a16:creationId xmlns:a16="http://schemas.microsoft.com/office/drawing/2014/main" id="{7C8B8644-EF6E-4905-A0F5-5C2CD0B264C9}"/>
                </a:ext>
              </a:extLst>
            </p:cNvPr>
            <p:cNvSpPr/>
            <p:nvPr/>
          </p:nvSpPr>
          <p:spPr bwMode="auto">
            <a:xfrm>
              <a:off x="554038" y="5273322"/>
              <a:ext cx="975765" cy="22701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nchor="ctr"/>
            <a:lstStyle/>
            <a:p>
              <a:pPr algn="ctr" defTabSz="742950" eaLnBrk="1" fontAlgn="auto" hangingPunct="1">
                <a:spcBef>
                  <a:spcPts val="0"/>
                </a:spcBef>
                <a:spcAft>
                  <a:spcPts val="0"/>
                </a:spcAft>
                <a:defRPr/>
              </a:pPr>
              <a:r>
                <a:rPr lang="en-US" sz="900" kern="0"/>
                <a:t>LinkedIn</a:t>
              </a:r>
            </a:p>
          </p:txBody>
        </p:sp>
        <p:sp>
          <p:nvSpPr>
            <p:cNvPr id="120" name="Pentagone 3">
              <a:extLst>
                <a:ext uri="{FF2B5EF4-FFF2-40B4-BE49-F238E27FC236}">
                  <a16:creationId xmlns:a16="http://schemas.microsoft.com/office/drawing/2014/main" id="{EF6A0361-72CE-4976-81E6-23CA720B0E0B}"/>
                </a:ext>
              </a:extLst>
            </p:cNvPr>
            <p:cNvSpPr/>
            <p:nvPr/>
          </p:nvSpPr>
          <p:spPr bwMode="auto">
            <a:xfrm>
              <a:off x="554038" y="5555898"/>
              <a:ext cx="2176625" cy="35439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lstStyle/>
            <a:p>
              <a:pPr algn="ctr" defTabSz="742950" eaLnBrk="1" fontAlgn="auto" hangingPunct="1">
                <a:spcBef>
                  <a:spcPts val="0"/>
                </a:spcBef>
                <a:spcAft>
                  <a:spcPts val="0"/>
                </a:spcAft>
                <a:defRPr/>
              </a:pPr>
              <a:r>
                <a:rPr lang="en-US" sz="900" kern="0"/>
                <a:t>Website (SEO/SEA), </a:t>
              </a:r>
            </a:p>
            <a:p>
              <a:pPr algn="ctr" defTabSz="742950" eaLnBrk="1" fontAlgn="auto" hangingPunct="1">
                <a:spcBef>
                  <a:spcPts val="0"/>
                </a:spcBef>
                <a:spcAft>
                  <a:spcPts val="0"/>
                </a:spcAft>
                <a:defRPr/>
              </a:pPr>
              <a:r>
                <a:rPr lang="en-US" sz="900" kern="0"/>
                <a:t>CRM &amp; Portal (Textmaster)</a:t>
              </a:r>
            </a:p>
          </p:txBody>
        </p:sp>
        <p:sp>
          <p:nvSpPr>
            <p:cNvPr id="121" name="Pentagone 3">
              <a:extLst>
                <a:ext uri="{FF2B5EF4-FFF2-40B4-BE49-F238E27FC236}">
                  <a16:creationId xmlns:a16="http://schemas.microsoft.com/office/drawing/2014/main" id="{BFDCD2F7-D0DE-423D-8845-692BDD508BA2}"/>
                </a:ext>
              </a:extLst>
            </p:cNvPr>
            <p:cNvSpPr/>
            <p:nvPr/>
          </p:nvSpPr>
          <p:spPr bwMode="auto">
            <a:xfrm>
              <a:off x="2553194" y="5273323"/>
              <a:ext cx="7097220" cy="22148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88900" tIns="38100" rIns="88900" bIns="38100" anchor="ctr"/>
            <a:lstStyle/>
            <a:p>
              <a:pPr algn="ctr" defTabSz="742950" eaLnBrk="1" fontAlgn="auto" hangingPunct="1">
                <a:spcBef>
                  <a:spcPts val="0"/>
                </a:spcBef>
                <a:spcAft>
                  <a:spcPts val="0"/>
                </a:spcAft>
                <a:defRPr/>
              </a:pPr>
              <a:r>
                <a:rPr lang="en-US" sz="900" kern="0"/>
                <a:t>ERP (separated ERPs per entities with little functionalities)</a:t>
              </a:r>
            </a:p>
          </p:txBody>
        </p:sp>
        <p:sp>
          <p:nvSpPr>
            <p:cNvPr id="122" name="Pentagone 3">
              <a:extLst>
                <a:ext uri="{FF2B5EF4-FFF2-40B4-BE49-F238E27FC236}">
                  <a16:creationId xmlns:a16="http://schemas.microsoft.com/office/drawing/2014/main" id="{C3E37837-414F-4553-98C1-7875D7F39D63}"/>
                </a:ext>
              </a:extLst>
            </p:cNvPr>
            <p:cNvSpPr/>
            <p:nvPr/>
          </p:nvSpPr>
          <p:spPr bwMode="auto">
            <a:xfrm>
              <a:off x="3576584" y="5563807"/>
              <a:ext cx="4870504" cy="22148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88900" tIns="38100" rIns="88900" bIns="38100" anchor="ctr"/>
            <a:lstStyle/>
            <a:p>
              <a:pPr algn="ctr" defTabSz="742950" eaLnBrk="1" fontAlgn="auto" hangingPunct="1">
                <a:spcBef>
                  <a:spcPts val="0"/>
                </a:spcBef>
                <a:spcAft>
                  <a:spcPts val="0"/>
                </a:spcAft>
                <a:defRPr/>
              </a:pPr>
              <a:r>
                <a:rPr lang="en-US" sz="900" kern="0"/>
                <a:t>Trados studio</a:t>
              </a:r>
            </a:p>
          </p:txBody>
        </p:sp>
        <p:sp>
          <p:nvSpPr>
            <p:cNvPr id="123" name="Ellipse 122">
              <a:extLst>
                <a:ext uri="{FF2B5EF4-FFF2-40B4-BE49-F238E27FC236}">
                  <a16:creationId xmlns:a16="http://schemas.microsoft.com/office/drawing/2014/main" id="{3EAEB141-8F44-4AC0-B379-C26EBB56770F}"/>
                </a:ext>
              </a:extLst>
            </p:cNvPr>
            <p:cNvSpPr/>
            <p:nvPr/>
          </p:nvSpPr>
          <p:spPr bwMode="auto">
            <a:xfrm>
              <a:off x="675603" y="1202955"/>
              <a:ext cx="182888" cy="182888"/>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a:solidFill>
                    <a:schemeClr val="bg1"/>
                  </a:solidFill>
                  <a:latin typeface="+mj-lt"/>
                </a:rPr>
                <a:t>1</a:t>
              </a:r>
            </a:p>
          </p:txBody>
        </p:sp>
        <p:sp>
          <p:nvSpPr>
            <p:cNvPr id="124" name="Ellipse 123">
              <a:extLst>
                <a:ext uri="{FF2B5EF4-FFF2-40B4-BE49-F238E27FC236}">
                  <a16:creationId xmlns:a16="http://schemas.microsoft.com/office/drawing/2014/main" id="{F8B1BC02-5DA3-4414-A10C-B724559E0F9C}"/>
                </a:ext>
              </a:extLst>
            </p:cNvPr>
            <p:cNvSpPr/>
            <p:nvPr/>
          </p:nvSpPr>
          <p:spPr bwMode="auto">
            <a:xfrm>
              <a:off x="3311580" y="1202955"/>
              <a:ext cx="182888" cy="182888"/>
            </a:xfrm>
            <a:prstGeom prst="ellipse">
              <a:avLst/>
            </a:prstGeom>
            <a:solidFill>
              <a:schemeClr val="tx2"/>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a:solidFill>
                    <a:schemeClr val="bg1"/>
                  </a:solidFill>
                  <a:latin typeface="+mj-lt"/>
                </a:rPr>
                <a:t>2</a:t>
              </a:r>
            </a:p>
          </p:txBody>
        </p:sp>
        <p:sp>
          <p:nvSpPr>
            <p:cNvPr id="125" name="Ellipse 124">
              <a:extLst>
                <a:ext uri="{FF2B5EF4-FFF2-40B4-BE49-F238E27FC236}">
                  <a16:creationId xmlns:a16="http://schemas.microsoft.com/office/drawing/2014/main" id="{065F8B71-F0F7-4D59-AB65-1218AEE2DAB7}"/>
                </a:ext>
              </a:extLst>
            </p:cNvPr>
            <p:cNvSpPr/>
            <p:nvPr/>
          </p:nvSpPr>
          <p:spPr bwMode="auto">
            <a:xfrm>
              <a:off x="6618620" y="1202955"/>
              <a:ext cx="182888" cy="182888"/>
            </a:xfrm>
            <a:prstGeom prst="ellipse">
              <a:avLst/>
            </a:prstGeom>
            <a:solidFill>
              <a:schemeClr val="bg1"/>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a:solidFill>
                    <a:schemeClr val="tx2"/>
                  </a:solidFill>
                  <a:latin typeface="+mj-lt"/>
                </a:rPr>
                <a:t>3</a:t>
              </a:r>
            </a:p>
          </p:txBody>
        </p:sp>
      </p:grpSp>
      <p:sp>
        <p:nvSpPr>
          <p:cNvPr id="126" name="Pentagone 3">
            <a:extLst>
              <a:ext uri="{FF2B5EF4-FFF2-40B4-BE49-F238E27FC236}">
                <a16:creationId xmlns:a16="http://schemas.microsoft.com/office/drawing/2014/main" id="{EEE45712-275C-4D06-97CB-221815075B44}"/>
              </a:ext>
            </a:extLst>
          </p:cNvPr>
          <p:cNvSpPr/>
          <p:nvPr/>
        </p:nvSpPr>
        <p:spPr bwMode="auto">
          <a:xfrm>
            <a:off x="329636" y="6024956"/>
            <a:ext cx="1781103" cy="273425"/>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a:t>KAM = Key account manager</a:t>
            </a:r>
          </a:p>
        </p:txBody>
      </p:sp>
      <p:pic>
        <p:nvPicPr>
          <p:cNvPr id="127" name="Graphic 30" descr="Magnifying glass with solid fill">
            <a:extLst>
              <a:ext uri="{FF2B5EF4-FFF2-40B4-BE49-F238E27FC236}">
                <a16:creationId xmlns:a16="http://schemas.microsoft.com/office/drawing/2014/main" id="{BC91FD15-6AB7-46D7-86A9-45696A7D34D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4498" y="201198"/>
            <a:ext cx="387795" cy="387795"/>
          </a:xfrm>
          <a:prstGeom prst="rect">
            <a:avLst/>
          </a:prstGeom>
        </p:spPr>
      </p:pic>
      <p:sp>
        <p:nvSpPr>
          <p:cNvPr id="128" name="ZoneTexte 63">
            <a:extLst>
              <a:ext uri="{FF2B5EF4-FFF2-40B4-BE49-F238E27FC236}">
                <a16:creationId xmlns:a16="http://schemas.microsoft.com/office/drawing/2014/main" id="{690DF736-25BF-47AC-863D-B5C04E5BFD09}"/>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295572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D07CDB35-9DAF-4C2A-8083-D3E9B9FF4958}"/>
              </a:ext>
            </a:extLst>
          </p:cNvPr>
          <p:cNvGraphicFramePr>
            <a:graphicFrameLocks noChangeAspect="1"/>
          </p:cNvGraphicFramePr>
          <p:nvPr>
            <p:custDataLst>
              <p:tags r:id="rId1"/>
            </p:custDataLst>
            <p:extLst>
              <p:ext uri="{D42A27DB-BD31-4B8C-83A1-F6EECF244321}">
                <p14:modId xmlns:p14="http://schemas.microsoft.com/office/powerpoint/2010/main" val="127397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D07CDB35-9DAF-4C2A-8083-D3E9B9FF49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a:latin typeface="+mj-lt"/>
              </a:rPr>
              <a:t>Repository of relevant use-cases for Hestia</a:t>
            </a:r>
          </a:p>
          <a:p>
            <a:pPr marL="355600" indent="-228600">
              <a:spcBef>
                <a:spcPts val="1200"/>
              </a:spcBef>
              <a:buFont typeface="+mj-lt"/>
              <a:buAutoNum type="alphaLcPeriod"/>
            </a:pPr>
            <a:r>
              <a:rPr lang="en-US" sz="1100" b="1">
                <a:solidFill>
                  <a:schemeClr val="accent5">
                    <a:lumMod val="75000"/>
                  </a:schemeClr>
                </a:solidFill>
                <a:latin typeface="+mj-lt"/>
              </a:rPr>
              <a:t>Outside-in assessment of digital projects for Hestia</a:t>
            </a:r>
          </a:p>
          <a:p>
            <a:pPr marL="355600" indent="-228600">
              <a:spcBef>
                <a:spcPts val="1200"/>
              </a:spcBef>
              <a:buFont typeface="+mj-lt"/>
              <a:buAutoNum type="alphaLcPeriod"/>
            </a:pPr>
            <a:r>
              <a:rPr lang="en-US" sz="1100">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294480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15409470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501" imgH="502" progId="TCLayout.ActiveDocument.1">
                  <p:embed/>
                </p:oleObj>
              </mc:Choice>
              <mc:Fallback>
                <p:oleObj name="think-cell Slide" r:id="rId21"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31041C5-E8A2-412F-8DD7-D013B496B687}"/>
              </a:ext>
            </a:extLst>
          </p:cNvPr>
          <p:cNvSpPr>
            <a:spLocks noGrp="1"/>
          </p:cNvSpPr>
          <p:nvPr>
            <p:ph type="ctrTitle"/>
          </p:nvPr>
        </p:nvSpPr>
        <p:spPr/>
        <p:txBody>
          <a:bodyPr vert="horz"/>
          <a:lstStyle/>
          <a:p>
            <a:r>
              <a:rPr lang="en-US" sz="1300" b="0"/>
              <a:t>Use cases </a:t>
            </a:r>
            <a:r>
              <a:rPr lang="en-US" sz="1300" b="0">
                <a:solidFill>
                  <a:schemeClr val="accent5">
                    <a:lumMod val="75000"/>
                  </a:schemeClr>
                </a:solidFill>
              </a:rPr>
              <a:t>differ</a:t>
            </a:r>
            <a:r>
              <a:rPr lang="en-US" sz="1300" b="0"/>
              <a:t> </a:t>
            </a:r>
            <a:r>
              <a:rPr lang="en-US" sz="1300" b="0">
                <a:solidFill>
                  <a:schemeClr val="accent5">
                    <a:lumMod val="75000"/>
                  </a:schemeClr>
                </a:solidFill>
              </a:rPr>
              <a:t>on the value or expectation from stakeholders</a:t>
            </a:r>
            <a:r>
              <a:rPr lang="en-US" sz="1300" b="0"/>
              <a:t>, the </a:t>
            </a:r>
            <a:r>
              <a:rPr lang="en-US" sz="1300" b="0">
                <a:solidFill>
                  <a:schemeClr val="accent5">
                    <a:lumMod val="75000"/>
                  </a:schemeClr>
                </a:solidFill>
              </a:rPr>
              <a:t>technological complexity </a:t>
            </a:r>
            <a:r>
              <a:rPr lang="en-US" sz="1300" b="0"/>
              <a:t>to implement them and finally their </a:t>
            </a:r>
            <a:r>
              <a:rPr lang="en-US" sz="1300" b="0">
                <a:solidFill>
                  <a:schemeClr val="accent5">
                    <a:lumMod val="75000"/>
                  </a:schemeClr>
                </a:solidFill>
              </a:rPr>
              <a:t>market maturity</a:t>
            </a:r>
            <a:endParaRPr lang="en-US" sz="1300" b="0"/>
          </a:p>
        </p:txBody>
      </p:sp>
      <p:sp>
        <p:nvSpPr>
          <p:cNvPr id="26" name="Rectangle 25">
            <a:extLst>
              <a:ext uri="{FF2B5EF4-FFF2-40B4-BE49-F238E27FC236}">
                <a16:creationId xmlns:a16="http://schemas.microsoft.com/office/drawing/2014/main" id="{72FA2C53-05D0-4DE0-9F71-130CA5ED4ADD}"/>
              </a:ext>
            </a:extLst>
          </p:cNvPr>
          <p:cNvSpPr/>
          <p:nvPr/>
        </p:nvSpPr>
        <p:spPr>
          <a:xfrm>
            <a:off x="4374301" y="815149"/>
            <a:ext cx="93881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Value</a:t>
            </a:r>
            <a:br>
              <a:rPr lang="en-US" sz="1000"/>
            </a:br>
            <a:r>
              <a:rPr lang="en-US" sz="1000"/>
              <a:t>Expectation</a:t>
            </a:r>
          </a:p>
        </p:txBody>
      </p:sp>
      <p:sp>
        <p:nvSpPr>
          <p:cNvPr id="27" name="Rectangle 26">
            <a:extLst>
              <a:ext uri="{FF2B5EF4-FFF2-40B4-BE49-F238E27FC236}">
                <a16:creationId xmlns:a16="http://schemas.microsoft.com/office/drawing/2014/main" id="{05E366BE-F44E-48DC-86D8-D5B5BFCE83C9}"/>
              </a:ext>
            </a:extLst>
          </p:cNvPr>
          <p:cNvSpPr/>
          <p:nvPr/>
        </p:nvSpPr>
        <p:spPr>
          <a:xfrm>
            <a:off x="5371467" y="814621"/>
            <a:ext cx="86110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t>Complexity</a:t>
            </a:r>
          </a:p>
        </p:txBody>
      </p:sp>
      <p:sp>
        <p:nvSpPr>
          <p:cNvPr id="31" name="Rectangle 30">
            <a:extLst>
              <a:ext uri="{FF2B5EF4-FFF2-40B4-BE49-F238E27FC236}">
                <a16:creationId xmlns:a16="http://schemas.microsoft.com/office/drawing/2014/main" id="{1957402C-8DED-4E94-8B10-1B28D135CC49}"/>
              </a:ext>
            </a:extLst>
          </p:cNvPr>
          <p:cNvSpPr/>
          <p:nvPr/>
        </p:nvSpPr>
        <p:spPr>
          <a:xfrm>
            <a:off x="6283071" y="815149"/>
            <a:ext cx="100976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Market maturity</a:t>
            </a:r>
          </a:p>
        </p:txBody>
      </p:sp>
      <p:sp>
        <p:nvSpPr>
          <p:cNvPr id="69" name="Rectangle 68">
            <a:extLst>
              <a:ext uri="{FF2B5EF4-FFF2-40B4-BE49-F238E27FC236}">
                <a16:creationId xmlns:a16="http://schemas.microsoft.com/office/drawing/2014/main" id="{F3DA172A-54AD-441E-9D06-5E433C2498C6}"/>
              </a:ext>
            </a:extLst>
          </p:cNvPr>
          <p:cNvSpPr/>
          <p:nvPr/>
        </p:nvSpPr>
        <p:spPr>
          <a:xfrm>
            <a:off x="250012" y="815149"/>
            <a:ext cx="9962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Category</a:t>
            </a:r>
          </a:p>
        </p:txBody>
      </p:sp>
      <p:pic>
        <p:nvPicPr>
          <p:cNvPr id="523" name="Graphic 167" descr="Checkmark with solid fill">
            <a:extLst>
              <a:ext uri="{FF2B5EF4-FFF2-40B4-BE49-F238E27FC236}">
                <a16:creationId xmlns:a16="http://schemas.microsoft.com/office/drawing/2014/main" id="{CFDB39A8-A6A8-468A-945C-6F7A87635AA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4515" y="6483253"/>
            <a:ext cx="218372" cy="218372"/>
          </a:xfrm>
          <a:prstGeom prst="rect">
            <a:avLst/>
          </a:prstGeom>
        </p:spPr>
      </p:pic>
      <p:sp>
        <p:nvSpPr>
          <p:cNvPr id="524" name="ZoneTexte 523">
            <a:extLst>
              <a:ext uri="{FF2B5EF4-FFF2-40B4-BE49-F238E27FC236}">
                <a16:creationId xmlns:a16="http://schemas.microsoft.com/office/drawing/2014/main" id="{9DA0C13D-FDE2-432F-842A-8FDF5BC8E38A}"/>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525" name="Graphic 167" descr="Checkmark with solid fill">
            <a:extLst>
              <a:ext uri="{FF2B5EF4-FFF2-40B4-BE49-F238E27FC236}">
                <a16:creationId xmlns:a16="http://schemas.microsoft.com/office/drawing/2014/main" id="{73E69CEC-7A6E-49F2-B0E1-EF4DD459DC2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636335" y="6483253"/>
            <a:ext cx="218372" cy="218372"/>
          </a:xfrm>
          <a:prstGeom prst="rect">
            <a:avLst/>
          </a:prstGeom>
        </p:spPr>
      </p:pic>
      <p:sp>
        <p:nvSpPr>
          <p:cNvPr id="526" name="ZoneTexte 525">
            <a:extLst>
              <a:ext uri="{FF2B5EF4-FFF2-40B4-BE49-F238E27FC236}">
                <a16:creationId xmlns:a16="http://schemas.microsoft.com/office/drawing/2014/main" id="{1E61C816-480E-4818-B936-DD577AC6BF1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sp>
        <p:nvSpPr>
          <p:cNvPr id="210" name="Text Placeholder 38">
            <a:extLst>
              <a:ext uri="{FF2B5EF4-FFF2-40B4-BE49-F238E27FC236}">
                <a16:creationId xmlns:a16="http://schemas.microsoft.com/office/drawing/2014/main" id="{FAD83A7F-F110-47F4-9764-8294FCD34C3B}"/>
              </a:ext>
            </a:extLst>
          </p:cNvPr>
          <p:cNvSpPr txBox="1">
            <a:spLocks/>
          </p:cNvSpPr>
          <p:nvPr/>
        </p:nvSpPr>
        <p:spPr>
          <a:xfrm>
            <a:off x="5172051" y="6320544"/>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expert calls</a:t>
            </a:r>
          </a:p>
          <a:p>
            <a:pPr marL="0" indent="0">
              <a:buNone/>
            </a:pPr>
            <a:r>
              <a:rPr lang="en-US" sz="800" i="1">
                <a:solidFill>
                  <a:schemeClr val="bg1"/>
                </a:solidFill>
              </a:rPr>
              <a:t>1. Gestion </a:t>
            </a:r>
            <a:r>
              <a:rPr lang="en-US" sz="800" i="1" err="1">
                <a:solidFill>
                  <a:schemeClr val="bg1"/>
                </a:solidFill>
              </a:rPr>
              <a:t>électronique</a:t>
            </a:r>
            <a:r>
              <a:rPr lang="en-US" sz="800" i="1">
                <a:solidFill>
                  <a:schemeClr val="bg1"/>
                </a:solidFill>
              </a:rPr>
              <a:t> des documents</a:t>
            </a:r>
          </a:p>
        </p:txBody>
      </p:sp>
      <p:grpSp>
        <p:nvGrpSpPr>
          <p:cNvPr id="565" name="Group 564">
            <a:extLst>
              <a:ext uri="{FF2B5EF4-FFF2-40B4-BE49-F238E27FC236}">
                <a16:creationId xmlns:a16="http://schemas.microsoft.com/office/drawing/2014/main" id="{483835B2-7685-4419-8ACD-7168D180875E}"/>
              </a:ext>
            </a:extLst>
          </p:cNvPr>
          <p:cNvGrpSpPr/>
          <p:nvPr/>
        </p:nvGrpSpPr>
        <p:grpSpPr>
          <a:xfrm>
            <a:off x="3092095" y="6457308"/>
            <a:ext cx="180958" cy="270267"/>
            <a:chOff x="12263100" y="3011039"/>
            <a:chExt cx="624715" cy="848215"/>
          </a:xfrm>
          <a:solidFill>
            <a:srgbClr val="00B0F0"/>
          </a:solidFill>
        </p:grpSpPr>
        <p:sp>
          <p:nvSpPr>
            <p:cNvPr id="566" name="Graphic 11">
              <a:extLst>
                <a:ext uri="{FF2B5EF4-FFF2-40B4-BE49-F238E27FC236}">
                  <a16:creationId xmlns:a16="http://schemas.microsoft.com/office/drawing/2014/main" id="{5034B735-5470-44C8-9214-2F36EE84557A}"/>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567" name="Graphic 11">
              <a:extLst>
                <a:ext uri="{FF2B5EF4-FFF2-40B4-BE49-F238E27FC236}">
                  <a16:creationId xmlns:a16="http://schemas.microsoft.com/office/drawing/2014/main" id="{7A7AC5FD-4972-4698-9C29-EBE0BC229D2C}"/>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568" name="Graphic 11">
              <a:extLst>
                <a:ext uri="{FF2B5EF4-FFF2-40B4-BE49-F238E27FC236}">
                  <a16:creationId xmlns:a16="http://schemas.microsoft.com/office/drawing/2014/main" id="{1BB99FC1-A755-41C4-A5B0-42BF784157D7}"/>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569" name="Graphic 11">
              <a:extLst>
                <a:ext uri="{FF2B5EF4-FFF2-40B4-BE49-F238E27FC236}">
                  <a16:creationId xmlns:a16="http://schemas.microsoft.com/office/drawing/2014/main" id="{03B48CD2-8D5F-467F-95E5-9374434808F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570" name="ZoneTexte 525">
            <a:extLst>
              <a:ext uri="{FF2B5EF4-FFF2-40B4-BE49-F238E27FC236}">
                <a16:creationId xmlns:a16="http://schemas.microsoft.com/office/drawing/2014/main" id="{A6FC9F8E-9407-4068-9614-2C9B33825B85}"/>
              </a:ext>
            </a:extLst>
          </p:cNvPr>
          <p:cNvSpPr txBox="1"/>
          <p:nvPr/>
        </p:nvSpPr>
        <p:spPr>
          <a:xfrm>
            <a:off x="3127601" y="6478186"/>
            <a:ext cx="1436628" cy="230832"/>
          </a:xfrm>
          <a:prstGeom prst="rect">
            <a:avLst/>
          </a:prstGeom>
          <a:noFill/>
        </p:spPr>
        <p:txBody>
          <a:bodyPr wrap="square">
            <a:spAutoFit/>
          </a:bodyPr>
          <a:lstStyle/>
          <a:p>
            <a:pPr algn="ctr"/>
            <a:r>
              <a:rPr lang="en-US" sz="900" i="1"/>
              <a:t>Internal solutions</a:t>
            </a:r>
          </a:p>
        </p:txBody>
      </p:sp>
      <p:sp>
        <p:nvSpPr>
          <p:cNvPr id="3" name="Rectangle 2">
            <a:extLst>
              <a:ext uri="{FF2B5EF4-FFF2-40B4-BE49-F238E27FC236}">
                <a16:creationId xmlns:a16="http://schemas.microsoft.com/office/drawing/2014/main" id="{D941C407-20D6-482D-8915-AB38B57418D3}"/>
              </a:ext>
            </a:extLst>
          </p:cNvPr>
          <p:cNvSpPr/>
          <p:nvPr/>
        </p:nvSpPr>
        <p:spPr>
          <a:xfrm>
            <a:off x="250012" y="4673084"/>
            <a:ext cx="996299" cy="1645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Workflow</a:t>
            </a:r>
          </a:p>
          <a:p>
            <a:pPr algn="ctr"/>
            <a:r>
              <a:rPr lang="en-US" sz="1000" b="1"/>
              <a:t>Management</a:t>
            </a:r>
            <a:endParaRPr lang="en-US" sz="1000"/>
          </a:p>
        </p:txBody>
      </p:sp>
      <p:grpSp>
        <p:nvGrpSpPr>
          <p:cNvPr id="102" name="Group 14">
            <a:extLst>
              <a:ext uri="{FF2B5EF4-FFF2-40B4-BE49-F238E27FC236}">
                <a16:creationId xmlns:a16="http://schemas.microsoft.com/office/drawing/2014/main" id="{0A2FB828-EB1D-47C6-A494-BB4CF1CB9D0E}"/>
              </a:ext>
            </a:extLst>
          </p:cNvPr>
          <p:cNvGrpSpPr/>
          <p:nvPr/>
        </p:nvGrpSpPr>
        <p:grpSpPr>
          <a:xfrm>
            <a:off x="6355694" y="4755014"/>
            <a:ext cx="753760" cy="76657"/>
            <a:chOff x="3408784" y="1470274"/>
            <a:chExt cx="2376063" cy="76657"/>
          </a:xfrm>
        </p:grpSpPr>
        <p:cxnSp>
          <p:nvCxnSpPr>
            <p:cNvPr id="103" name="Connecteur droit 185">
              <a:extLst>
                <a:ext uri="{FF2B5EF4-FFF2-40B4-BE49-F238E27FC236}">
                  <a16:creationId xmlns:a16="http://schemas.microsoft.com/office/drawing/2014/main" id="{6F00F7DC-3D30-42A6-9FCC-99FCEF30F0D9}"/>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4" name="Straight Connector 11">
              <a:extLst>
                <a:ext uri="{FF2B5EF4-FFF2-40B4-BE49-F238E27FC236}">
                  <a16:creationId xmlns:a16="http://schemas.microsoft.com/office/drawing/2014/main" id="{C1F5EAC9-CD28-40D6-80C7-CB8BC4D82D8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 name="Straight Connector 393">
              <a:extLst>
                <a:ext uri="{FF2B5EF4-FFF2-40B4-BE49-F238E27FC236}">
                  <a16:creationId xmlns:a16="http://schemas.microsoft.com/office/drawing/2014/main" id="{F726805C-D119-4BD6-8086-D4993DAF3E8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 name="Straight Connector 395">
              <a:extLst>
                <a:ext uri="{FF2B5EF4-FFF2-40B4-BE49-F238E27FC236}">
                  <a16:creationId xmlns:a16="http://schemas.microsoft.com/office/drawing/2014/main" id="{2C2DEF6B-C818-472A-827E-8D6EB0076353}"/>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111" name="Group 14">
            <a:extLst>
              <a:ext uri="{FF2B5EF4-FFF2-40B4-BE49-F238E27FC236}">
                <a16:creationId xmlns:a16="http://schemas.microsoft.com/office/drawing/2014/main" id="{71ED6AAA-4AE8-4A97-8354-189DB5B0D5CE}"/>
              </a:ext>
            </a:extLst>
          </p:cNvPr>
          <p:cNvGrpSpPr/>
          <p:nvPr/>
        </p:nvGrpSpPr>
        <p:grpSpPr>
          <a:xfrm>
            <a:off x="6355694" y="5081914"/>
            <a:ext cx="753760" cy="76657"/>
            <a:chOff x="3408784" y="1470274"/>
            <a:chExt cx="2376063" cy="76657"/>
          </a:xfrm>
        </p:grpSpPr>
        <p:cxnSp>
          <p:nvCxnSpPr>
            <p:cNvPr id="112" name="Connecteur droit 185">
              <a:extLst>
                <a:ext uri="{FF2B5EF4-FFF2-40B4-BE49-F238E27FC236}">
                  <a16:creationId xmlns:a16="http://schemas.microsoft.com/office/drawing/2014/main" id="{CFA1C259-8BD3-4371-A9CA-B691E6157412}"/>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13" name="Straight Connector 11">
              <a:extLst>
                <a:ext uri="{FF2B5EF4-FFF2-40B4-BE49-F238E27FC236}">
                  <a16:creationId xmlns:a16="http://schemas.microsoft.com/office/drawing/2014/main" id="{41018A4B-15BC-42A0-9362-C62F377448A0}"/>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3">
              <a:extLst>
                <a:ext uri="{FF2B5EF4-FFF2-40B4-BE49-F238E27FC236}">
                  <a16:creationId xmlns:a16="http://schemas.microsoft.com/office/drawing/2014/main" id="{AD14A185-243C-4BB2-ACD3-25BF1FBD29E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5" name="Straight Connector 395">
              <a:extLst>
                <a:ext uri="{FF2B5EF4-FFF2-40B4-BE49-F238E27FC236}">
                  <a16:creationId xmlns:a16="http://schemas.microsoft.com/office/drawing/2014/main" id="{97083EC1-1C5A-4FFC-8509-F5938791549A}"/>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91" name="Oval 190">
            <a:extLst>
              <a:ext uri="{FF2B5EF4-FFF2-40B4-BE49-F238E27FC236}">
                <a16:creationId xmlns:a16="http://schemas.microsoft.com/office/drawing/2014/main" id="{25EF4FC4-4C8D-42FD-A802-5FC92801CA49}"/>
              </a:ext>
            </a:extLst>
          </p:cNvPr>
          <p:cNvSpPr/>
          <p:nvPr>
            <p:custDataLst>
              <p:tags r:id="rId2"/>
            </p:custDataLst>
          </p:nvPr>
        </p:nvSpPr>
        <p:spPr bwMode="auto">
          <a:xfrm>
            <a:off x="4732338" y="505440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Arc 191">
            <a:extLst>
              <a:ext uri="{FF2B5EF4-FFF2-40B4-BE49-F238E27FC236}">
                <a16:creationId xmlns:a16="http://schemas.microsoft.com/office/drawing/2014/main" id="{D4FBD805-0616-4E8A-9995-1A885D682879}"/>
              </a:ext>
            </a:extLst>
          </p:cNvPr>
          <p:cNvSpPr/>
          <p:nvPr>
            <p:custDataLst>
              <p:tags r:id="rId3"/>
            </p:custDataLst>
          </p:nvPr>
        </p:nvSpPr>
        <p:spPr bwMode="gray">
          <a:xfrm>
            <a:off x="4732338" y="5054407"/>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Oval 192">
            <a:extLst>
              <a:ext uri="{FF2B5EF4-FFF2-40B4-BE49-F238E27FC236}">
                <a16:creationId xmlns:a16="http://schemas.microsoft.com/office/drawing/2014/main" id="{D73CFB65-43C9-4808-858F-27EAAD925909}"/>
              </a:ext>
            </a:extLst>
          </p:cNvPr>
          <p:cNvSpPr/>
          <p:nvPr>
            <p:custDataLst>
              <p:tags r:id="rId4"/>
            </p:custDataLst>
          </p:nvPr>
        </p:nvSpPr>
        <p:spPr bwMode="auto">
          <a:xfrm>
            <a:off x="4732338" y="536079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4" name="Arc 193">
            <a:extLst>
              <a:ext uri="{FF2B5EF4-FFF2-40B4-BE49-F238E27FC236}">
                <a16:creationId xmlns:a16="http://schemas.microsoft.com/office/drawing/2014/main" id="{D07427E5-AAFA-4CC6-BC00-FD82DF5407AA}"/>
              </a:ext>
            </a:extLst>
          </p:cNvPr>
          <p:cNvSpPr/>
          <p:nvPr>
            <p:custDataLst>
              <p:tags r:id="rId5"/>
            </p:custDataLst>
          </p:nvPr>
        </p:nvSpPr>
        <p:spPr bwMode="gray">
          <a:xfrm>
            <a:off x="4732338" y="5360794"/>
            <a:ext cx="187325"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8" name="Group 4">
            <a:extLst>
              <a:ext uri="{FF2B5EF4-FFF2-40B4-BE49-F238E27FC236}">
                <a16:creationId xmlns:a16="http://schemas.microsoft.com/office/drawing/2014/main" id="{238CAE78-2549-4EFA-B716-6C001F684A57}"/>
              </a:ext>
            </a:extLst>
          </p:cNvPr>
          <p:cNvGrpSpPr>
            <a:grpSpLocks noChangeAspect="1"/>
          </p:cNvGrpSpPr>
          <p:nvPr/>
        </p:nvGrpSpPr>
        <p:grpSpPr bwMode="auto">
          <a:xfrm>
            <a:off x="5727446" y="4694222"/>
            <a:ext cx="149150" cy="176661"/>
            <a:chOff x="811" y="719"/>
            <a:chExt cx="694" cy="822"/>
          </a:xfrm>
          <a:solidFill>
            <a:srgbClr val="00B050"/>
          </a:solidFill>
        </p:grpSpPr>
        <p:sp>
          <p:nvSpPr>
            <p:cNvPr id="249" name="Freeform 5">
              <a:extLst>
                <a:ext uri="{FF2B5EF4-FFF2-40B4-BE49-F238E27FC236}">
                  <a16:creationId xmlns:a16="http://schemas.microsoft.com/office/drawing/2014/main" id="{B311CDFE-CC3C-4CD7-995C-F85A80D3A23B}"/>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6">
              <a:extLst>
                <a:ext uri="{FF2B5EF4-FFF2-40B4-BE49-F238E27FC236}">
                  <a16:creationId xmlns:a16="http://schemas.microsoft.com/office/drawing/2014/main" id="{6F66A8C1-83BB-4978-8C68-50289DCC526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5" name="Group 4">
            <a:extLst>
              <a:ext uri="{FF2B5EF4-FFF2-40B4-BE49-F238E27FC236}">
                <a16:creationId xmlns:a16="http://schemas.microsoft.com/office/drawing/2014/main" id="{8A6BBF92-B254-40DD-B391-14259CB7251B}"/>
              </a:ext>
            </a:extLst>
          </p:cNvPr>
          <p:cNvGrpSpPr>
            <a:grpSpLocks noChangeAspect="1"/>
          </p:cNvGrpSpPr>
          <p:nvPr/>
        </p:nvGrpSpPr>
        <p:grpSpPr bwMode="auto">
          <a:xfrm>
            <a:off x="5727446" y="5059738"/>
            <a:ext cx="149150" cy="176661"/>
            <a:chOff x="811" y="719"/>
            <a:chExt cx="694" cy="822"/>
          </a:xfrm>
          <a:solidFill>
            <a:srgbClr val="FFC000"/>
          </a:solidFill>
        </p:grpSpPr>
        <p:sp>
          <p:nvSpPr>
            <p:cNvPr id="267" name="Freeform 5">
              <a:extLst>
                <a:ext uri="{FF2B5EF4-FFF2-40B4-BE49-F238E27FC236}">
                  <a16:creationId xmlns:a16="http://schemas.microsoft.com/office/drawing/2014/main" id="{6E1D96EF-6303-464A-8F18-6CB438EBB07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6">
              <a:extLst>
                <a:ext uri="{FF2B5EF4-FFF2-40B4-BE49-F238E27FC236}">
                  <a16:creationId xmlns:a16="http://schemas.microsoft.com/office/drawing/2014/main" id="{351E5978-22C6-4977-AB72-C1BBD1D61DE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9" name="Group 4">
            <a:extLst>
              <a:ext uri="{FF2B5EF4-FFF2-40B4-BE49-F238E27FC236}">
                <a16:creationId xmlns:a16="http://schemas.microsoft.com/office/drawing/2014/main" id="{49D3575F-2D66-4297-BFE2-633DD4AC9960}"/>
              </a:ext>
            </a:extLst>
          </p:cNvPr>
          <p:cNvGrpSpPr>
            <a:grpSpLocks noChangeAspect="1"/>
          </p:cNvGrpSpPr>
          <p:nvPr/>
        </p:nvGrpSpPr>
        <p:grpSpPr bwMode="auto">
          <a:xfrm>
            <a:off x="5727446" y="5378543"/>
            <a:ext cx="149150" cy="176661"/>
            <a:chOff x="811" y="719"/>
            <a:chExt cx="694" cy="822"/>
          </a:xfrm>
          <a:solidFill>
            <a:srgbClr val="FFC000"/>
          </a:solidFill>
        </p:grpSpPr>
        <p:sp>
          <p:nvSpPr>
            <p:cNvPr id="270" name="Freeform 5">
              <a:extLst>
                <a:ext uri="{FF2B5EF4-FFF2-40B4-BE49-F238E27FC236}">
                  <a16:creationId xmlns:a16="http://schemas.microsoft.com/office/drawing/2014/main" id="{A4BB5621-1ACF-4B03-A55E-4327E946E60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
              <a:extLst>
                <a:ext uri="{FF2B5EF4-FFF2-40B4-BE49-F238E27FC236}">
                  <a16:creationId xmlns:a16="http://schemas.microsoft.com/office/drawing/2014/main" id="{DE04B81F-CE3B-4CE7-8EF0-B85877201B0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4">
            <a:extLst>
              <a:ext uri="{FF2B5EF4-FFF2-40B4-BE49-F238E27FC236}">
                <a16:creationId xmlns:a16="http://schemas.microsoft.com/office/drawing/2014/main" id="{096D9CE9-2AD6-4EC7-B8CC-1EE98B1EAC66}"/>
              </a:ext>
            </a:extLst>
          </p:cNvPr>
          <p:cNvGrpSpPr>
            <a:grpSpLocks noChangeAspect="1"/>
          </p:cNvGrpSpPr>
          <p:nvPr/>
        </p:nvGrpSpPr>
        <p:grpSpPr bwMode="auto">
          <a:xfrm>
            <a:off x="5727446" y="5704519"/>
            <a:ext cx="149150" cy="176661"/>
            <a:chOff x="811" y="719"/>
            <a:chExt cx="694" cy="822"/>
          </a:xfrm>
          <a:solidFill>
            <a:srgbClr val="00B050"/>
          </a:solidFill>
        </p:grpSpPr>
        <p:sp>
          <p:nvSpPr>
            <p:cNvPr id="274" name="Freeform 5">
              <a:extLst>
                <a:ext uri="{FF2B5EF4-FFF2-40B4-BE49-F238E27FC236}">
                  <a16:creationId xmlns:a16="http://schemas.microsoft.com/office/drawing/2014/main" id="{004E4846-3DB4-4078-9BBC-8DE373952340}"/>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6">
              <a:extLst>
                <a:ext uri="{FF2B5EF4-FFF2-40B4-BE49-F238E27FC236}">
                  <a16:creationId xmlns:a16="http://schemas.microsoft.com/office/drawing/2014/main" id="{89BB0335-F7E7-4958-836F-0E9B87943B1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6" name="Group 4">
            <a:extLst>
              <a:ext uri="{FF2B5EF4-FFF2-40B4-BE49-F238E27FC236}">
                <a16:creationId xmlns:a16="http://schemas.microsoft.com/office/drawing/2014/main" id="{C2E494A5-0F2D-45CB-944B-F98BE8A470F8}"/>
              </a:ext>
            </a:extLst>
          </p:cNvPr>
          <p:cNvGrpSpPr>
            <a:grpSpLocks noChangeAspect="1"/>
          </p:cNvGrpSpPr>
          <p:nvPr/>
        </p:nvGrpSpPr>
        <p:grpSpPr bwMode="auto">
          <a:xfrm>
            <a:off x="5727446" y="6078771"/>
            <a:ext cx="149150" cy="176661"/>
            <a:chOff x="811" y="719"/>
            <a:chExt cx="694" cy="822"/>
          </a:xfrm>
          <a:solidFill>
            <a:srgbClr val="00B050"/>
          </a:solidFill>
        </p:grpSpPr>
        <p:sp>
          <p:nvSpPr>
            <p:cNvPr id="277" name="Freeform 5">
              <a:extLst>
                <a:ext uri="{FF2B5EF4-FFF2-40B4-BE49-F238E27FC236}">
                  <a16:creationId xmlns:a16="http://schemas.microsoft.com/office/drawing/2014/main" id="{AC1529A7-6C09-4E90-894B-7D9E993725AB}"/>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6">
              <a:extLst>
                <a:ext uri="{FF2B5EF4-FFF2-40B4-BE49-F238E27FC236}">
                  <a16:creationId xmlns:a16="http://schemas.microsoft.com/office/drawing/2014/main" id="{B4FB852A-14E4-40A5-A98D-BEC36EAFCBB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7" name="Group 14">
            <a:extLst>
              <a:ext uri="{FF2B5EF4-FFF2-40B4-BE49-F238E27FC236}">
                <a16:creationId xmlns:a16="http://schemas.microsoft.com/office/drawing/2014/main" id="{F072A464-1315-4E4A-B3D4-063E61193365}"/>
              </a:ext>
            </a:extLst>
          </p:cNvPr>
          <p:cNvGrpSpPr/>
          <p:nvPr/>
        </p:nvGrpSpPr>
        <p:grpSpPr>
          <a:xfrm>
            <a:off x="6355694" y="5386026"/>
            <a:ext cx="753760" cy="76657"/>
            <a:chOff x="3408784" y="1470274"/>
            <a:chExt cx="2376063" cy="76657"/>
          </a:xfrm>
        </p:grpSpPr>
        <p:cxnSp>
          <p:nvCxnSpPr>
            <p:cNvPr id="358" name="Connecteur droit 185">
              <a:extLst>
                <a:ext uri="{FF2B5EF4-FFF2-40B4-BE49-F238E27FC236}">
                  <a16:creationId xmlns:a16="http://schemas.microsoft.com/office/drawing/2014/main" id="{08DC9401-6696-46AF-BE9F-936CC8677A80}"/>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59" name="Straight Connector 11">
              <a:extLst>
                <a:ext uri="{FF2B5EF4-FFF2-40B4-BE49-F238E27FC236}">
                  <a16:creationId xmlns:a16="http://schemas.microsoft.com/office/drawing/2014/main" id="{1D33BE7C-0922-4C96-85C2-B62CE5EFDE3B}"/>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60" name="Straight Connector 393">
              <a:extLst>
                <a:ext uri="{FF2B5EF4-FFF2-40B4-BE49-F238E27FC236}">
                  <a16:creationId xmlns:a16="http://schemas.microsoft.com/office/drawing/2014/main" id="{74829A94-C08E-43CC-9753-E480AC405A1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61" name="Straight Connector 395">
              <a:extLst>
                <a:ext uri="{FF2B5EF4-FFF2-40B4-BE49-F238E27FC236}">
                  <a16:creationId xmlns:a16="http://schemas.microsoft.com/office/drawing/2014/main" id="{9124836C-D8BB-4F6B-8DD3-476E281A6EF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62" name="Group 14">
            <a:extLst>
              <a:ext uri="{FF2B5EF4-FFF2-40B4-BE49-F238E27FC236}">
                <a16:creationId xmlns:a16="http://schemas.microsoft.com/office/drawing/2014/main" id="{C1E2C776-FC6F-4F79-8CCD-E7E251A2617D}"/>
              </a:ext>
            </a:extLst>
          </p:cNvPr>
          <p:cNvGrpSpPr/>
          <p:nvPr/>
        </p:nvGrpSpPr>
        <p:grpSpPr>
          <a:xfrm>
            <a:off x="6355694" y="5719242"/>
            <a:ext cx="753760" cy="76657"/>
            <a:chOff x="3408784" y="1470274"/>
            <a:chExt cx="2376063" cy="76657"/>
          </a:xfrm>
        </p:grpSpPr>
        <p:cxnSp>
          <p:nvCxnSpPr>
            <p:cNvPr id="363" name="Connecteur droit 185">
              <a:extLst>
                <a:ext uri="{FF2B5EF4-FFF2-40B4-BE49-F238E27FC236}">
                  <a16:creationId xmlns:a16="http://schemas.microsoft.com/office/drawing/2014/main" id="{76CE1D90-3D67-4961-8851-F5015FA91D69}"/>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64" name="Straight Connector 11">
              <a:extLst>
                <a:ext uri="{FF2B5EF4-FFF2-40B4-BE49-F238E27FC236}">
                  <a16:creationId xmlns:a16="http://schemas.microsoft.com/office/drawing/2014/main" id="{7116313B-1070-4D67-88B6-8E0578D77C06}"/>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0" name="Straight Connector 393">
              <a:extLst>
                <a:ext uri="{FF2B5EF4-FFF2-40B4-BE49-F238E27FC236}">
                  <a16:creationId xmlns:a16="http://schemas.microsoft.com/office/drawing/2014/main" id="{9B94CB54-06A9-46BE-B232-D4E94B81FEEF}"/>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1" name="Straight Connector 395">
              <a:extLst>
                <a:ext uri="{FF2B5EF4-FFF2-40B4-BE49-F238E27FC236}">
                  <a16:creationId xmlns:a16="http://schemas.microsoft.com/office/drawing/2014/main" id="{4534430B-8982-4398-ABAA-145B43E62FA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72" name="Group 14">
            <a:extLst>
              <a:ext uri="{FF2B5EF4-FFF2-40B4-BE49-F238E27FC236}">
                <a16:creationId xmlns:a16="http://schemas.microsoft.com/office/drawing/2014/main" id="{FB38594B-4541-49E6-A340-1E1193A9BA8F}"/>
              </a:ext>
            </a:extLst>
          </p:cNvPr>
          <p:cNvGrpSpPr/>
          <p:nvPr/>
        </p:nvGrpSpPr>
        <p:grpSpPr>
          <a:xfrm>
            <a:off x="6355694" y="6081338"/>
            <a:ext cx="753760" cy="76657"/>
            <a:chOff x="3408784" y="1470274"/>
            <a:chExt cx="2376063" cy="76657"/>
          </a:xfrm>
        </p:grpSpPr>
        <p:cxnSp>
          <p:nvCxnSpPr>
            <p:cNvPr id="373" name="Connecteur droit 185">
              <a:extLst>
                <a:ext uri="{FF2B5EF4-FFF2-40B4-BE49-F238E27FC236}">
                  <a16:creationId xmlns:a16="http://schemas.microsoft.com/office/drawing/2014/main" id="{495866B3-B955-453E-A8F7-2F1441D0C56C}"/>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74" name="Straight Connector 11">
              <a:extLst>
                <a:ext uri="{FF2B5EF4-FFF2-40B4-BE49-F238E27FC236}">
                  <a16:creationId xmlns:a16="http://schemas.microsoft.com/office/drawing/2014/main" id="{0898CC63-CC3C-4EB1-890E-85369208AB01}"/>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5" name="Straight Connector 393">
              <a:extLst>
                <a:ext uri="{FF2B5EF4-FFF2-40B4-BE49-F238E27FC236}">
                  <a16:creationId xmlns:a16="http://schemas.microsoft.com/office/drawing/2014/main" id="{098BFD54-B391-4FD2-A2A2-BEFF7FAC4A70}"/>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6" name="Straight Connector 395">
              <a:extLst>
                <a:ext uri="{FF2B5EF4-FFF2-40B4-BE49-F238E27FC236}">
                  <a16:creationId xmlns:a16="http://schemas.microsoft.com/office/drawing/2014/main" id="{BBD191A0-B535-4173-ABCA-DEE5F366BD6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80" name="Flowchart: Connector 137">
            <a:extLst>
              <a:ext uri="{FF2B5EF4-FFF2-40B4-BE49-F238E27FC236}">
                <a16:creationId xmlns:a16="http://schemas.microsoft.com/office/drawing/2014/main" id="{2B70C116-8232-4E9E-89F2-5E9CBA392143}"/>
              </a:ext>
            </a:extLst>
          </p:cNvPr>
          <p:cNvSpPr/>
          <p:nvPr/>
        </p:nvSpPr>
        <p:spPr>
          <a:xfrm>
            <a:off x="6608615" y="6064419"/>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81" name="Flowchart: Connector 137">
            <a:extLst>
              <a:ext uri="{FF2B5EF4-FFF2-40B4-BE49-F238E27FC236}">
                <a16:creationId xmlns:a16="http://schemas.microsoft.com/office/drawing/2014/main" id="{5016B878-0E7C-4DEC-84B3-C49F41F62BB3}"/>
              </a:ext>
            </a:extLst>
          </p:cNvPr>
          <p:cNvSpPr/>
          <p:nvPr/>
        </p:nvSpPr>
        <p:spPr>
          <a:xfrm>
            <a:off x="6827085" y="5682421"/>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82" name="Flowchart: Connector 137">
            <a:extLst>
              <a:ext uri="{FF2B5EF4-FFF2-40B4-BE49-F238E27FC236}">
                <a16:creationId xmlns:a16="http://schemas.microsoft.com/office/drawing/2014/main" id="{4CB40702-3157-4D6C-AFE1-DD055FDCDC4A}"/>
              </a:ext>
            </a:extLst>
          </p:cNvPr>
          <p:cNvSpPr/>
          <p:nvPr/>
        </p:nvSpPr>
        <p:spPr>
          <a:xfrm>
            <a:off x="6741430" y="5368030"/>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83" name="Flowchart: Connector 137">
            <a:extLst>
              <a:ext uri="{FF2B5EF4-FFF2-40B4-BE49-F238E27FC236}">
                <a16:creationId xmlns:a16="http://schemas.microsoft.com/office/drawing/2014/main" id="{0AA0C37F-F2C9-4B44-992D-2D401C00937D}"/>
              </a:ext>
            </a:extLst>
          </p:cNvPr>
          <p:cNvSpPr/>
          <p:nvPr/>
        </p:nvSpPr>
        <p:spPr>
          <a:xfrm>
            <a:off x="6922187" y="506199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84" name="Flowchart: Connector 137">
            <a:extLst>
              <a:ext uri="{FF2B5EF4-FFF2-40B4-BE49-F238E27FC236}">
                <a16:creationId xmlns:a16="http://schemas.microsoft.com/office/drawing/2014/main" id="{C34DD91A-F396-429A-8248-138E16DBB82B}"/>
              </a:ext>
            </a:extLst>
          </p:cNvPr>
          <p:cNvSpPr/>
          <p:nvPr/>
        </p:nvSpPr>
        <p:spPr>
          <a:xfrm>
            <a:off x="6922187" y="473828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348" name="Oval 198">
            <a:extLst>
              <a:ext uri="{FF2B5EF4-FFF2-40B4-BE49-F238E27FC236}">
                <a16:creationId xmlns:a16="http://schemas.microsoft.com/office/drawing/2014/main" id="{CFCBCDDB-EA95-49A6-B547-6019E50F386C}"/>
              </a:ext>
            </a:extLst>
          </p:cNvPr>
          <p:cNvSpPr/>
          <p:nvPr/>
        </p:nvSpPr>
        <p:spPr bwMode="auto">
          <a:xfrm>
            <a:off x="4732338" y="4706559"/>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9" name="Arc 348">
            <a:extLst>
              <a:ext uri="{FF2B5EF4-FFF2-40B4-BE49-F238E27FC236}">
                <a16:creationId xmlns:a16="http://schemas.microsoft.com/office/drawing/2014/main" id="{395A3F28-98E0-4ABF-A444-F427F580278A}"/>
              </a:ext>
            </a:extLst>
          </p:cNvPr>
          <p:cNvSpPr/>
          <p:nvPr>
            <p:custDataLst>
              <p:tags r:id="rId6"/>
            </p:custDataLst>
          </p:nvPr>
        </p:nvSpPr>
        <p:spPr bwMode="gray">
          <a:xfrm>
            <a:off x="4737100" y="4706559"/>
            <a:ext cx="187326"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0" name="Oval 192">
            <a:extLst>
              <a:ext uri="{FF2B5EF4-FFF2-40B4-BE49-F238E27FC236}">
                <a16:creationId xmlns:a16="http://schemas.microsoft.com/office/drawing/2014/main" id="{F2865F77-BAC4-4AED-B624-0B522BF3F767}"/>
              </a:ext>
            </a:extLst>
          </p:cNvPr>
          <p:cNvSpPr/>
          <p:nvPr/>
        </p:nvSpPr>
        <p:spPr bwMode="auto">
          <a:xfrm>
            <a:off x="4732338" y="567311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1" name="Arc 350">
            <a:extLst>
              <a:ext uri="{FF2B5EF4-FFF2-40B4-BE49-F238E27FC236}">
                <a16:creationId xmlns:a16="http://schemas.microsoft.com/office/drawing/2014/main" id="{0669AB15-C923-4679-B7DC-569D79DDE370}"/>
              </a:ext>
            </a:extLst>
          </p:cNvPr>
          <p:cNvSpPr/>
          <p:nvPr/>
        </p:nvSpPr>
        <p:spPr bwMode="gray">
          <a:xfrm>
            <a:off x="4728467" y="5673111"/>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Oval 192">
            <a:extLst>
              <a:ext uri="{FF2B5EF4-FFF2-40B4-BE49-F238E27FC236}">
                <a16:creationId xmlns:a16="http://schemas.microsoft.com/office/drawing/2014/main" id="{F6B285D2-708B-421E-B5A7-4D9C77F08F6E}"/>
              </a:ext>
            </a:extLst>
          </p:cNvPr>
          <p:cNvSpPr/>
          <p:nvPr/>
        </p:nvSpPr>
        <p:spPr bwMode="auto">
          <a:xfrm>
            <a:off x="4732338" y="60402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3" name="Arc 352">
            <a:extLst>
              <a:ext uri="{FF2B5EF4-FFF2-40B4-BE49-F238E27FC236}">
                <a16:creationId xmlns:a16="http://schemas.microsoft.com/office/drawing/2014/main" id="{390E82EC-150E-4DD4-892A-477625840C31}"/>
              </a:ext>
            </a:extLst>
          </p:cNvPr>
          <p:cNvSpPr/>
          <p:nvPr/>
        </p:nvSpPr>
        <p:spPr bwMode="gray">
          <a:xfrm>
            <a:off x="4722117" y="6040245"/>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2F442C3A-48CA-47C5-A86D-6E48373F82F1}"/>
              </a:ext>
            </a:extLst>
          </p:cNvPr>
          <p:cNvSpPr/>
          <p:nvPr/>
        </p:nvSpPr>
        <p:spPr>
          <a:xfrm>
            <a:off x="7409543" y="4673084"/>
            <a:ext cx="2153598" cy="16451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900">
                <a:solidFill>
                  <a:schemeClr val="tx1"/>
                </a:solidFill>
              </a:rPr>
              <a:t>Workflow management appears to be key both in terms of value and expectation. Hestia-like REN players are digitalizing their workflow management to increase their efficiency and offer new services to their customers, such as electronic signature or close follow-up of the claim file</a:t>
            </a:r>
          </a:p>
        </p:txBody>
      </p:sp>
      <p:sp>
        <p:nvSpPr>
          <p:cNvPr id="5" name="Rectangle 4">
            <a:extLst>
              <a:ext uri="{FF2B5EF4-FFF2-40B4-BE49-F238E27FC236}">
                <a16:creationId xmlns:a16="http://schemas.microsoft.com/office/drawing/2014/main" id="{B82F449A-DABE-4C5F-AC72-1CD88F08F3F8}"/>
              </a:ext>
            </a:extLst>
          </p:cNvPr>
          <p:cNvSpPr/>
          <p:nvPr/>
        </p:nvSpPr>
        <p:spPr>
          <a:xfrm>
            <a:off x="250012" y="3261308"/>
            <a:ext cx="996299" cy="133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Operations / on-the-field</a:t>
            </a:r>
            <a:endParaRPr lang="en-US" sz="1000"/>
          </a:p>
        </p:txBody>
      </p:sp>
      <p:sp>
        <p:nvSpPr>
          <p:cNvPr id="293" name="Rectangle 292">
            <a:extLst>
              <a:ext uri="{FF2B5EF4-FFF2-40B4-BE49-F238E27FC236}">
                <a16:creationId xmlns:a16="http://schemas.microsoft.com/office/drawing/2014/main" id="{617A7A8A-DF61-4D21-A457-8B0899095289}"/>
              </a:ext>
            </a:extLst>
          </p:cNvPr>
          <p:cNvSpPr/>
          <p:nvPr/>
        </p:nvSpPr>
        <p:spPr>
          <a:xfrm>
            <a:off x="1423665" y="3253714"/>
            <a:ext cx="2845915" cy="2712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Advanced evaluation of the claim</a:t>
            </a:r>
          </a:p>
        </p:txBody>
      </p:sp>
      <p:sp>
        <p:nvSpPr>
          <p:cNvPr id="294" name="Rectangle 293">
            <a:extLst>
              <a:ext uri="{FF2B5EF4-FFF2-40B4-BE49-F238E27FC236}">
                <a16:creationId xmlns:a16="http://schemas.microsoft.com/office/drawing/2014/main" id="{C2F5995A-D732-4968-B25E-B7B65E43D48B}"/>
              </a:ext>
            </a:extLst>
          </p:cNvPr>
          <p:cNvSpPr/>
          <p:nvPr/>
        </p:nvSpPr>
        <p:spPr>
          <a:xfrm>
            <a:off x="1423665" y="3567203"/>
            <a:ext cx="2845915" cy="3738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295" name="Rectangle 294">
            <a:extLst>
              <a:ext uri="{FF2B5EF4-FFF2-40B4-BE49-F238E27FC236}">
                <a16:creationId xmlns:a16="http://schemas.microsoft.com/office/drawing/2014/main" id="{ED22F590-D8D1-428D-826E-EE3A067F96A3}"/>
              </a:ext>
            </a:extLst>
          </p:cNvPr>
          <p:cNvSpPr/>
          <p:nvPr/>
        </p:nvSpPr>
        <p:spPr>
          <a:xfrm>
            <a:off x="1423665" y="4258647"/>
            <a:ext cx="2845915" cy="34036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Monitoring &amp; tools during intervention</a:t>
            </a:r>
          </a:p>
        </p:txBody>
      </p:sp>
      <p:sp>
        <p:nvSpPr>
          <p:cNvPr id="296" name="Rectangle 295">
            <a:extLst>
              <a:ext uri="{FF2B5EF4-FFF2-40B4-BE49-F238E27FC236}">
                <a16:creationId xmlns:a16="http://schemas.microsoft.com/office/drawing/2014/main" id="{00361E1D-A8D2-4D0A-AA96-0271BCF5E084}"/>
              </a:ext>
            </a:extLst>
          </p:cNvPr>
          <p:cNvSpPr/>
          <p:nvPr/>
        </p:nvSpPr>
        <p:spPr>
          <a:xfrm>
            <a:off x="1423665" y="3983263"/>
            <a:ext cx="2845915" cy="2331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a:t>
            </a:r>
          </a:p>
        </p:txBody>
      </p:sp>
      <p:sp>
        <p:nvSpPr>
          <p:cNvPr id="203" name="Oval 202">
            <a:extLst>
              <a:ext uri="{FF2B5EF4-FFF2-40B4-BE49-F238E27FC236}">
                <a16:creationId xmlns:a16="http://schemas.microsoft.com/office/drawing/2014/main" id="{F9AD22C0-4F2D-4666-B38C-06A5E859DF05}"/>
              </a:ext>
            </a:extLst>
          </p:cNvPr>
          <p:cNvSpPr/>
          <p:nvPr>
            <p:custDataLst>
              <p:tags r:id="rId7"/>
            </p:custDataLst>
          </p:nvPr>
        </p:nvSpPr>
        <p:spPr bwMode="auto">
          <a:xfrm>
            <a:off x="4732338" y="400550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4" name="Arc 203">
            <a:extLst>
              <a:ext uri="{FF2B5EF4-FFF2-40B4-BE49-F238E27FC236}">
                <a16:creationId xmlns:a16="http://schemas.microsoft.com/office/drawing/2014/main" id="{76DFBFA9-56A4-42F3-A143-9F451BBC4CAB}"/>
              </a:ext>
            </a:extLst>
          </p:cNvPr>
          <p:cNvSpPr/>
          <p:nvPr>
            <p:custDataLst>
              <p:tags r:id="rId8"/>
            </p:custDataLst>
          </p:nvPr>
        </p:nvSpPr>
        <p:spPr bwMode="gray">
          <a:xfrm>
            <a:off x="4732338" y="4005505"/>
            <a:ext cx="187324" cy="187324"/>
          </a:xfrm>
          <a:prstGeom prst="arc">
            <a:avLst>
              <a:gd name="adj1" fmla="val 16200000"/>
              <a:gd name="adj2" fmla="val 12848148"/>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Oval 204">
            <a:extLst>
              <a:ext uri="{FF2B5EF4-FFF2-40B4-BE49-F238E27FC236}">
                <a16:creationId xmlns:a16="http://schemas.microsoft.com/office/drawing/2014/main" id="{000202B9-950B-4FE7-9197-51EB41572E4A}"/>
              </a:ext>
            </a:extLst>
          </p:cNvPr>
          <p:cNvSpPr/>
          <p:nvPr>
            <p:custDataLst>
              <p:tags r:id="rId9"/>
            </p:custDataLst>
          </p:nvPr>
        </p:nvSpPr>
        <p:spPr bwMode="auto">
          <a:xfrm>
            <a:off x="4732338" y="434681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6" name="Arc 205">
            <a:extLst>
              <a:ext uri="{FF2B5EF4-FFF2-40B4-BE49-F238E27FC236}">
                <a16:creationId xmlns:a16="http://schemas.microsoft.com/office/drawing/2014/main" id="{1D2982B8-1F76-4421-968D-2CDC637BDD84}"/>
              </a:ext>
            </a:extLst>
          </p:cNvPr>
          <p:cNvSpPr/>
          <p:nvPr>
            <p:custDataLst>
              <p:tags r:id="rId10"/>
            </p:custDataLst>
          </p:nvPr>
        </p:nvSpPr>
        <p:spPr bwMode="gray">
          <a:xfrm>
            <a:off x="4732339" y="4346818"/>
            <a:ext cx="187324" cy="187325"/>
          </a:xfrm>
          <a:prstGeom prst="arc">
            <a:avLst>
              <a:gd name="adj1" fmla="val 16200000"/>
              <a:gd name="adj2" fmla="val 13095265"/>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05" name="Group 4">
            <a:extLst>
              <a:ext uri="{FF2B5EF4-FFF2-40B4-BE49-F238E27FC236}">
                <a16:creationId xmlns:a16="http://schemas.microsoft.com/office/drawing/2014/main" id="{1227C4C4-77D2-43FE-8ADB-4234F568ADEA}"/>
              </a:ext>
            </a:extLst>
          </p:cNvPr>
          <p:cNvGrpSpPr>
            <a:grpSpLocks noChangeAspect="1"/>
          </p:cNvGrpSpPr>
          <p:nvPr/>
        </p:nvGrpSpPr>
        <p:grpSpPr bwMode="auto">
          <a:xfrm>
            <a:off x="5727446" y="3301226"/>
            <a:ext cx="149150" cy="176661"/>
            <a:chOff x="811" y="719"/>
            <a:chExt cx="694" cy="822"/>
          </a:xfrm>
          <a:solidFill>
            <a:srgbClr val="FFC000"/>
          </a:solidFill>
        </p:grpSpPr>
        <p:sp>
          <p:nvSpPr>
            <p:cNvPr id="306" name="Freeform 5">
              <a:extLst>
                <a:ext uri="{FF2B5EF4-FFF2-40B4-BE49-F238E27FC236}">
                  <a16:creationId xmlns:a16="http://schemas.microsoft.com/office/drawing/2014/main" id="{DD01B101-CFB2-4B58-A6B2-8F3D52C8B6D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6">
              <a:extLst>
                <a:ext uri="{FF2B5EF4-FFF2-40B4-BE49-F238E27FC236}">
                  <a16:creationId xmlns:a16="http://schemas.microsoft.com/office/drawing/2014/main" id="{9B8AD46F-4AD6-4349-9053-D16AA38F5B1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4">
            <a:extLst>
              <a:ext uri="{FF2B5EF4-FFF2-40B4-BE49-F238E27FC236}">
                <a16:creationId xmlns:a16="http://schemas.microsoft.com/office/drawing/2014/main" id="{95E92C07-1CA2-4F33-B156-F18F41E031DD}"/>
              </a:ext>
            </a:extLst>
          </p:cNvPr>
          <p:cNvGrpSpPr>
            <a:grpSpLocks noChangeAspect="1"/>
          </p:cNvGrpSpPr>
          <p:nvPr/>
        </p:nvGrpSpPr>
        <p:grpSpPr bwMode="auto">
          <a:xfrm>
            <a:off x="5727446" y="3987956"/>
            <a:ext cx="149150" cy="176661"/>
            <a:chOff x="811" y="719"/>
            <a:chExt cx="694" cy="822"/>
          </a:xfrm>
          <a:solidFill>
            <a:srgbClr val="00B050"/>
          </a:solidFill>
        </p:grpSpPr>
        <p:sp>
          <p:nvSpPr>
            <p:cNvPr id="326" name="Freeform 5">
              <a:extLst>
                <a:ext uri="{FF2B5EF4-FFF2-40B4-BE49-F238E27FC236}">
                  <a16:creationId xmlns:a16="http://schemas.microsoft.com/office/drawing/2014/main" id="{B400FA7F-D54C-4542-9A2A-3AB9DC0C3F44}"/>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6">
              <a:extLst>
                <a:ext uri="{FF2B5EF4-FFF2-40B4-BE49-F238E27FC236}">
                  <a16:creationId xmlns:a16="http://schemas.microsoft.com/office/drawing/2014/main" id="{1F375A6B-8353-4D8E-9753-317930ACEC2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4">
            <a:extLst>
              <a:ext uri="{FF2B5EF4-FFF2-40B4-BE49-F238E27FC236}">
                <a16:creationId xmlns:a16="http://schemas.microsoft.com/office/drawing/2014/main" id="{FC462B2C-D1D2-46DA-95FC-02D59D1F030F}"/>
              </a:ext>
            </a:extLst>
          </p:cNvPr>
          <p:cNvGrpSpPr>
            <a:grpSpLocks noChangeAspect="1"/>
          </p:cNvGrpSpPr>
          <p:nvPr/>
        </p:nvGrpSpPr>
        <p:grpSpPr bwMode="auto">
          <a:xfrm>
            <a:off x="5727446" y="4329440"/>
            <a:ext cx="149150" cy="176661"/>
            <a:chOff x="811" y="719"/>
            <a:chExt cx="694" cy="822"/>
          </a:xfrm>
          <a:solidFill>
            <a:srgbClr val="FFC000"/>
          </a:solidFill>
        </p:grpSpPr>
        <p:sp>
          <p:nvSpPr>
            <p:cNvPr id="329" name="Freeform 5">
              <a:extLst>
                <a:ext uri="{FF2B5EF4-FFF2-40B4-BE49-F238E27FC236}">
                  <a16:creationId xmlns:a16="http://schemas.microsoft.com/office/drawing/2014/main" id="{509ECC2A-D00A-4944-BA1E-D37AE9CC78D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6">
              <a:extLst>
                <a:ext uri="{FF2B5EF4-FFF2-40B4-BE49-F238E27FC236}">
                  <a16:creationId xmlns:a16="http://schemas.microsoft.com/office/drawing/2014/main" id="{F8D33E1B-E593-4D93-A305-8A1F7C6BD74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7" name="Group 14">
            <a:extLst>
              <a:ext uri="{FF2B5EF4-FFF2-40B4-BE49-F238E27FC236}">
                <a16:creationId xmlns:a16="http://schemas.microsoft.com/office/drawing/2014/main" id="{ED981A41-D834-4812-B432-B59CBD1F94A0}"/>
              </a:ext>
            </a:extLst>
          </p:cNvPr>
          <p:cNvGrpSpPr/>
          <p:nvPr/>
        </p:nvGrpSpPr>
        <p:grpSpPr>
          <a:xfrm>
            <a:off x="6355694" y="3309519"/>
            <a:ext cx="753760" cy="76657"/>
            <a:chOff x="3408784" y="1470274"/>
            <a:chExt cx="2376063" cy="76657"/>
          </a:xfrm>
        </p:grpSpPr>
        <p:cxnSp>
          <p:nvCxnSpPr>
            <p:cNvPr id="378" name="Connecteur droit 185">
              <a:extLst>
                <a:ext uri="{FF2B5EF4-FFF2-40B4-BE49-F238E27FC236}">
                  <a16:creationId xmlns:a16="http://schemas.microsoft.com/office/drawing/2014/main" id="{9E8C60D4-3347-49D9-B02C-2D6240623CA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79" name="Straight Connector 11">
              <a:extLst>
                <a:ext uri="{FF2B5EF4-FFF2-40B4-BE49-F238E27FC236}">
                  <a16:creationId xmlns:a16="http://schemas.microsoft.com/office/drawing/2014/main" id="{30BFCF20-DC6F-4799-9F23-6E53B90A055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0" name="Straight Connector 393">
              <a:extLst>
                <a:ext uri="{FF2B5EF4-FFF2-40B4-BE49-F238E27FC236}">
                  <a16:creationId xmlns:a16="http://schemas.microsoft.com/office/drawing/2014/main" id="{F0C5D6B5-01EB-4914-836B-C6DEB046966A}"/>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1" name="Straight Connector 395">
              <a:extLst>
                <a:ext uri="{FF2B5EF4-FFF2-40B4-BE49-F238E27FC236}">
                  <a16:creationId xmlns:a16="http://schemas.microsoft.com/office/drawing/2014/main" id="{FD06DD68-40E0-4687-B0AA-054E76E27986}"/>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82" name="Group 14">
            <a:extLst>
              <a:ext uri="{FF2B5EF4-FFF2-40B4-BE49-F238E27FC236}">
                <a16:creationId xmlns:a16="http://schemas.microsoft.com/office/drawing/2014/main" id="{767C63E0-8118-4917-A565-BAABBE60656C}"/>
              </a:ext>
            </a:extLst>
          </p:cNvPr>
          <p:cNvGrpSpPr/>
          <p:nvPr/>
        </p:nvGrpSpPr>
        <p:grpSpPr>
          <a:xfrm>
            <a:off x="6355694" y="3686115"/>
            <a:ext cx="753760" cy="76657"/>
            <a:chOff x="3408784" y="1470274"/>
            <a:chExt cx="2376063" cy="76657"/>
          </a:xfrm>
        </p:grpSpPr>
        <p:cxnSp>
          <p:nvCxnSpPr>
            <p:cNvPr id="383" name="Connecteur droit 185">
              <a:extLst>
                <a:ext uri="{FF2B5EF4-FFF2-40B4-BE49-F238E27FC236}">
                  <a16:creationId xmlns:a16="http://schemas.microsoft.com/office/drawing/2014/main" id="{656BB450-5757-4118-95A0-B802FD186251}"/>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84" name="Straight Connector 11">
              <a:extLst>
                <a:ext uri="{FF2B5EF4-FFF2-40B4-BE49-F238E27FC236}">
                  <a16:creationId xmlns:a16="http://schemas.microsoft.com/office/drawing/2014/main" id="{F6B818D0-59E2-44C2-BF3C-1D66462C5B51}"/>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5" name="Straight Connector 393">
              <a:extLst>
                <a:ext uri="{FF2B5EF4-FFF2-40B4-BE49-F238E27FC236}">
                  <a16:creationId xmlns:a16="http://schemas.microsoft.com/office/drawing/2014/main" id="{DF39F5D9-353C-479A-A437-F20C59F35652}"/>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6" name="Straight Connector 395">
              <a:extLst>
                <a:ext uri="{FF2B5EF4-FFF2-40B4-BE49-F238E27FC236}">
                  <a16:creationId xmlns:a16="http://schemas.microsoft.com/office/drawing/2014/main" id="{6E9AFD0B-2799-40DC-B7A8-1015D40705E4}"/>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87" name="Group 14">
            <a:extLst>
              <a:ext uri="{FF2B5EF4-FFF2-40B4-BE49-F238E27FC236}">
                <a16:creationId xmlns:a16="http://schemas.microsoft.com/office/drawing/2014/main" id="{AA460E65-A252-41F3-832C-C859E602CCCF}"/>
              </a:ext>
            </a:extLst>
          </p:cNvPr>
          <p:cNvGrpSpPr/>
          <p:nvPr/>
        </p:nvGrpSpPr>
        <p:grpSpPr>
          <a:xfrm>
            <a:off x="6355694" y="4005364"/>
            <a:ext cx="753760" cy="76657"/>
            <a:chOff x="3408784" y="1470274"/>
            <a:chExt cx="2376063" cy="76657"/>
          </a:xfrm>
        </p:grpSpPr>
        <p:cxnSp>
          <p:nvCxnSpPr>
            <p:cNvPr id="388" name="Connecteur droit 185">
              <a:extLst>
                <a:ext uri="{FF2B5EF4-FFF2-40B4-BE49-F238E27FC236}">
                  <a16:creationId xmlns:a16="http://schemas.microsoft.com/office/drawing/2014/main" id="{BFAC4307-3D5E-4DE7-AAC2-D4759AF3D117}"/>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89" name="Straight Connector 11">
              <a:extLst>
                <a:ext uri="{FF2B5EF4-FFF2-40B4-BE49-F238E27FC236}">
                  <a16:creationId xmlns:a16="http://schemas.microsoft.com/office/drawing/2014/main" id="{9C78CBB3-B0C4-4FA9-89BD-C7EE8DE72782}"/>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90" name="Straight Connector 393">
              <a:extLst>
                <a:ext uri="{FF2B5EF4-FFF2-40B4-BE49-F238E27FC236}">
                  <a16:creationId xmlns:a16="http://schemas.microsoft.com/office/drawing/2014/main" id="{DA9458D7-9870-4842-AD34-656598CAC41F}"/>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93" name="Straight Connector 395">
              <a:extLst>
                <a:ext uri="{FF2B5EF4-FFF2-40B4-BE49-F238E27FC236}">
                  <a16:creationId xmlns:a16="http://schemas.microsoft.com/office/drawing/2014/main" id="{FE27771D-0926-4872-A9B8-918C9C65BC6D}"/>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94" name="Group 14">
            <a:extLst>
              <a:ext uri="{FF2B5EF4-FFF2-40B4-BE49-F238E27FC236}">
                <a16:creationId xmlns:a16="http://schemas.microsoft.com/office/drawing/2014/main" id="{0ACF4873-2AB6-4F06-9B01-B7748A3461C1}"/>
              </a:ext>
            </a:extLst>
          </p:cNvPr>
          <p:cNvGrpSpPr/>
          <p:nvPr/>
        </p:nvGrpSpPr>
        <p:grpSpPr>
          <a:xfrm>
            <a:off x="6355694" y="4367492"/>
            <a:ext cx="753760" cy="76657"/>
            <a:chOff x="3408784" y="1470274"/>
            <a:chExt cx="2376063" cy="76657"/>
          </a:xfrm>
        </p:grpSpPr>
        <p:cxnSp>
          <p:nvCxnSpPr>
            <p:cNvPr id="395" name="Connecteur droit 185">
              <a:extLst>
                <a:ext uri="{FF2B5EF4-FFF2-40B4-BE49-F238E27FC236}">
                  <a16:creationId xmlns:a16="http://schemas.microsoft.com/office/drawing/2014/main" id="{B3455C7D-BBBB-495C-A903-6C57FEDA4FD3}"/>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99" name="Straight Connector 11">
              <a:extLst>
                <a:ext uri="{FF2B5EF4-FFF2-40B4-BE49-F238E27FC236}">
                  <a16:creationId xmlns:a16="http://schemas.microsoft.com/office/drawing/2014/main" id="{A6DDD825-400F-4817-B936-85F5EA42ECE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0" name="Straight Connector 393">
              <a:extLst>
                <a:ext uri="{FF2B5EF4-FFF2-40B4-BE49-F238E27FC236}">
                  <a16:creationId xmlns:a16="http://schemas.microsoft.com/office/drawing/2014/main" id="{557F2FA1-289E-4D13-BA15-095E50731BA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1" name="Straight Connector 395">
              <a:extLst>
                <a:ext uri="{FF2B5EF4-FFF2-40B4-BE49-F238E27FC236}">
                  <a16:creationId xmlns:a16="http://schemas.microsoft.com/office/drawing/2014/main" id="{DA19F301-A02F-4A99-A660-677B7E563E9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76" name="Flowchart: Connector 137">
            <a:extLst>
              <a:ext uri="{FF2B5EF4-FFF2-40B4-BE49-F238E27FC236}">
                <a16:creationId xmlns:a16="http://schemas.microsoft.com/office/drawing/2014/main" id="{5CFF709F-67CB-4B7D-B62B-5F093186EFD9}"/>
              </a:ext>
            </a:extLst>
          </p:cNvPr>
          <p:cNvSpPr/>
          <p:nvPr/>
        </p:nvSpPr>
        <p:spPr>
          <a:xfrm>
            <a:off x="6923675" y="435925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7" name="Flowchart: Connector 137">
            <a:extLst>
              <a:ext uri="{FF2B5EF4-FFF2-40B4-BE49-F238E27FC236}">
                <a16:creationId xmlns:a16="http://schemas.microsoft.com/office/drawing/2014/main" id="{9F35AA8E-A2FF-4273-BC1C-808C2425AE43}"/>
              </a:ext>
            </a:extLst>
          </p:cNvPr>
          <p:cNvSpPr/>
          <p:nvPr/>
        </p:nvSpPr>
        <p:spPr>
          <a:xfrm>
            <a:off x="6923675" y="399728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8" name="Flowchart: Connector 137">
            <a:extLst>
              <a:ext uri="{FF2B5EF4-FFF2-40B4-BE49-F238E27FC236}">
                <a16:creationId xmlns:a16="http://schemas.microsoft.com/office/drawing/2014/main" id="{EB266672-983F-4822-A4D2-45E27A858222}"/>
              </a:ext>
            </a:extLst>
          </p:cNvPr>
          <p:cNvSpPr/>
          <p:nvPr/>
        </p:nvSpPr>
        <p:spPr>
          <a:xfrm>
            <a:off x="6763428" y="366508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9" name="Flowchart: Connector 137">
            <a:extLst>
              <a:ext uri="{FF2B5EF4-FFF2-40B4-BE49-F238E27FC236}">
                <a16:creationId xmlns:a16="http://schemas.microsoft.com/office/drawing/2014/main" id="{134F9CF9-9DCE-4D1A-B7EA-16DD017406BC}"/>
              </a:ext>
            </a:extLst>
          </p:cNvPr>
          <p:cNvSpPr/>
          <p:nvPr/>
        </p:nvSpPr>
        <p:spPr>
          <a:xfrm>
            <a:off x="6608615" y="329314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pSp>
        <p:nvGrpSpPr>
          <p:cNvPr id="280" name="Group 4">
            <a:extLst>
              <a:ext uri="{FF2B5EF4-FFF2-40B4-BE49-F238E27FC236}">
                <a16:creationId xmlns:a16="http://schemas.microsoft.com/office/drawing/2014/main" id="{E4B3C72D-4C82-42AB-9951-64E2E7212561}"/>
              </a:ext>
            </a:extLst>
          </p:cNvPr>
          <p:cNvGrpSpPr>
            <a:grpSpLocks noChangeAspect="1"/>
          </p:cNvGrpSpPr>
          <p:nvPr/>
        </p:nvGrpSpPr>
        <p:grpSpPr bwMode="auto">
          <a:xfrm>
            <a:off x="5727446" y="3654137"/>
            <a:ext cx="149150" cy="176661"/>
            <a:chOff x="811" y="719"/>
            <a:chExt cx="694" cy="822"/>
          </a:xfrm>
          <a:solidFill>
            <a:srgbClr val="FFC000"/>
          </a:solidFill>
        </p:grpSpPr>
        <p:sp>
          <p:nvSpPr>
            <p:cNvPr id="288" name="Freeform 5">
              <a:extLst>
                <a:ext uri="{FF2B5EF4-FFF2-40B4-BE49-F238E27FC236}">
                  <a16:creationId xmlns:a16="http://schemas.microsoft.com/office/drawing/2014/main" id="{E822721F-C4A2-478C-94B0-FF975F8B78C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6">
              <a:extLst>
                <a:ext uri="{FF2B5EF4-FFF2-40B4-BE49-F238E27FC236}">
                  <a16:creationId xmlns:a16="http://schemas.microsoft.com/office/drawing/2014/main" id="{D05C407B-F5D7-4E47-BAC5-A0F5B00AA1F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4" name="Oval 192">
            <a:extLst>
              <a:ext uri="{FF2B5EF4-FFF2-40B4-BE49-F238E27FC236}">
                <a16:creationId xmlns:a16="http://schemas.microsoft.com/office/drawing/2014/main" id="{E856EDF6-9B33-4E84-9395-01F2C852986E}"/>
              </a:ext>
            </a:extLst>
          </p:cNvPr>
          <p:cNvSpPr/>
          <p:nvPr/>
        </p:nvSpPr>
        <p:spPr bwMode="auto">
          <a:xfrm>
            <a:off x="4732338" y="327231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5" name="Arc 354">
            <a:extLst>
              <a:ext uri="{FF2B5EF4-FFF2-40B4-BE49-F238E27FC236}">
                <a16:creationId xmlns:a16="http://schemas.microsoft.com/office/drawing/2014/main" id="{F6FE6982-C59D-4903-A697-09F5B2458B91}"/>
              </a:ext>
            </a:extLst>
          </p:cNvPr>
          <p:cNvSpPr/>
          <p:nvPr/>
        </p:nvSpPr>
        <p:spPr bwMode="gray">
          <a:xfrm>
            <a:off x="4722117" y="3272312"/>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6" name="Oval 198">
            <a:extLst>
              <a:ext uri="{FF2B5EF4-FFF2-40B4-BE49-F238E27FC236}">
                <a16:creationId xmlns:a16="http://schemas.microsoft.com/office/drawing/2014/main" id="{93DF475D-D416-47B1-B3AE-DF8F8DFDB5CE}"/>
              </a:ext>
            </a:extLst>
          </p:cNvPr>
          <p:cNvSpPr/>
          <p:nvPr>
            <p:custDataLst>
              <p:tags r:id="rId11"/>
            </p:custDataLst>
          </p:nvPr>
        </p:nvSpPr>
        <p:spPr bwMode="auto">
          <a:xfrm>
            <a:off x="4732338" y="364010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Rectangle 430">
            <a:extLst>
              <a:ext uri="{FF2B5EF4-FFF2-40B4-BE49-F238E27FC236}">
                <a16:creationId xmlns:a16="http://schemas.microsoft.com/office/drawing/2014/main" id="{C43A5D41-8E95-4FE9-AA7F-FE80E1B41664}"/>
              </a:ext>
            </a:extLst>
          </p:cNvPr>
          <p:cNvSpPr/>
          <p:nvPr/>
        </p:nvSpPr>
        <p:spPr>
          <a:xfrm>
            <a:off x="7409543" y="3261308"/>
            <a:ext cx="2153598" cy="13395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900">
                <a:solidFill>
                  <a:schemeClr val="tx1"/>
                </a:solidFill>
              </a:rPr>
              <a:t>Digitalizing operations presents a significant potential for added value for REN players and workers on the field, offering a better quality of intervention to end-clients</a:t>
            </a:r>
          </a:p>
        </p:txBody>
      </p:sp>
      <p:sp>
        <p:nvSpPr>
          <p:cNvPr id="4" name="Rectangle 3">
            <a:extLst>
              <a:ext uri="{FF2B5EF4-FFF2-40B4-BE49-F238E27FC236}">
                <a16:creationId xmlns:a16="http://schemas.microsoft.com/office/drawing/2014/main" id="{32F85835-036E-4F3E-8BFF-2ABE5E844311}"/>
              </a:ext>
            </a:extLst>
          </p:cNvPr>
          <p:cNvSpPr/>
          <p:nvPr/>
        </p:nvSpPr>
        <p:spPr>
          <a:xfrm>
            <a:off x="250012" y="1222049"/>
            <a:ext cx="996299" cy="19507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Client-facing</a:t>
            </a:r>
            <a:endParaRPr lang="en-US" sz="1000"/>
          </a:p>
        </p:txBody>
      </p:sp>
      <p:sp>
        <p:nvSpPr>
          <p:cNvPr id="297" name="Rectangle 296">
            <a:extLst>
              <a:ext uri="{FF2B5EF4-FFF2-40B4-BE49-F238E27FC236}">
                <a16:creationId xmlns:a16="http://schemas.microsoft.com/office/drawing/2014/main" id="{77DC1682-4763-4F4E-8898-D304D40CEE88}"/>
              </a:ext>
            </a:extLst>
          </p:cNvPr>
          <p:cNvSpPr/>
          <p:nvPr/>
        </p:nvSpPr>
        <p:spPr>
          <a:xfrm>
            <a:off x="1423665" y="2031756"/>
            <a:ext cx="2843613" cy="3685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for clients’ issues </a:t>
            </a:r>
          </a:p>
        </p:txBody>
      </p:sp>
      <p:sp>
        <p:nvSpPr>
          <p:cNvPr id="298" name="Rectangle 297">
            <a:extLst>
              <a:ext uri="{FF2B5EF4-FFF2-40B4-BE49-F238E27FC236}">
                <a16:creationId xmlns:a16="http://schemas.microsoft.com/office/drawing/2014/main" id="{7F85B45B-4746-467D-A51B-2B59987A647B}"/>
              </a:ext>
            </a:extLst>
          </p:cNvPr>
          <p:cNvSpPr/>
          <p:nvPr/>
        </p:nvSpPr>
        <p:spPr>
          <a:xfrm>
            <a:off x="1423666" y="2424358"/>
            <a:ext cx="2845882" cy="7571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rtlCol="0" anchor="t"/>
          <a:lstStyle/>
          <a:p>
            <a:pPr algn="ctr"/>
            <a:r>
              <a:rPr lang="en-US" sz="900">
                <a:solidFill>
                  <a:schemeClr val="tx1"/>
                </a:solidFill>
              </a:rPr>
              <a:t>New cross-sell opportunities with existing clients</a:t>
            </a:r>
          </a:p>
        </p:txBody>
      </p:sp>
      <p:sp>
        <p:nvSpPr>
          <p:cNvPr id="299" name="Rectangle 298">
            <a:extLst>
              <a:ext uri="{FF2B5EF4-FFF2-40B4-BE49-F238E27FC236}">
                <a16:creationId xmlns:a16="http://schemas.microsoft.com/office/drawing/2014/main" id="{8EA1E97D-8D4C-45B3-B0ED-0309A53B6DBC}"/>
              </a:ext>
            </a:extLst>
          </p:cNvPr>
          <p:cNvSpPr/>
          <p:nvPr/>
        </p:nvSpPr>
        <p:spPr>
          <a:xfrm>
            <a:off x="1741336" y="2626727"/>
            <a:ext cx="2210542" cy="2179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Home design services</a:t>
            </a:r>
          </a:p>
          <a:p>
            <a:pPr algn="ctr"/>
            <a:endParaRPr lang="en-US" sz="900">
              <a:solidFill>
                <a:schemeClr val="tx1"/>
              </a:solidFill>
            </a:endParaRPr>
          </a:p>
        </p:txBody>
      </p:sp>
      <p:sp>
        <p:nvSpPr>
          <p:cNvPr id="300" name="Rectangle 299">
            <a:extLst>
              <a:ext uri="{FF2B5EF4-FFF2-40B4-BE49-F238E27FC236}">
                <a16:creationId xmlns:a16="http://schemas.microsoft.com/office/drawing/2014/main" id="{B638FE26-EA5A-4C48-B32A-22345AB071AE}"/>
              </a:ext>
            </a:extLst>
          </p:cNvPr>
          <p:cNvSpPr/>
          <p:nvPr/>
        </p:nvSpPr>
        <p:spPr>
          <a:xfrm>
            <a:off x="1423666" y="1241038"/>
            <a:ext cx="2845914" cy="3600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301" name="Rectangle 300">
            <a:extLst>
              <a:ext uri="{FF2B5EF4-FFF2-40B4-BE49-F238E27FC236}">
                <a16:creationId xmlns:a16="http://schemas.microsoft.com/office/drawing/2014/main" id="{89E4857A-7344-4991-94C0-6D8D83A8C52F}"/>
              </a:ext>
            </a:extLst>
          </p:cNvPr>
          <p:cNvSpPr/>
          <p:nvPr/>
        </p:nvSpPr>
        <p:spPr>
          <a:xfrm>
            <a:off x="1425934" y="1625201"/>
            <a:ext cx="2843613" cy="3824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Seamless reporting advancement and follow-up through online portal</a:t>
            </a:r>
            <a:endParaRPr lang="en-US" sz="900">
              <a:solidFill>
                <a:schemeClr val="tx1"/>
              </a:solidFill>
              <a:highlight>
                <a:srgbClr val="FFFF00"/>
              </a:highlight>
            </a:endParaRPr>
          </a:p>
        </p:txBody>
      </p:sp>
      <p:sp>
        <p:nvSpPr>
          <p:cNvPr id="302" name="Rectangle 301">
            <a:extLst>
              <a:ext uri="{FF2B5EF4-FFF2-40B4-BE49-F238E27FC236}">
                <a16:creationId xmlns:a16="http://schemas.microsoft.com/office/drawing/2014/main" id="{34B0C0D9-C504-43C9-BA61-0E82CE469A32}"/>
              </a:ext>
            </a:extLst>
          </p:cNvPr>
          <p:cNvSpPr/>
          <p:nvPr/>
        </p:nvSpPr>
        <p:spPr>
          <a:xfrm>
            <a:off x="1741336" y="2898421"/>
            <a:ext cx="2210542" cy="2179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Pro-active maintenance tools</a:t>
            </a:r>
          </a:p>
          <a:p>
            <a:pPr algn="ctr"/>
            <a:endParaRPr lang="en-US" sz="900">
              <a:solidFill>
                <a:schemeClr val="tx1"/>
              </a:solidFill>
            </a:endParaRPr>
          </a:p>
        </p:txBody>
      </p:sp>
      <p:sp>
        <p:nvSpPr>
          <p:cNvPr id="211" name="Oval 210">
            <a:extLst>
              <a:ext uri="{FF2B5EF4-FFF2-40B4-BE49-F238E27FC236}">
                <a16:creationId xmlns:a16="http://schemas.microsoft.com/office/drawing/2014/main" id="{3DE0F630-041E-4A46-B492-486ED5FA0EC8}"/>
              </a:ext>
            </a:extLst>
          </p:cNvPr>
          <p:cNvSpPr/>
          <p:nvPr>
            <p:custDataLst>
              <p:tags r:id="rId12"/>
            </p:custDataLst>
          </p:nvPr>
        </p:nvSpPr>
        <p:spPr bwMode="auto">
          <a:xfrm>
            <a:off x="4732338" y="132662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Arc 211">
            <a:extLst>
              <a:ext uri="{FF2B5EF4-FFF2-40B4-BE49-F238E27FC236}">
                <a16:creationId xmlns:a16="http://schemas.microsoft.com/office/drawing/2014/main" id="{00D9FC3F-7E1D-41CB-A5AD-4ECBE14FA2DF}"/>
              </a:ext>
            </a:extLst>
          </p:cNvPr>
          <p:cNvSpPr/>
          <p:nvPr>
            <p:custDataLst>
              <p:tags r:id="rId13"/>
            </p:custDataLst>
          </p:nvPr>
        </p:nvSpPr>
        <p:spPr bwMode="gray">
          <a:xfrm>
            <a:off x="4732338" y="1326626"/>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Oval 212">
            <a:extLst>
              <a:ext uri="{FF2B5EF4-FFF2-40B4-BE49-F238E27FC236}">
                <a16:creationId xmlns:a16="http://schemas.microsoft.com/office/drawing/2014/main" id="{1CB17802-D8AE-406C-B7DA-DF23B6357713}"/>
              </a:ext>
            </a:extLst>
          </p:cNvPr>
          <p:cNvSpPr/>
          <p:nvPr>
            <p:custDataLst>
              <p:tags r:id="rId14"/>
            </p:custDataLst>
          </p:nvPr>
        </p:nvSpPr>
        <p:spPr bwMode="auto">
          <a:xfrm>
            <a:off x="4732338" y="17282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6" name="Arc 225">
            <a:extLst>
              <a:ext uri="{FF2B5EF4-FFF2-40B4-BE49-F238E27FC236}">
                <a16:creationId xmlns:a16="http://schemas.microsoft.com/office/drawing/2014/main" id="{B2F4D423-6384-4EED-8A8F-FBFFC962C44E}"/>
              </a:ext>
            </a:extLst>
          </p:cNvPr>
          <p:cNvSpPr/>
          <p:nvPr>
            <p:custDataLst>
              <p:tags r:id="rId15"/>
            </p:custDataLst>
          </p:nvPr>
        </p:nvSpPr>
        <p:spPr bwMode="gray">
          <a:xfrm>
            <a:off x="4732338" y="172826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 name="Oval 226">
            <a:extLst>
              <a:ext uri="{FF2B5EF4-FFF2-40B4-BE49-F238E27FC236}">
                <a16:creationId xmlns:a16="http://schemas.microsoft.com/office/drawing/2014/main" id="{899E4511-9356-4F55-9021-2AC75CA374F5}"/>
              </a:ext>
            </a:extLst>
          </p:cNvPr>
          <p:cNvSpPr/>
          <p:nvPr>
            <p:custDataLst>
              <p:tags r:id="rId16"/>
            </p:custDataLst>
          </p:nvPr>
        </p:nvSpPr>
        <p:spPr bwMode="auto">
          <a:xfrm>
            <a:off x="4732338" y="21124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8" name="Arc 227">
            <a:extLst>
              <a:ext uri="{FF2B5EF4-FFF2-40B4-BE49-F238E27FC236}">
                <a16:creationId xmlns:a16="http://schemas.microsoft.com/office/drawing/2014/main" id="{5DE47477-F83C-4343-97B4-528F4E6EEC5E}"/>
              </a:ext>
            </a:extLst>
          </p:cNvPr>
          <p:cNvSpPr/>
          <p:nvPr>
            <p:custDataLst>
              <p:tags r:id="rId17"/>
            </p:custDataLst>
          </p:nvPr>
        </p:nvSpPr>
        <p:spPr bwMode="gray">
          <a:xfrm>
            <a:off x="4725396" y="2112438"/>
            <a:ext cx="187916" cy="187325"/>
          </a:xfrm>
          <a:prstGeom prst="arc">
            <a:avLst>
              <a:gd name="adj1" fmla="val 16200000"/>
              <a:gd name="adj2" fmla="val 8358212"/>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Oval 228">
            <a:extLst>
              <a:ext uri="{FF2B5EF4-FFF2-40B4-BE49-F238E27FC236}">
                <a16:creationId xmlns:a16="http://schemas.microsoft.com/office/drawing/2014/main" id="{4EFF5158-0EBE-46C9-A27A-E2B1C6DDC5DB}"/>
              </a:ext>
            </a:extLst>
          </p:cNvPr>
          <p:cNvSpPr/>
          <p:nvPr>
            <p:custDataLst>
              <p:tags r:id="rId18"/>
            </p:custDataLst>
          </p:nvPr>
        </p:nvSpPr>
        <p:spPr bwMode="auto">
          <a:xfrm>
            <a:off x="4732338" y="270775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4" name="Arc 233">
            <a:extLst>
              <a:ext uri="{FF2B5EF4-FFF2-40B4-BE49-F238E27FC236}">
                <a16:creationId xmlns:a16="http://schemas.microsoft.com/office/drawing/2014/main" id="{3930DCC7-BF1B-4C19-90DF-366A4AC6B52A}"/>
              </a:ext>
            </a:extLst>
          </p:cNvPr>
          <p:cNvSpPr/>
          <p:nvPr>
            <p:custDataLst>
              <p:tags r:id="rId19"/>
            </p:custDataLst>
          </p:nvPr>
        </p:nvSpPr>
        <p:spPr bwMode="gray">
          <a:xfrm>
            <a:off x="4732338" y="2707751"/>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1" name="Group 4">
            <a:extLst>
              <a:ext uri="{FF2B5EF4-FFF2-40B4-BE49-F238E27FC236}">
                <a16:creationId xmlns:a16="http://schemas.microsoft.com/office/drawing/2014/main" id="{852F6FC3-46E0-4C42-A8E8-05753CBF512C}"/>
              </a:ext>
            </a:extLst>
          </p:cNvPr>
          <p:cNvGrpSpPr>
            <a:grpSpLocks noChangeAspect="1"/>
          </p:cNvGrpSpPr>
          <p:nvPr/>
        </p:nvGrpSpPr>
        <p:grpSpPr bwMode="auto">
          <a:xfrm>
            <a:off x="5727446" y="1296973"/>
            <a:ext cx="149150" cy="176661"/>
            <a:chOff x="811" y="719"/>
            <a:chExt cx="694" cy="822"/>
          </a:xfrm>
          <a:solidFill>
            <a:srgbClr val="00B050"/>
          </a:solidFill>
        </p:grpSpPr>
        <p:sp>
          <p:nvSpPr>
            <p:cNvPr id="332" name="Freeform 5">
              <a:extLst>
                <a:ext uri="{FF2B5EF4-FFF2-40B4-BE49-F238E27FC236}">
                  <a16:creationId xmlns:a16="http://schemas.microsoft.com/office/drawing/2014/main" id="{6B3E2B33-EF35-42B7-A44D-1DE7AA78EC5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6">
              <a:extLst>
                <a:ext uri="{FF2B5EF4-FFF2-40B4-BE49-F238E27FC236}">
                  <a16:creationId xmlns:a16="http://schemas.microsoft.com/office/drawing/2014/main" id="{36F0C2A9-E366-43AA-9C02-0053FCC9C59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5" name="Group 4">
            <a:extLst>
              <a:ext uri="{FF2B5EF4-FFF2-40B4-BE49-F238E27FC236}">
                <a16:creationId xmlns:a16="http://schemas.microsoft.com/office/drawing/2014/main" id="{BB31FC27-6917-4E66-9862-36A340C09B7C}"/>
              </a:ext>
            </a:extLst>
          </p:cNvPr>
          <p:cNvGrpSpPr>
            <a:grpSpLocks noChangeAspect="1"/>
          </p:cNvGrpSpPr>
          <p:nvPr/>
        </p:nvGrpSpPr>
        <p:grpSpPr bwMode="auto">
          <a:xfrm>
            <a:off x="5727446" y="1726079"/>
            <a:ext cx="149150" cy="176661"/>
            <a:chOff x="811" y="719"/>
            <a:chExt cx="694" cy="822"/>
          </a:xfrm>
          <a:solidFill>
            <a:srgbClr val="FFC000"/>
          </a:solidFill>
        </p:grpSpPr>
        <p:sp>
          <p:nvSpPr>
            <p:cNvPr id="336" name="Freeform 5">
              <a:extLst>
                <a:ext uri="{FF2B5EF4-FFF2-40B4-BE49-F238E27FC236}">
                  <a16:creationId xmlns:a16="http://schemas.microsoft.com/office/drawing/2014/main" id="{038D7E3D-679E-4ABE-8878-45F4E807D8CA}"/>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6">
              <a:extLst>
                <a:ext uri="{FF2B5EF4-FFF2-40B4-BE49-F238E27FC236}">
                  <a16:creationId xmlns:a16="http://schemas.microsoft.com/office/drawing/2014/main" id="{836213EB-6968-4D25-B028-4540F846940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4">
            <a:extLst>
              <a:ext uri="{FF2B5EF4-FFF2-40B4-BE49-F238E27FC236}">
                <a16:creationId xmlns:a16="http://schemas.microsoft.com/office/drawing/2014/main" id="{81C45A89-3187-414E-A19D-9E7B5D5D50EF}"/>
              </a:ext>
            </a:extLst>
          </p:cNvPr>
          <p:cNvGrpSpPr>
            <a:grpSpLocks noChangeAspect="1"/>
          </p:cNvGrpSpPr>
          <p:nvPr/>
        </p:nvGrpSpPr>
        <p:grpSpPr bwMode="auto">
          <a:xfrm>
            <a:off x="5727446" y="2102434"/>
            <a:ext cx="149150" cy="176661"/>
            <a:chOff x="811" y="719"/>
            <a:chExt cx="694" cy="822"/>
          </a:xfrm>
          <a:solidFill>
            <a:srgbClr val="FFC000"/>
          </a:solidFill>
        </p:grpSpPr>
        <p:sp>
          <p:nvSpPr>
            <p:cNvPr id="339" name="Freeform 5">
              <a:extLst>
                <a:ext uri="{FF2B5EF4-FFF2-40B4-BE49-F238E27FC236}">
                  <a16:creationId xmlns:a16="http://schemas.microsoft.com/office/drawing/2014/main" id="{C8C5E086-3A6A-4700-8990-528AC90B091D}"/>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
              <a:extLst>
                <a:ext uri="{FF2B5EF4-FFF2-40B4-BE49-F238E27FC236}">
                  <a16:creationId xmlns:a16="http://schemas.microsoft.com/office/drawing/2014/main" id="{D56B61D0-4C94-443A-BB8D-A28A2CAC983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1" name="Group 4">
            <a:extLst>
              <a:ext uri="{FF2B5EF4-FFF2-40B4-BE49-F238E27FC236}">
                <a16:creationId xmlns:a16="http://schemas.microsoft.com/office/drawing/2014/main" id="{1563A76D-FB86-4521-AFB2-A1339AB2C000}"/>
              </a:ext>
            </a:extLst>
          </p:cNvPr>
          <p:cNvGrpSpPr>
            <a:grpSpLocks noChangeAspect="1"/>
          </p:cNvGrpSpPr>
          <p:nvPr/>
        </p:nvGrpSpPr>
        <p:grpSpPr bwMode="auto">
          <a:xfrm>
            <a:off x="5727446" y="2601395"/>
            <a:ext cx="149150" cy="176661"/>
            <a:chOff x="811" y="719"/>
            <a:chExt cx="694" cy="822"/>
          </a:xfrm>
          <a:solidFill>
            <a:srgbClr val="00B050"/>
          </a:solidFill>
        </p:grpSpPr>
        <p:sp>
          <p:nvSpPr>
            <p:cNvPr id="342" name="Freeform 5">
              <a:extLst>
                <a:ext uri="{FF2B5EF4-FFF2-40B4-BE49-F238E27FC236}">
                  <a16:creationId xmlns:a16="http://schemas.microsoft.com/office/drawing/2014/main" id="{F44DBA92-99BA-47D8-86DD-EFD738B62A8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
              <a:extLst>
                <a:ext uri="{FF2B5EF4-FFF2-40B4-BE49-F238E27FC236}">
                  <a16:creationId xmlns:a16="http://schemas.microsoft.com/office/drawing/2014/main" id="{098EEF31-6196-47F4-B45F-6E315541BF1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4">
            <a:extLst>
              <a:ext uri="{FF2B5EF4-FFF2-40B4-BE49-F238E27FC236}">
                <a16:creationId xmlns:a16="http://schemas.microsoft.com/office/drawing/2014/main" id="{AA5D35AF-5D4B-4099-8EA2-D809C225FCBC}"/>
              </a:ext>
            </a:extLst>
          </p:cNvPr>
          <p:cNvGrpSpPr>
            <a:grpSpLocks noChangeAspect="1"/>
          </p:cNvGrpSpPr>
          <p:nvPr/>
        </p:nvGrpSpPr>
        <p:grpSpPr bwMode="auto">
          <a:xfrm>
            <a:off x="5727446" y="2904541"/>
            <a:ext cx="149150" cy="176661"/>
            <a:chOff x="811" y="719"/>
            <a:chExt cx="694" cy="822"/>
          </a:xfrm>
          <a:solidFill>
            <a:schemeClr val="accent6">
              <a:lumMod val="75000"/>
            </a:schemeClr>
          </a:solidFill>
        </p:grpSpPr>
        <p:sp>
          <p:nvSpPr>
            <p:cNvPr id="345" name="Freeform 5">
              <a:extLst>
                <a:ext uri="{FF2B5EF4-FFF2-40B4-BE49-F238E27FC236}">
                  <a16:creationId xmlns:a16="http://schemas.microsoft.com/office/drawing/2014/main" id="{B7B6BA5E-9868-43CC-A30B-CEAB5CD135C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6">
              <a:extLst>
                <a:ext uri="{FF2B5EF4-FFF2-40B4-BE49-F238E27FC236}">
                  <a16:creationId xmlns:a16="http://schemas.microsoft.com/office/drawing/2014/main" id="{F446B0C3-5149-4F36-9B4E-8AE508DC626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2" name="Group 14">
            <a:extLst>
              <a:ext uri="{FF2B5EF4-FFF2-40B4-BE49-F238E27FC236}">
                <a16:creationId xmlns:a16="http://schemas.microsoft.com/office/drawing/2014/main" id="{39F42B3D-5602-46CC-AFDB-6F6B8597B0B1}"/>
              </a:ext>
            </a:extLst>
          </p:cNvPr>
          <p:cNvGrpSpPr/>
          <p:nvPr/>
        </p:nvGrpSpPr>
        <p:grpSpPr>
          <a:xfrm>
            <a:off x="6355694" y="1357478"/>
            <a:ext cx="753760" cy="76657"/>
            <a:chOff x="3408784" y="1470274"/>
            <a:chExt cx="2376063" cy="76657"/>
          </a:xfrm>
        </p:grpSpPr>
        <p:cxnSp>
          <p:nvCxnSpPr>
            <p:cNvPr id="403" name="Connecteur droit 185">
              <a:extLst>
                <a:ext uri="{FF2B5EF4-FFF2-40B4-BE49-F238E27FC236}">
                  <a16:creationId xmlns:a16="http://schemas.microsoft.com/office/drawing/2014/main" id="{3070328E-D50E-4DDA-87A1-DB5DFBF0D3FA}"/>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04" name="Straight Connector 11">
              <a:extLst>
                <a:ext uri="{FF2B5EF4-FFF2-40B4-BE49-F238E27FC236}">
                  <a16:creationId xmlns:a16="http://schemas.microsoft.com/office/drawing/2014/main" id="{013E8E7B-4AC7-47E2-938A-F6709FA12D5C}"/>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5" name="Straight Connector 393">
              <a:extLst>
                <a:ext uri="{FF2B5EF4-FFF2-40B4-BE49-F238E27FC236}">
                  <a16:creationId xmlns:a16="http://schemas.microsoft.com/office/drawing/2014/main" id="{708932F8-882F-4438-A2F3-C5939ACDD9A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6" name="Straight Connector 395">
              <a:extLst>
                <a:ext uri="{FF2B5EF4-FFF2-40B4-BE49-F238E27FC236}">
                  <a16:creationId xmlns:a16="http://schemas.microsoft.com/office/drawing/2014/main" id="{BE910C07-4874-4637-B1BE-4CDB37C6F68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07" name="Group 14">
            <a:extLst>
              <a:ext uri="{FF2B5EF4-FFF2-40B4-BE49-F238E27FC236}">
                <a16:creationId xmlns:a16="http://schemas.microsoft.com/office/drawing/2014/main" id="{B3FC3315-059B-44B4-B605-3F77C43D6BBB}"/>
              </a:ext>
            </a:extLst>
          </p:cNvPr>
          <p:cNvGrpSpPr/>
          <p:nvPr/>
        </p:nvGrpSpPr>
        <p:grpSpPr>
          <a:xfrm>
            <a:off x="6355694" y="1764252"/>
            <a:ext cx="753760" cy="76657"/>
            <a:chOff x="3408784" y="1470274"/>
            <a:chExt cx="2376063" cy="76657"/>
          </a:xfrm>
        </p:grpSpPr>
        <p:cxnSp>
          <p:nvCxnSpPr>
            <p:cNvPr id="408" name="Connecteur droit 185">
              <a:extLst>
                <a:ext uri="{FF2B5EF4-FFF2-40B4-BE49-F238E27FC236}">
                  <a16:creationId xmlns:a16="http://schemas.microsoft.com/office/drawing/2014/main" id="{E9651AA0-F7DC-4178-9D8A-F85BECAC90E3}"/>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09" name="Straight Connector 11">
              <a:extLst>
                <a:ext uri="{FF2B5EF4-FFF2-40B4-BE49-F238E27FC236}">
                  <a16:creationId xmlns:a16="http://schemas.microsoft.com/office/drawing/2014/main" id="{6C0C4F34-56C0-4362-84F9-EEA68B895B0E}"/>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0" name="Straight Connector 393">
              <a:extLst>
                <a:ext uri="{FF2B5EF4-FFF2-40B4-BE49-F238E27FC236}">
                  <a16:creationId xmlns:a16="http://schemas.microsoft.com/office/drawing/2014/main" id="{EC3887C2-C836-4EAA-8F07-89FFD1AAFF6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1" name="Straight Connector 395">
              <a:extLst>
                <a:ext uri="{FF2B5EF4-FFF2-40B4-BE49-F238E27FC236}">
                  <a16:creationId xmlns:a16="http://schemas.microsoft.com/office/drawing/2014/main" id="{07C450E2-2DCE-47C1-AC3E-D105F16AA08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12" name="Group 14">
            <a:extLst>
              <a:ext uri="{FF2B5EF4-FFF2-40B4-BE49-F238E27FC236}">
                <a16:creationId xmlns:a16="http://schemas.microsoft.com/office/drawing/2014/main" id="{7952F43E-C38F-4FAF-AB56-FBE0A1D04485}"/>
              </a:ext>
            </a:extLst>
          </p:cNvPr>
          <p:cNvGrpSpPr/>
          <p:nvPr/>
        </p:nvGrpSpPr>
        <p:grpSpPr>
          <a:xfrm>
            <a:off x="6355694" y="2156005"/>
            <a:ext cx="753760" cy="76657"/>
            <a:chOff x="3408784" y="1470274"/>
            <a:chExt cx="2376063" cy="76657"/>
          </a:xfrm>
        </p:grpSpPr>
        <p:cxnSp>
          <p:nvCxnSpPr>
            <p:cNvPr id="413" name="Connecteur droit 185">
              <a:extLst>
                <a:ext uri="{FF2B5EF4-FFF2-40B4-BE49-F238E27FC236}">
                  <a16:creationId xmlns:a16="http://schemas.microsoft.com/office/drawing/2014/main" id="{9D61B0CD-E8DE-4AFB-8F56-7A83C6F126B7}"/>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14" name="Straight Connector 11">
              <a:extLst>
                <a:ext uri="{FF2B5EF4-FFF2-40B4-BE49-F238E27FC236}">
                  <a16:creationId xmlns:a16="http://schemas.microsoft.com/office/drawing/2014/main" id="{A00DC5E7-56B1-4E17-A93E-2CD6ACCE9018}"/>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5" name="Straight Connector 393">
              <a:extLst>
                <a:ext uri="{FF2B5EF4-FFF2-40B4-BE49-F238E27FC236}">
                  <a16:creationId xmlns:a16="http://schemas.microsoft.com/office/drawing/2014/main" id="{D0B73D7B-0F79-4227-A621-A82162C02C9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6" name="Straight Connector 395">
              <a:extLst>
                <a:ext uri="{FF2B5EF4-FFF2-40B4-BE49-F238E27FC236}">
                  <a16:creationId xmlns:a16="http://schemas.microsoft.com/office/drawing/2014/main" id="{EED7FD1C-5A02-4222-8EF8-F716AF9E5DB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17" name="Group 14">
            <a:extLst>
              <a:ext uri="{FF2B5EF4-FFF2-40B4-BE49-F238E27FC236}">
                <a16:creationId xmlns:a16="http://schemas.microsoft.com/office/drawing/2014/main" id="{85AC1C61-0CF7-4C1C-B48A-7A9FDE0E881B}"/>
              </a:ext>
            </a:extLst>
          </p:cNvPr>
          <p:cNvGrpSpPr/>
          <p:nvPr/>
        </p:nvGrpSpPr>
        <p:grpSpPr>
          <a:xfrm>
            <a:off x="6355694" y="2635296"/>
            <a:ext cx="753760" cy="76657"/>
            <a:chOff x="3408784" y="1470274"/>
            <a:chExt cx="2376063" cy="76657"/>
          </a:xfrm>
        </p:grpSpPr>
        <p:cxnSp>
          <p:nvCxnSpPr>
            <p:cNvPr id="418" name="Connecteur droit 185">
              <a:extLst>
                <a:ext uri="{FF2B5EF4-FFF2-40B4-BE49-F238E27FC236}">
                  <a16:creationId xmlns:a16="http://schemas.microsoft.com/office/drawing/2014/main" id="{76CB3ADD-198D-42E9-ACC5-A423D0C99A85}"/>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19" name="Straight Connector 11">
              <a:extLst>
                <a:ext uri="{FF2B5EF4-FFF2-40B4-BE49-F238E27FC236}">
                  <a16:creationId xmlns:a16="http://schemas.microsoft.com/office/drawing/2014/main" id="{19775694-DF41-4D10-99A8-E5C50B61E11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2" name="Straight Connector 393">
              <a:extLst>
                <a:ext uri="{FF2B5EF4-FFF2-40B4-BE49-F238E27FC236}">
                  <a16:creationId xmlns:a16="http://schemas.microsoft.com/office/drawing/2014/main" id="{7EDFAB36-8298-4F28-88EF-88F56351C704}"/>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3" name="Straight Connector 395">
              <a:extLst>
                <a:ext uri="{FF2B5EF4-FFF2-40B4-BE49-F238E27FC236}">
                  <a16:creationId xmlns:a16="http://schemas.microsoft.com/office/drawing/2014/main" id="{7D7C0704-2A4D-499D-A3F9-60C073148E2B}"/>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24" name="Group 14">
            <a:extLst>
              <a:ext uri="{FF2B5EF4-FFF2-40B4-BE49-F238E27FC236}">
                <a16:creationId xmlns:a16="http://schemas.microsoft.com/office/drawing/2014/main" id="{5013FA97-B0F4-4A64-A7E9-0AD542A305AC}"/>
              </a:ext>
            </a:extLst>
          </p:cNvPr>
          <p:cNvGrpSpPr/>
          <p:nvPr/>
        </p:nvGrpSpPr>
        <p:grpSpPr>
          <a:xfrm>
            <a:off x="6355694" y="2954896"/>
            <a:ext cx="753760" cy="76657"/>
            <a:chOff x="3408784" y="1470274"/>
            <a:chExt cx="2376063" cy="76657"/>
          </a:xfrm>
        </p:grpSpPr>
        <p:cxnSp>
          <p:nvCxnSpPr>
            <p:cNvPr id="425" name="Connecteur droit 185">
              <a:extLst>
                <a:ext uri="{FF2B5EF4-FFF2-40B4-BE49-F238E27FC236}">
                  <a16:creationId xmlns:a16="http://schemas.microsoft.com/office/drawing/2014/main" id="{665DDE3F-6FAD-4A20-A1FE-7456D5D93FDA}"/>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26" name="Straight Connector 11">
              <a:extLst>
                <a:ext uri="{FF2B5EF4-FFF2-40B4-BE49-F238E27FC236}">
                  <a16:creationId xmlns:a16="http://schemas.microsoft.com/office/drawing/2014/main" id="{92FC4DF7-3103-4920-8A3E-FB04FE92831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7" name="Straight Connector 393">
              <a:extLst>
                <a:ext uri="{FF2B5EF4-FFF2-40B4-BE49-F238E27FC236}">
                  <a16:creationId xmlns:a16="http://schemas.microsoft.com/office/drawing/2014/main" id="{6855C70B-ED65-4336-AAAA-188576FC8ED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8" name="Straight Connector 395">
              <a:extLst>
                <a:ext uri="{FF2B5EF4-FFF2-40B4-BE49-F238E27FC236}">
                  <a16:creationId xmlns:a16="http://schemas.microsoft.com/office/drawing/2014/main" id="{38A7D380-93F3-483A-A44D-5FDDC114CA6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71" name="Flowchart: Connector 137">
            <a:extLst>
              <a:ext uri="{FF2B5EF4-FFF2-40B4-BE49-F238E27FC236}">
                <a16:creationId xmlns:a16="http://schemas.microsoft.com/office/drawing/2014/main" id="{83A1A957-09EF-441E-B0F3-BEA3575C3310}"/>
              </a:ext>
            </a:extLst>
          </p:cNvPr>
          <p:cNvSpPr/>
          <p:nvPr/>
        </p:nvSpPr>
        <p:spPr>
          <a:xfrm>
            <a:off x="6526412" y="2625894"/>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2" name="Flowchart: Connector 137">
            <a:extLst>
              <a:ext uri="{FF2B5EF4-FFF2-40B4-BE49-F238E27FC236}">
                <a16:creationId xmlns:a16="http://schemas.microsoft.com/office/drawing/2014/main" id="{C8642C5B-766C-444E-B472-4CCCA91833BB}"/>
              </a:ext>
            </a:extLst>
          </p:cNvPr>
          <p:cNvSpPr/>
          <p:nvPr/>
        </p:nvSpPr>
        <p:spPr>
          <a:xfrm>
            <a:off x="6447935" y="2921460"/>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3" name="Flowchart: Connector 137">
            <a:extLst>
              <a:ext uri="{FF2B5EF4-FFF2-40B4-BE49-F238E27FC236}">
                <a16:creationId xmlns:a16="http://schemas.microsoft.com/office/drawing/2014/main" id="{641495BC-10DB-4F75-90D3-435B0EA4AA1D}"/>
              </a:ext>
            </a:extLst>
          </p:cNvPr>
          <p:cNvSpPr/>
          <p:nvPr/>
        </p:nvSpPr>
        <p:spPr>
          <a:xfrm>
            <a:off x="6787637" y="2142954"/>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4" name="Flowchart: Connector 137">
            <a:extLst>
              <a:ext uri="{FF2B5EF4-FFF2-40B4-BE49-F238E27FC236}">
                <a16:creationId xmlns:a16="http://schemas.microsoft.com/office/drawing/2014/main" id="{B378CEDE-C4B2-43EE-A7C1-F2D15C120DFA}"/>
              </a:ext>
            </a:extLst>
          </p:cNvPr>
          <p:cNvSpPr/>
          <p:nvPr/>
        </p:nvSpPr>
        <p:spPr>
          <a:xfrm>
            <a:off x="6854914" y="1751826"/>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5" name="Flowchart: Connector 137">
            <a:extLst>
              <a:ext uri="{FF2B5EF4-FFF2-40B4-BE49-F238E27FC236}">
                <a16:creationId xmlns:a16="http://schemas.microsoft.com/office/drawing/2014/main" id="{670C47CD-4DA7-4D9F-AE7A-05B5C0EE79A0}"/>
              </a:ext>
            </a:extLst>
          </p:cNvPr>
          <p:cNvSpPr/>
          <p:nvPr/>
        </p:nvSpPr>
        <p:spPr>
          <a:xfrm>
            <a:off x="6923675" y="1332692"/>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32" name="Rectangle 431">
            <a:extLst>
              <a:ext uri="{FF2B5EF4-FFF2-40B4-BE49-F238E27FC236}">
                <a16:creationId xmlns:a16="http://schemas.microsoft.com/office/drawing/2014/main" id="{03857C1B-D6C5-45FC-9704-4AD21AA68E0E}"/>
              </a:ext>
            </a:extLst>
          </p:cNvPr>
          <p:cNvSpPr/>
          <p:nvPr/>
        </p:nvSpPr>
        <p:spPr>
          <a:xfrm>
            <a:off x="7409543" y="1222049"/>
            <a:ext cx="2153598" cy="19507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72000" rIns="72000" rtlCol="0" anchor="ctr"/>
          <a:lstStyle/>
          <a:p>
            <a:pPr algn="ctr"/>
            <a:r>
              <a:rPr lang="en-US" sz="900">
                <a:solidFill>
                  <a:schemeClr val="tx1"/>
                </a:solidFill>
              </a:rPr>
              <a:t>Regarding end-clients’ expectations, REN players are expected to offer an online platform to allow the insured person to follow its file easily</a:t>
            </a:r>
          </a:p>
          <a:p>
            <a:pPr algn="ctr"/>
            <a:endParaRPr lang="en-US" sz="900">
              <a:solidFill>
                <a:schemeClr val="tx1"/>
              </a:solidFill>
            </a:endParaRPr>
          </a:p>
          <a:p>
            <a:pPr algn="ctr"/>
            <a:r>
              <a:rPr lang="en-US" sz="900">
                <a:solidFill>
                  <a:schemeClr val="tx1"/>
                </a:solidFill>
              </a:rPr>
              <a:t>New cross-sell opportunities do not appear to be crucial at the moment, according to both the value and the market maturity</a:t>
            </a:r>
          </a:p>
        </p:txBody>
      </p:sp>
      <p:sp>
        <p:nvSpPr>
          <p:cNvPr id="195" name="Rectangle 194">
            <a:extLst>
              <a:ext uri="{FF2B5EF4-FFF2-40B4-BE49-F238E27FC236}">
                <a16:creationId xmlns:a16="http://schemas.microsoft.com/office/drawing/2014/main" id="{1D8E904A-12F9-46A4-95EA-1ACD9EDBA1AF}"/>
              </a:ext>
            </a:extLst>
          </p:cNvPr>
          <p:cNvSpPr/>
          <p:nvPr/>
        </p:nvSpPr>
        <p:spPr>
          <a:xfrm>
            <a:off x="7409543" y="815149"/>
            <a:ext cx="21535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Comments</a:t>
            </a:r>
          </a:p>
        </p:txBody>
      </p:sp>
      <p:sp>
        <p:nvSpPr>
          <p:cNvPr id="218" name="Ellipse 217">
            <a:extLst>
              <a:ext uri="{FF2B5EF4-FFF2-40B4-BE49-F238E27FC236}">
                <a16:creationId xmlns:a16="http://schemas.microsoft.com/office/drawing/2014/main" id="{0C18248F-CE9C-49C4-902E-BB259EC3F72E}"/>
              </a:ext>
            </a:extLst>
          </p:cNvPr>
          <p:cNvSpPr/>
          <p:nvPr/>
        </p:nvSpPr>
        <p:spPr>
          <a:xfrm>
            <a:off x="1261973" y="12690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219" name="Ellipse 218">
            <a:extLst>
              <a:ext uri="{FF2B5EF4-FFF2-40B4-BE49-F238E27FC236}">
                <a16:creationId xmlns:a16="http://schemas.microsoft.com/office/drawing/2014/main" id="{699912BB-DA44-4A9A-B10E-4A39772DE6E9}"/>
              </a:ext>
            </a:extLst>
          </p:cNvPr>
          <p:cNvSpPr/>
          <p:nvPr/>
        </p:nvSpPr>
        <p:spPr>
          <a:xfrm>
            <a:off x="1261973" y="16813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2</a:t>
            </a:r>
          </a:p>
        </p:txBody>
      </p:sp>
      <p:sp>
        <p:nvSpPr>
          <p:cNvPr id="220" name="Ellipse 219">
            <a:extLst>
              <a:ext uri="{FF2B5EF4-FFF2-40B4-BE49-F238E27FC236}">
                <a16:creationId xmlns:a16="http://schemas.microsoft.com/office/drawing/2014/main" id="{3A6BFE8B-73D5-4CB5-AADD-F6690E4E599D}"/>
              </a:ext>
            </a:extLst>
          </p:cNvPr>
          <p:cNvSpPr/>
          <p:nvPr/>
        </p:nvSpPr>
        <p:spPr>
          <a:xfrm>
            <a:off x="1261973" y="206208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221" name="Ellipse 220">
            <a:extLst>
              <a:ext uri="{FF2B5EF4-FFF2-40B4-BE49-F238E27FC236}">
                <a16:creationId xmlns:a16="http://schemas.microsoft.com/office/drawing/2014/main" id="{156A4B58-CEE1-45BD-8FD1-4FD98B592434}"/>
              </a:ext>
            </a:extLst>
          </p:cNvPr>
          <p:cNvSpPr/>
          <p:nvPr/>
        </p:nvSpPr>
        <p:spPr>
          <a:xfrm>
            <a:off x="1261973" y="271466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222" name="Ellipse 221">
            <a:extLst>
              <a:ext uri="{FF2B5EF4-FFF2-40B4-BE49-F238E27FC236}">
                <a16:creationId xmlns:a16="http://schemas.microsoft.com/office/drawing/2014/main" id="{B664E997-E830-4082-930F-A45A251FD462}"/>
              </a:ext>
            </a:extLst>
          </p:cNvPr>
          <p:cNvSpPr/>
          <p:nvPr/>
        </p:nvSpPr>
        <p:spPr>
          <a:xfrm>
            <a:off x="1261973" y="324979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223" name="Ellipse 222">
            <a:extLst>
              <a:ext uri="{FF2B5EF4-FFF2-40B4-BE49-F238E27FC236}">
                <a16:creationId xmlns:a16="http://schemas.microsoft.com/office/drawing/2014/main" id="{AACFFFD0-291B-45A6-A066-6352E58C9EEB}"/>
              </a:ext>
            </a:extLst>
          </p:cNvPr>
          <p:cNvSpPr/>
          <p:nvPr/>
        </p:nvSpPr>
        <p:spPr>
          <a:xfrm>
            <a:off x="1261973" y="363424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224" name="Ellipse 223">
            <a:extLst>
              <a:ext uri="{FF2B5EF4-FFF2-40B4-BE49-F238E27FC236}">
                <a16:creationId xmlns:a16="http://schemas.microsoft.com/office/drawing/2014/main" id="{9CC974BC-E401-410D-895E-89F6C7E5FD6F}"/>
              </a:ext>
            </a:extLst>
          </p:cNvPr>
          <p:cNvSpPr/>
          <p:nvPr/>
        </p:nvSpPr>
        <p:spPr>
          <a:xfrm>
            <a:off x="1261973" y="399073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225" name="Ellipse 224">
            <a:extLst>
              <a:ext uri="{FF2B5EF4-FFF2-40B4-BE49-F238E27FC236}">
                <a16:creationId xmlns:a16="http://schemas.microsoft.com/office/drawing/2014/main" id="{2E3BF3CB-B236-4275-A4F8-DE6805D6032E}"/>
              </a:ext>
            </a:extLst>
          </p:cNvPr>
          <p:cNvSpPr/>
          <p:nvPr/>
        </p:nvSpPr>
        <p:spPr>
          <a:xfrm>
            <a:off x="1261973" y="432745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8</a:t>
            </a:r>
          </a:p>
        </p:txBody>
      </p:sp>
      <p:sp>
        <p:nvSpPr>
          <p:cNvPr id="236" name="Rectangle 235">
            <a:extLst>
              <a:ext uri="{FF2B5EF4-FFF2-40B4-BE49-F238E27FC236}">
                <a16:creationId xmlns:a16="http://schemas.microsoft.com/office/drawing/2014/main" id="{00F7E046-3416-4368-812E-5C119AD03ABB}"/>
              </a:ext>
            </a:extLst>
          </p:cNvPr>
          <p:cNvSpPr/>
          <p:nvPr/>
        </p:nvSpPr>
        <p:spPr>
          <a:xfrm>
            <a:off x="1423664" y="815149"/>
            <a:ext cx="284361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207" name="Rectangle 206">
            <a:extLst>
              <a:ext uri="{FF2B5EF4-FFF2-40B4-BE49-F238E27FC236}">
                <a16:creationId xmlns:a16="http://schemas.microsoft.com/office/drawing/2014/main" id="{C77775EA-390E-4A32-B782-BAB1BE3EC7C9}"/>
              </a:ext>
            </a:extLst>
          </p:cNvPr>
          <p:cNvSpPr/>
          <p:nvPr/>
        </p:nvSpPr>
        <p:spPr>
          <a:xfrm>
            <a:off x="1423666" y="4673084"/>
            <a:ext cx="2845916" cy="2667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Claim reporting and first draft of the quotation</a:t>
            </a:r>
          </a:p>
        </p:txBody>
      </p:sp>
      <p:sp>
        <p:nvSpPr>
          <p:cNvPr id="208" name="Rectangle 207">
            <a:extLst>
              <a:ext uri="{FF2B5EF4-FFF2-40B4-BE49-F238E27FC236}">
                <a16:creationId xmlns:a16="http://schemas.microsoft.com/office/drawing/2014/main" id="{2CB2F9BF-C01A-4704-9110-A94AED93C7CC}"/>
              </a:ext>
            </a:extLst>
          </p:cNvPr>
          <p:cNvSpPr/>
          <p:nvPr/>
        </p:nvSpPr>
        <p:spPr>
          <a:xfrm>
            <a:off x="1423666" y="4958440"/>
            <a:ext cx="2845916" cy="3302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Easy and quick validation step and follow-up by insurance company</a:t>
            </a:r>
          </a:p>
        </p:txBody>
      </p:sp>
      <p:sp>
        <p:nvSpPr>
          <p:cNvPr id="209" name="Rectangle 208">
            <a:extLst>
              <a:ext uri="{FF2B5EF4-FFF2-40B4-BE49-F238E27FC236}">
                <a16:creationId xmlns:a16="http://schemas.microsoft.com/office/drawing/2014/main" id="{BC902227-95B2-498A-BE19-2097B8481568}"/>
              </a:ext>
            </a:extLst>
          </p:cNvPr>
          <p:cNvSpPr/>
          <p:nvPr/>
        </p:nvSpPr>
        <p:spPr>
          <a:xfrm>
            <a:off x="1437132" y="5307246"/>
            <a:ext cx="2830145" cy="2946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Security and authentication (electronic signature for all stakeholders,…)</a:t>
            </a:r>
          </a:p>
        </p:txBody>
      </p:sp>
      <p:sp>
        <p:nvSpPr>
          <p:cNvPr id="214" name="Rectangle 213">
            <a:extLst>
              <a:ext uri="{FF2B5EF4-FFF2-40B4-BE49-F238E27FC236}">
                <a16:creationId xmlns:a16="http://schemas.microsoft.com/office/drawing/2014/main" id="{DC59756C-B7DA-4DDA-924C-AA8BBB352C21}"/>
              </a:ext>
            </a:extLst>
          </p:cNvPr>
          <p:cNvSpPr/>
          <p:nvPr/>
        </p:nvSpPr>
        <p:spPr>
          <a:xfrm>
            <a:off x="1423666" y="5620535"/>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Reporting advancement and final documents received and stored with GED¹</a:t>
            </a:r>
          </a:p>
        </p:txBody>
      </p:sp>
      <p:sp>
        <p:nvSpPr>
          <p:cNvPr id="215" name="Rectangle 214">
            <a:extLst>
              <a:ext uri="{FF2B5EF4-FFF2-40B4-BE49-F238E27FC236}">
                <a16:creationId xmlns:a16="http://schemas.microsoft.com/office/drawing/2014/main" id="{1E911E45-788D-4A82-A9CC-7DE8DEFD1940}"/>
              </a:ext>
            </a:extLst>
          </p:cNvPr>
          <p:cNvSpPr/>
          <p:nvPr/>
        </p:nvSpPr>
        <p:spPr>
          <a:xfrm>
            <a:off x="1423666" y="5981878"/>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Finalization and clients’ feedback on the service quality</a:t>
            </a:r>
          </a:p>
        </p:txBody>
      </p:sp>
      <p:sp>
        <p:nvSpPr>
          <p:cNvPr id="216" name="Ellipse 229">
            <a:extLst>
              <a:ext uri="{FF2B5EF4-FFF2-40B4-BE49-F238E27FC236}">
                <a16:creationId xmlns:a16="http://schemas.microsoft.com/office/drawing/2014/main" id="{B55021B7-A72D-46BD-93C8-F7D071B2FA3D}"/>
              </a:ext>
            </a:extLst>
          </p:cNvPr>
          <p:cNvSpPr/>
          <p:nvPr/>
        </p:nvSpPr>
        <p:spPr>
          <a:xfrm>
            <a:off x="1261973" y="470697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217" name="Ellipse 230">
            <a:extLst>
              <a:ext uri="{FF2B5EF4-FFF2-40B4-BE49-F238E27FC236}">
                <a16:creationId xmlns:a16="http://schemas.microsoft.com/office/drawing/2014/main" id="{9E62E839-2DD0-4F81-9D37-40746772CDB9}"/>
              </a:ext>
            </a:extLst>
          </p:cNvPr>
          <p:cNvSpPr/>
          <p:nvPr/>
        </p:nvSpPr>
        <p:spPr>
          <a:xfrm>
            <a:off x="1261973" y="50081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10</a:t>
            </a:r>
          </a:p>
        </p:txBody>
      </p:sp>
      <p:sp>
        <p:nvSpPr>
          <p:cNvPr id="237" name="Ellipse 231">
            <a:extLst>
              <a:ext uri="{FF2B5EF4-FFF2-40B4-BE49-F238E27FC236}">
                <a16:creationId xmlns:a16="http://schemas.microsoft.com/office/drawing/2014/main" id="{6E5AF13E-321B-46A9-8A9E-118042B87B4E}"/>
              </a:ext>
            </a:extLst>
          </p:cNvPr>
          <p:cNvSpPr/>
          <p:nvPr/>
        </p:nvSpPr>
        <p:spPr>
          <a:xfrm>
            <a:off x="1261973" y="535003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238" name="Ellipse 232">
            <a:extLst>
              <a:ext uri="{FF2B5EF4-FFF2-40B4-BE49-F238E27FC236}">
                <a16:creationId xmlns:a16="http://schemas.microsoft.com/office/drawing/2014/main" id="{AFF1494D-4D2B-458F-9EF2-6B336A081C82}"/>
              </a:ext>
            </a:extLst>
          </p:cNvPr>
          <p:cNvSpPr/>
          <p:nvPr/>
        </p:nvSpPr>
        <p:spPr>
          <a:xfrm>
            <a:off x="1261973" y="568691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239" name="Ellipse 234">
            <a:extLst>
              <a:ext uri="{FF2B5EF4-FFF2-40B4-BE49-F238E27FC236}">
                <a16:creationId xmlns:a16="http://schemas.microsoft.com/office/drawing/2014/main" id="{D4188DE1-989E-4558-A0ED-D3E5F1AF38BF}"/>
              </a:ext>
            </a:extLst>
          </p:cNvPr>
          <p:cNvSpPr/>
          <p:nvPr/>
        </p:nvSpPr>
        <p:spPr>
          <a:xfrm>
            <a:off x="1261973" y="6049995"/>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13</a:t>
            </a:r>
          </a:p>
        </p:txBody>
      </p:sp>
    </p:spTree>
    <p:extLst>
      <p:ext uri="{BB962C8B-B14F-4D97-AF65-F5344CB8AC3E}">
        <p14:creationId xmlns:p14="http://schemas.microsoft.com/office/powerpoint/2010/main" val="1088427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3713215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31041C5-E8A2-412F-8DD7-D013B496B687}"/>
              </a:ext>
            </a:extLst>
          </p:cNvPr>
          <p:cNvSpPr>
            <a:spLocks noGrp="1"/>
          </p:cNvSpPr>
          <p:nvPr>
            <p:ph type="ctrTitle"/>
          </p:nvPr>
        </p:nvSpPr>
        <p:spPr/>
        <p:txBody>
          <a:bodyPr vert="horz"/>
          <a:lstStyle/>
          <a:p>
            <a:r>
              <a:rPr lang="en-US" sz="1300" b="0"/>
              <a:t>On most identified use cases, Hestia has already </a:t>
            </a:r>
            <a:r>
              <a:rPr lang="en-US" sz="1300" b="0">
                <a:solidFill>
                  <a:schemeClr val="accent5">
                    <a:lumMod val="75000"/>
                  </a:schemeClr>
                </a:solidFill>
              </a:rPr>
              <a:t>deployed or initiated several initiatives</a:t>
            </a:r>
            <a:r>
              <a:rPr lang="en-US" sz="1300" b="0"/>
              <a:t>, as part of Hestia’s intervention scope</a:t>
            </a:r>
          </a:p>
        </p:txBody>
      </p:sp>
      <p:sp>
        <p:nvSpPr>
          <p:cNvPr id="230" name="Rectangle 229">
            <a:extLst>
              <a:ext uri="{FF2B5EF4-FFF2-40B4-BE49-F238E27FC236}">
                <a16:creationId xmlns:a16="http://schemas.microsoft.com/office/drawing/2014/main" id="{9EA79B0A-01B5-4610-951C-41B3946C28C3}"/>
              </a:ext>
            </a:extLst>
          </p:cNvPr>
          <p:cNvSpPr/>
          <p:nvPr/>
        </p:nvSpPr>
        <p:spPr>
          <a:xfrm>
            <a:off x="4337198" y="815149"/>
            <a:ext cx="90956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Hestia answer</a:t>
            </a:r>
          </a:p>
        </p:txBody>
      </p:sp>
      <p:pic>
        <p:nvPicPr>
          <p:cNvPr id="257" name="Graphic 124" descr="Quadcopter with solid fill">
            <a:extLst>
              <a:ext uri="{FF2B5EF4-FFF2-40B4-BE49-F238E27FC236}">
                <a16:creationId xmlns:a16="http://schemas.microsoft.com/office/drawing/2014/main" id="{1EA224CB-B838-464A-A528-9B1077A260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4347" y="3018691"/>
            <a:ext cx="387795" cy="387795"/>
          </a:xfrm>
          <a:prstGeom prst="rect">
            <a:avLst/>
          </a:prstGeom>
        </p:spPr>
      </p:pic>
      <p:pic>
        <p:nvPicPr>
          <p:cNvPr id="266" name="Picture 147">
            <a:extLst>
              <a:ext uri="{FF2B5EF4-FFF2-40B4-BE49-F238E27FC236}">
                <a16:creationId xmlns:a16="http://schemas.microsoft.com/office/drawing/2014/main" id="{6D48033F-77F2-4DBA-9585-42C5773AB7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629110" y="3293908"/>
            <a:ext cx="558268" cy="275460"/>
          </a:xfrm>
          <a:prstGeom prst="rect">
            <a:avLst/>
          </a:prstGeom>
        </p:spPr>
      </p:pic>
      <p:pic>
        <p:nvPicPr>
          <p:cNvPr id="272" name="Picture 166">
            <a:extLst>
              <a:ext uri="{FF2B5EF4-FFF2-40B4-BE49-F238E27FC236}">
                <a16:creationId xmlns:a16="http://schemas.microsoft.com/office/drawing/2014/main" id="{4F938169-9799-444A-9960-0A3DB613747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658930" y="3674943"/>
            <a:ext cx="498629" cy="415524"/>
          </a:xfrm>
          <a:prstGeom prst="rect">
            <a:avLst/>
          </a:prstGeom>
        </p:spPr>
      </p:pic>
      <p:pic>
        <p:nvPicPr>
          <p:cNvPr id="278" name="Picture 131">
            <a:extLst>
              <a:ext uri="{FF2B5EF4-FFF2-40B4-BE49-F238E27FC236}">
                <a16:creationId xmlns:a16="http://schemas.microsoft.com/office/drawing/2014/main" id="{C8BBAEFC-65BB-431B-BCDD-A53CCEE0434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696223" y="3476383"/>
            <a:ext cx="424043" cy="279260"/>
          </a:xfrm>
          <a:prstGeom prst="rect">
            <a:avLst/>
          </a:prstGeom>
        </p:spPr>
      </p:pic>
      <p:grpSp>
        <p:nvGrpSpPr>
          <p:cNvPr id="281" name="Group 216">
            <a:extLst>
              <a:ext uri="{FF2B5EF4-FFF2-40B4-BE49-F238E27FC236}">
                <a16:creationId xmlns:a16="http://schemas.microsoft.com/office/drawing/2014/main" id="{F0CBD068-26BA-4C67-A967-372AD8C5EA9A}"/>
              </a:ext>
            </a:extLst>
          </p:cNvPr>
          <p:cNvGrpSpPr/>
          <p:nvPr/>
        </p:nvGrpSpPr>
        <p:grpSpPr>
          <a:xfrm>
            <a:off x="4496192" y="4179956"/>
            <a:ext cx="824105" cy="581492"/>
            <a:chOff x="7152305" y="4449816"/>
            <a:chExt cx="708238" cy="476605"/>
          </a:xfrm>
        </p:grpSpPr>
        <p:sp>
          <p:nvSpPr>
            <p:cNvPr id="282" name="TextBox 212">
              <a:extLst>
                <a:ext uri="{FF2B5EF4-FFF2-40B4-BE49-F238E27FC236}">
                  <a16:creationId xmlns:a16="http://schemas.microsoft.com/office/drawing/2014/main" id="{9A3BB686-B99E-4F71-B428-DE8D1AE104AB}"/>
                </a:ext>
              </a:extLst>
            </p:cNvPr>
            <p:cNvSpPr txBox="1"/>
            <p:nvPr/>
          </p:nvSpPr>
          <p:spPr>
            <a:xfrm>
              <a:off x="7152305" y="4749838"/>
              <a:ext cx="708238" cy="176583"/>
            </a:xfrm>
            <a:prstGeom prst="rect">
              <a:avLst/>
            </a:prstGeom>
            <a:noFill/>
          </p:spPr>
          <p:txBody>
            <a:bodyPr wrap="square" rtlCol="0">
              <a:spAutoFit/>
            </a:bodyPr>
            <a:lstStyle/>
            <a:p>
              <a:pPr algn="ctr"/>
              <a:r>
                <a:rPr lang="en-US" sz="800"/>
                <a:t>Prodapps</a:t>
              </a:r>
            </a:p>
          </p:txBody>
        </p:sp>
        <p:pic>
          <p:nvPicPr>
            <p:cNvPr id="285" name="Graphic 214" descr="Smart Phone with solid fill">
              <a:extLst>
                <a:ext uri="{FF2B5EF4-FFF2-40B4-BE49-F238E27FC236}">
                  <a16:creationId xmlns:a16="http://schemas.microsoft.com/office/drawing/2014/main" id="{C43F04D9-3B91-4F8C-8A22-00D68A69D0B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40830" y="4449816"/>
              <a:ext cx="320492" cy="320492"/>
            </a:xfrm>
            <a:prstGeom prst="rect">
              <a:avLst/>
            </a:prstGeom>
          </p:spPr>
        </p:pic>
      </p:grpSp>
      <p:pic>
        <p:nvPicPr>
          <p:cNvPr id="307" name="Picture 250">
            <a:extLst>
              <a:ext uri="{FF2B5EF4-FFF2-40B4-BE49-F238E27FC236}">
                <a16:creationId xmlns:a16="http://schemas.microsoft.com/office/drawing/2014/main" id="{14786053-E0E7-4D97-829D-91E145D163CB}"/>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4363665" y="1215341"/>
            <a:ext cx="857958" cy="502343"/>
          </a:xfrm>
          <a:prstGeom prst="rect">
            <a:avLst/>
          </a:prstGeom>
        </p:spPr>
      </p:pic>
      <p:pic>
        <p:nvPicPr>
          <p:cNvPr id="523" name="Graphic 167" descr="Checkmark with solid fill">
            <a:extLst>
              <a:ext uri="{FF2B5EF4-FFF2-40B4-BE49-F238E27FC236}">
                <a16:creationId xmlns:a16="http://schemas.microsoft.com/office/drawing/2014/main" id="{CFDB39A8-A6A8-468A-945C-6F7A87635AA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515" y="6483253"/>
            <a:ext cx="218372" cy="218372"/>
          </a:xfrm>
          <a:prstGeom prst="rect">
            <a:avLst/>
          </a:prstGeom>
        </p:spPr>
      </p:pic>
      <p:sp>
        <p:nvSpPr>
          <p:cNvPr id="524" name="ZoneTexte 523">
            <a:extLst>
              <a:ext uri="{FF2B5EF4-FFF2-40B4-BE49-F238E27FC236}">
                <a16:creationId xmlns:a16="http://schemas.microsoft.com/office/drawing/2014/main" id="{9DA0C13D-FDE2-432F-842A-8FDF5BC8E38A}"/>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525" name="Graphic 167" descr="Checkmark with solid fill">
            <a:extLst>
              <a:ext uri="{FF2B5EF4-FFF2-40B4-BE49-F238E27FC236}">
                <a16:creationId xmlns:a16="http://schemas.microsoft.com/office/drawing/2014/main" id="{73E69CEC-7A6E-49F2-B0E1-EF4DD459DC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36335" y="6483253"/>
            <a:ext cx="218372" cy="218372"/>
          </a:xfrm>
          <a:prstGeom prst="rect">
            <a:avLst/>
          </a:prstGeom>
        </p:spPr>
      </p:pic>
      <p:sp>
        <p:nvSpPr>
          <p:cNvPr id="526" name="ZoneTexte 525">
            <a:extLst>
              <a:ext uri="{FF2B5EF4-FFF2-40B4-BE49-F238E27FC236}">
                <a16:creationId xmlns:a16="http://schemas.microsoft.com/office/drawing/2014/main" id="{1E61C816-480E-4818-B936-DD577AC6BF1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pic>
        <p:nvPicPr>
          <p:cNvPr id="464" name="Graphic 167" descr="Checkmark with solid fill">
            <a:extLst>
              <a:ext uri="{FF2B5EF4-FFF2-40B4-BE49-F238E27FC236}">
                <a16:creationId xmlns:a16="http://schemas.microsoft.com/office/drawing/2014/main" id="{4C2CEB28-9E24-4F9A-BCA6-934547F15FE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4958" y="3791096"/>
            <a:ext cx="218372" cy="218372"/>
          </a:xfrm>
          <a:prstGeom prst="rect">
            <a:avLst/>
          </a:prstGeom>
        </p:spPr>
      </p:pic>
      <p:pic>
        <p:nvPicPr>
          <p:cNvPr id="472" name="Graphic 167" descr="Checkmark with solid fill">
            <a:extLst>
              <a:ext uri="{FF2B5EF4-FFF2-40B4-BE49-F238E27FC236}">
                <a16:creationId xmlns:a16="http://schemas.microsoft.com/office/drawing/2014/main" id="{5FAD0AB6-06B7-4EB6-A9F2-373FDF157E2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4958" y="3549029"/>
            <a:ext cx="218372" cy="218372"/>
          </a:xfrm>
          <a:prstGeom prst="rect">
            <a:avLst/>
          </a:prstGeom>
        </p:spPr>
      </p:pic>
      <p:pic>
        <p:nvPicPr>
          <p:cNvPr id="527" name="Graphic 167" descr="Checkmark with solid fill">
            <a:extLst>
              <a:ext uri="{FF2B5EF4-FFF2-40B4-BE49-F238E27FC236}">
                <a16:creationId xmlns:a16="http://schemas.microsoft.com/office/drawing/2014/main" id="{380ED066-C226-48D4-92FC-8A73019527E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4958" y="3320746"/>
            <a:ext cx="218372" cy="218372"/>
          </a:xfrm>
          <a:prstGeom prst="rect">
            <a:avLst/>
          </a:prstGeom>
        </p:spPr>
      </p:pic>
      <p:pic>
        <p:nvPicPr>
          <p:cNvPr id="530" name="Graphic 167" descr="Checkmark with solid fill">
            <a:extLst>
              <a:ext uri="{FF2B5EF4-FFF2-40B4-BE49-F238E27FC236}">
                <a16:creationId xmlns:a16="http://schemas.microsoft.com/office/drawing/2014/main" id="{DCD78A5D-2D89-4D2B-843A-CE5E3E41AF0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4958" y="3103483"/>
            <a:ext cx="218372" cy="218372"/>
          </a:xfrm>
          <a:prstGeom prst="rect">
            <a:avLst/>
          </a:prstGeom>
        </p:spPr>
      </p:pic>
      <p:grpSp>
        <p:nvGrpSpPr>
          <p:cNvPr id="467" name="Group 19">
            <a:extLst>
              <a:ext uri="{FF2B5EF4-FFF2-40B4-BE49-F238E27FC236}">
                <a16:creationId xmlns:a16="http://schemas.microsoft.com/office/drawing/2014/main" id="{B8F621C5-F11F-4C0D-B1ED-DA06D9FDEFC6}"/>
              </a:ext>
            </a:extLst>
          </p:cNvPr>
          <p:cNvGrpSpPr/>
          <p:nvPr/>
        </p:nvGrpSpPr>
        <p:grpSpPr>
          <a:xfrm>
            <a:off x="5063345" y="4044853"/>
            <a:ext cx="180958" cy="270267"/>
            <a:chOff x="12263100" y="3011039"/>
            <a:chExt cx="624715" cy="848215"/>
          </a:xfrm>
          <a:solidFill>
            <a:srgbClr val="00B0F0"/>
          </a:solidFill>
        </p:grpSpPr>
        <p:sp>
          <p:nvSpPr>
            <p:cNvPr id="468" name="Graphic 11">
              <a:extLst>
                <a:ext uri="{FF2B5EF4-FFF2-40B4-BE49-F238E27FC236}">
                  <a16:creationId xmlns:a16="http://schemas.microsoft.com/office/drawing/2014/main" id="{3DBC210C-F1CF-4B2A-9D46-4F8687949454}"/>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471" name="Graphic 11">
              <a:extLst>
                <a:ext uri="{FF2B5EF4-FFF2-40B4-BE49-F238E27FC236}">
                  <a16:creationId xmlns:a16="http://schemas.microsoft.com/office/drawing/2014/main" id="{4D823A75-B35B-4C54-B6BB-830191E5098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507" name="Graphic 11">
              <a:extLst>
                <a:ext uri="{FF2B5EF4-FFF2-40B4-BE49-F238E27FC236}">
                  <a16:creationId xmlns:a16="http://schemas.microsoft.com/office/drawing/2014/main" id="{895380CE-A7E7-45AB-8442-D668F5697CC3}"/>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520" name="Graphic 11">
              <a:extLst>
                <a:ext uri="{FF2B5EF4-FFF2-40B4-BE49-F238E27FC236}">
                  <a16:creationId xmlns:a16="http://schemas.microsoft.com/office/drawing/2014/main" id="{D1C985CF-D0AA-4ACF-A173-830EFD756774}"/>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grpSp>
        <p:nvGrpSpPr>
          <p:cNvPr id="560" name="Group 559">
            <a:extLst>
              <a:ext uri="{FF2B5EF4-FFF2-40B4-BE49-F238E27FC236}">
                <a16:creationId xmlns:a16="http://schemas.microsoft.com/office/drawing/2014/main" id="{F1E1B40D-9CBA-42F6-8F4B-B9256895D836}"/>
              </a:ext>
            </a:extLst>
          </p:cNvPr>
          <p:cNvGrpSpPr/>
          <p:nvPr/>
        </p:nvGrpSpPr>
        <p:grpSpPr>
          <a:xfrm>
            <a:off x="5189187" y="1240112"/>
            <a:ext cx="180958" cy="270267"/>
            <a:chOff x="12263100" y="3011039"/>
            <a:chExt cx="624715" cy="848215"/>
          </a:xfrm>
          <a:solidFill>
            <a:srgbClr val="00B0F0"/>
          </a:solidFill>
        </p:grpSpPr>
        <p:sp>
          <p:nvSpPr>
            <p:cNvPr id="561" name="Graphic 11">
              <a:extLst>
                <a:ext uri="{FF2B5EF4-FFF2-40B4-BE49-F238E27FC236}">
                  <a16:creationId xmlns:a16="http://schemas.microsoft.com/office/drawing/2014/main" id="{01A2DBAA-4474-458E-BDEF-E340E8995855}"/>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562" name="Graphic 11">
              <a:extLst>
                <a:ext uri="{FF2B5EF4-FFF2-40B4-BE49-F238E27FC236}">
                  <a16:creationId xmlns:a16="http://schemas.microsoft.com/office/drawing/2014/main" id="{A2D6A696-51A5-4993-9FD5-8FFC3593925F}"/>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563" name="Graphic 11">
              <a:extLst>
                <a:ext uri="{FF2B5EF4-FFF2-40B4-BE49-F238E27FC236}">
                  <a16:creationId xmlns:a16="http://schemas.microsoft.com/office/drawing/2014/main" id="{194B8928-FB65-4150-B5CC-395DC7F4EF82}"/>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564" name="Graphic 11">
              <a:extLst>
                <a:ext uri="{FF2B5EF4-FFF2-40B4-BE49-F238E27FC236}">
                  <a16:creationId xmlns:a16="http://schemas.microsoft.com/office/drawing/2014/main" id="{A6547FC9-EA78-4953-999B-6D8A1C03D5D9}"/>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grpSp>
        <p:nvGrpSpPr>
          <p:cNvPr id="565" name="Group 564">
            <a:extLst>
              <a:ext uri="{FF2B5EF4-FFF2-40B4-BE49-F238E27FC236}">
                <a16:creationId xmlns:a16="http://schemas.microsoft.com/office/drawing/2014/main" id="{483835B2-7685-4419-8ACD-7168D180875E}"/>
              </a:ext>
            </a:extLst>
          </p:cNvPr>
          <p:cNvGrpSpPr/>
          <p:nvPr/>
        </p:nvGrpSpPr>
        <p:grpSpPr>
          <a:xfrm>
            <a:off x="3092095" y="6457308"/>
            <a:ext cx="180958" cy="270267"/>
            <a:chOff x="12263100" y="3011039"/>
            <a:chExt cx="624715" cy="848215"/>
          </a:xfrm>
          <a:solidFill>
            <a:srgbClr val="00B0F0"/>
          </a:solidFill>
        </p:grpSpPr>
        <p:sp>
          <p:nvSpPr>
            <p:cNvPr id="566" name="Graphic 11">
              <a:extLst>
                <a:ext uri="{FF2B5EF4-FFF2-40B4-BE49-F238E27FC236}">
                  <a16:creationId xmlns:a16="http://schemas.microsoft.com/office/drawing/2014/main" id="{5034B735-5470-44C8-9214-2F36EE84557A}"/>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567" name="Graphic 11">
              <a:extLst>
                <a:ext uri="{FF2B5EF4-FFF2-40B4-BE49-F238E27FC236}">
                  <a16:creationId xmlns:a16="http://schemas.microsoft.com/office/drawing/2014/main" id="{7A7AC5FD-4972-4698-9C29-EBE0BC229D2C}"/>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568" name="Graphic 11">
              <a:extLst>
                <a:ext uri="{FF2B5EF4-FFF2-40B4-BE49-F238E27FC236}">
                  <a16:creationId xmlns:a16="http://schemas.microsoft.com/office/drawing/2014/main" id="{1BB99FC1-A755-41C4-A5B0-42BF784157D7}"/>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569" name="Graphic 11">
              <a:extLst>
                <a:ext uri="{FF2B5EF4-FFF2-40B4-BE49-F238E27FC236}">
                  <a16:creationId xmlns:a16="http://schemas.microsoft.com/office/drawing/2014/main" id="{03B48CD2-8D5F-467F-95E5-9374434808F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570" name="ZoneTexte 525">
            <a:extLst>
              <a:ext uri="{FF2B5EF4-FFF2-40B4-BE49-F238E27FC236}">
                <a16:creationId xmlns:a16="http://schemas.microsoft.com/office/drawing/2014/main" id="{A6FC9F8E-9407-4068-9614-2C9B33825B85}"/>
              </a:ext>
            </a:extLst>
          </p:cNvPr>
          <p:cNvSpPr txBox="1"/>
          <p:nvPr/>
        </p:nvSpPr>
        <p:spPr>
          <a:xfrm>
            <a:off x="3127601" y="6478186"/>
            <a:ext cx="1436628" cy="230832"/>
          </a:xfrm>
          <a:prstGeom prst="rect">
            <a:avLst/>
          </a:prstGeom>
          <a:noFill/>
        </p:spPr>
        <p:txBody>
          <a:bodyPr wrap="square">
            <a:spAutoFit/>
          </a:bodyPr>
          <a:lstStyle/>
          <a:p>
            <a:pPr algn="ctr"/>
            <a:r>
              <a:rPr lang="en-US" sz="900" i="1"/>
              <a:t>Internal solutions</a:t>
            </a:r>
          </a:p>
        </p:txBody>
      </p:sp>
      <p:grpSp>
        <p:nvGrpSpPr>
          <p:cNvPr id="304" name="Group 255">
            <a:extLst>
              <a:ext uri="{FF2B5EF4-FFF2-40B4-BE49-F238E27FC236}">
                <a16:creationId xmlns:a16="http://schemas.microsoft.com/office/drawing/2014/main" id="{BB96BA8B-050A-4A59-A44D-1872DB99CBE6}"/>
              </a:ext>
            </a:extLst>
          </p:cNvPr>
          <p:cNvGrpSpPr/>
          <p:nvPr/>
        </p:nvGrpSpPr>
        <p:grpSpPr>
          <a:xfrm>
            <a:off x="5243794" y="3278767"/>
            <a:ext cx="180958" cy="270267"/>
            <a:chOff x="12263100" y="3011039"/>
            <a:chExt cx="624715" cy="848215"/>
          </a:xfrm>
          <a:solidFill>
            <a:srgbClr val="00B0F0"/>
          </a:solidFill>
        </p:grpSpPr>
        <p:sp>
          <p:nvSpPr>
            <p:cNvPr id="309" name="Graphic 11">
              <a:extLst>
                <a:ext uri="{FF2B5EF4-FFF2-40B4-BE49-F238E27FC236}">
                  <a16:creationId xmlns:a16="http://schemas.microsoft.com/office/drawing/2014/main" id="{6326AC09-FB2D-49D6-9A41-1BD99472263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310" name="Graphic 11">
              <a:extLst>
                <a:ext uri="{FF2B5EF4-FFF2-40B4-BE49-F238E27FC236}">
                  <a16:creationId xmlns:a16="http://schemas.microsoft.com/office/drawing/2014/main" id="{3FC58E51-6775-4127-B48F-5ABF3ED0F0B6}"/>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311" name="Graphic 11">
              <a:extLst>
                <a:ext uri="{FF2B5EF4-FFF2-40B4-BE49-F238E27FC236}">
                  <a16:creationId xmlns:a16="http://schemas.microsoft.com/office/drawing/2014/main" id="{1BB45DCF-F95E-4B08-AB01-307F72D17446}"/>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312" name="Graphic 11">
              <a:extLst>
                <a:ext uri="{FF2B5EF4-FFF2-40B4-BE49-F238E27FC236}">
                  <a16:creationId xmlns:a16="http://schemas.microsoft.com/office/drawing/2014/main" id="{DBCFB3BC-7F78-47EC-93C4-C909CB2A624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pic>
        <p:nvPicPr>
          <p:cNvPr id="396" name="Graphic 167" descr="Checkmark with solid fill">
            <a:extLst>
              <a:ext uri="{FF2B5EF4-FFF2-40B4-BE49-F238E27FC236}">
                <a16:creationId xmlns:a16="http://schemas.microsoft.com/office/drawing/2014/main" id="{1C31D4BB-0B0E-4533-8B04-43EF48F0C3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34958" y="4381170"/>
            <a:ext cx="218372" cy="218372"/>
          </a:xfrm>
          <a:prstGeom prst="rect">
            <a:avLst/>
          </a:prstGeom>
        </p:spPr>
      </p:pic>
      <p:sp>
        <p:nvSpPr>
          <p:cNvPr id="430" name="Rectangle 429">
            <a:extLst>
              <a:ext uri="{FF2B5EF4-FFF2-40B4-BE49-F238E27FC236}">
                <a16:creationId xmlns:a16="http://schemas.microsoft.com/office/drawing/2014/main" id="{191E158E-C1A2-48A8-BC15-B7A4CBB9C67F}"/>
              </a:ext>
            </a:extLst>
          </p:cNvPr>
          <p:cNvSpPr/>
          <p:nvPr/>
        </p:nvSpPr>
        <p:spPr>
          <a:xfrm>
            <a:off x="5341795" y="815149"/>
            <a:ext cx="87128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72000" rtlCol="0" anchor="ctr"/>
          <a:lstStyle/>
          <a:p>
            <a:pPr algn="ctr"/>
            <a:r>
              <a:rPr lang="en-US" sz="1000"/>
              <a:t>Use cases-coverage</a:t>
            </a:r>
          </a:p>
        </p:txBody>
      </p:sp>
      <p:grpSp>
        <p:nvGrpSpPr>
          <p:cNvPr id="6" name="Groupe 5">
            <a:extLst>
              <a:ext uri="{FF2B5EF4-FFF2-40B4-BE49-F238E27FC236}">
                <a16:creationId xmlns:a16="http://schemas.microsoft.com/office/drawing/2014/main" id="{60BF8914-758B-4B40-A066-E35EE4061B3A}"/>
              </a:ext>
            </a:extLst>
          </p:cNvPr>
          <p:cNvGrpSpPr/>
          <p:nvPr/>
        </p:nvGrpSpPr>
        <p:grpSpPr>
          <a:xfrm>
            <a:off x="4436502" y="4855982"/>
            <a:ext cx="2516828" cy="1475055"/>
            <a:chOff x="4320237" y="1297558"/>
            <a:chExt cx="2516828" cy="1475055"/>
          </a:xfrm>
        </p:grpSpPr>
        <p:pic>
          <p:nvPicPr>
            <p:cNvPr id="232" name="Picture 11">
              <a:extLst>
                <a:ext uri="{FF2B5EF4-FFF2-40B4-BE49-F238E27FC236}">
                  <a16:creationId xmlns:a16="http://schemas.microsoft.com/office/drawing/2014/main" id="{43D7B248-14C6-443B-AD22-D0A32197F058}"/>
                </a:ext>
              </a:extLst>
            </p:cNvPr>
            <p:cNvPicPr>
              <a:picLocks noChangeAspect="1"/>
            </p:cNvPicPr>
            <p:nvPr/>
          </p:nvPicPr>
          <p:blipFill rotWithShape="1">
            <a:blip r:embed="rId24">
              <a:clrChange>
                <a:clrFrom>
                  <a:srgbClr val="FFFFFF"/>
                </a:clrFrom>
                <a:clrTo>
                  <a:srgbClr val="FFFFFF">
                    <a:alpha val="0"/>
                  </a:srgbClr>
                </a:clrTo>
              </a:clrChange>
            </a:blip>
            <a:srcRect t="5262"/>
            <a:stretch/>
          </p:blipFill>
          <p:spPr>
            <a:xfrm>
              <a:off x="4474782" y="1338044"/>
              <a:ext cx="634395" cy="204173"/>
            </a:xfrm>
            <a:prstGeom prst="rect">
              <a:avLst/>
            </a:prstGeom>
          </p:spPr>
        </p:pic>
        <p:grpSp>
          <p:nvGrpSpPr>
            <p:cNvPr id="237" name="Group 201">
              <a:extLst>
                <a:ext uri="{FF2B5EF4-FFF2-40B4-BE49-F238E27FC236}">
                  <a16:creationId xmlns:a16="http://schemas.microsoft.com/office/drawing/2014/main" id="{5AFC4B85-6D44-4A21-AD0E-CE425F7FC2D8}"/>
                </a:ext>
              </a:extLst>
            </p:cNvPr>
            <p:cNvGrpSpPr/>
            <p:nvPr/>
          </p:nvGrpSpPr>
          <p:grpSpPr>
            <a:xfrm>
              <a:off x="4447639" y="2289794"/>
              <a:ext cx="688655" cy="482819"/>
              <a:chOff x="7078698" y="1758345"/>
              <a:chExt cx="569137" cy="438927"/>
            </a:xfrm>
          </p:grpSpPr>
          <p:pic>
            <p:nvPicPr>
              <p:cNvPr id="247" name="Graphic 191" descr="Call center with solid fill">
                <a:extLst>
                  <a:ext uri="{FF2B5EF4-FFF2-40B4-BE49-F238E27FC236}">
                    <a16:creationId xmlns:a16="http://schemas.microsoft.com/office/drawing/2014/main" id="{B6F5F21A-BD76-4872-9862-BE87A278352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95987" y="1758345"/>
                <a:ext cx="320492" cy="320492"/>
              </a:xfrm>
              <a:prstGeom prst="rect">
                <a:avLst/>
              </a:prstGeom>
            </p:spPr>
          </p:pic>
          <p:sp>
            <p:nvSpPr>
              <p:cNvPr id="246" name="TextBox 200">
                <a:extLst>
                  <a:ext uri="{FF2B5EF4-FFF2-40B4-BE49-F238E27FC236}">
                    <a16:creationId xmlns:a16="http://schemas.microsoft.com/office/drawing/2014/main" id="{7F1F97ED-F6F2-481A-8BE1-2903CCD48A4D}"/>
                  </a:ext>
                </a:extLst>
              </p:cNvPr>
              <p:cNvSpPr txBox="1"/>
              <p:nvPr/>
            </p:nvSpPr>
            <p:spPr>
              <a:xfrm>
                <a:off x="7078698" y="2001414"/>
                <a:ext cx="569137" cy="195858"/>
              </a:xfrm>
              <a:prstGeom prst="rect">
                <a:avLst/>
              </a:prstGeom>
              <a:noFill/>
            </p:spPr>
            <p:txBody>
              <a:bodyPr wrap="square" rtlCol="0">
                <a:spAutoFit/>
              </a:bodyPr>
              <a:lstStyle/>
              <a:p>
                <a:pPr algn="ctr"/>
                <a:r>
                  <a:rPr lang="en-US" sz="800"/>
                  <a:t>CEREN</a:t>
                </a:r>
              </a:p>
            </p:txBody>
          </p:sp>
        </p:grpSp>
        <p:pic>
          <p:nvPicPr>
            <p:cNvPr id="533" name="Graphic 167" descr="Checkmark with solid fill">
              <a:extLst>
                <a:ext uri="{FF2B5EF4-FFF2-40B4-BE49-F238E27FC236}">
                  <a16:creationId xmlns:a16="http://schemas.microsoft.com/office/drawing/2014/main" id="{20751330-84AE-4C1B-8791-9BDFBECE3E7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18693" y="1320235"/>
              <a:ext cx="218372" cy="218372"/>
            </a:xfrm>
            <a:prstGeom prst="rect">
              <a:avLst/>
            </a:prstGeom>
          </p:spPr>
        </p:pic>
        <p:pic>
          <p:nvPicPr>
            <p:cNvPr id="539" name="Picture 248">
              <a:extLst>
                <a:ext uri="{FF2B5EF4-FFF2-40B4-BE49-F238E27FC236}">
                  <a16:creationId xmlns:a16="http://schemas.microsoft.com/office/drawing/2014/main" id="{5209949F-D5CE-4181-9E39-59602A2DF5AE}"/>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4320237" y="2016525"/>
              <a:ext cx="943484" cy="215097"/>
            </a:xfrm>
            <a:prstGeom prst="rect">
              <a:avLst/>
            </a:prstGeom>
          </p:spPr>
        </p:pic>
        <p:pic>
          <p:nvPicPr>
            <p:cNvPr id="546" name="Picture 232">
              <a:extLst>
                <a:ext uri="{FF2B5EF4-FFF2-40B4-BE49-F238E27FC236}">
                  <a16:creationId xmlns:a16="http://schemas.microsoft.com/office/drawing/2014/main" id="{20FC1835-AEF8-4FBC-B15C-4618BEF175E7}"/>
                </a:ext>
              </a:extLst>
            </p:cNvPr>
            <p:cNvPicPr>
              <a:picLocks noChangeAspect="1"/>
            </p:cNvPicPr>
            <p:nvPr/>
          </p:nvPicPr>
          <p:blipFill>
            <a:blip r:embed="rId28"/>
            <a:stretch>
              <a:fillRect/>
            </a:stretch>
          </p:blipFill>
          <p:spPr>
            <a:xfrm>
              <a:off x="4432043" y="1639759"/>
              <a:ext cx="719872" cy="260770"/>
            </a:xfrm>
            <a:prstGeom prst="rect">
              <a:avLst/>
            </a:prstGeom>
          </p:spPr>
        </p:pic>
        <p:pic>
          <p:nvPicPr>
            <p:cNvPr id="547" name="Graphic 167" descr="Checkmark with solid fill">
              <a:extLst>
                <a:ext uri="{FF2B5EF4-FFF2-40B4-BE49-F238E27FC236}">
                  <a16:creationId xmlns:a16="http://schemas.microsoft.com/office/drawing/2014/main" id="{0FF67CC9-9740-4452-ACF4-3D26E10C305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18693" y="2424424"/>
              <a:ext cx="218372" cy="218372"/>
            </a:xfrm>
            <a:prstGeom prst="rect">
              <a:avLst/>
            </a:prstGeom>
          </p:spPr>
        </p:pic>
        <p:grpSp>
          <p:nvGrpSpPr>
            <p:cNvPr id="20" name="Group 19">
              <a:extLst>
                <a:ext uri="{FF2B5EF4-FFF2-40B4-BE49-F238E27FC236}">
                  <a16:creationId xmlns:a16="http://schemas.microsoft.com/office/drawing/2014/main" id="{EEDD68B7-3C55-4C5A-ACA4-CEF8C8DB40FB}"/>
                </a:ext>
              </a:extLst>
            </p:cNvPr>
            <p:cNvGrpSpPr/>
            <p:nvPr/>
          </p:nvGrpSpPr>
          <p:grpSpPr>
            <a:xfrm>
              <a:off x="4937240" y="2226489"/>
              <a:ext cx="180958" cy="270267"/>
              <a:chOff x="12263100" y="3011039"/>
              <a:chExt cx="624715" cy="848215"/>
            </a:xfrm>
            <a:solidFill>
              <a:srgbClr val="00B0F0"/>
            </a:solidFill>
          </p:grpSpPr>
          <p:sp>
            <p:nvSpPr>
              <p:cNvPr id="13" name="Graphic 11">
                <a:extLst>
                  <a:ext uri="{FF2B5EF4-FFF2-40B4-BE49-F238E27FC236}">
                    <a16:creationId xmlns:a16="http://schemas.microsoft.com/office/drawing/2014/main" id="{3B30A3CA-590A-4A51-AA32-7AFB85C131DA}"/>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4" name="Graphic 11">
                <a:extLst>
                  <a:ext uri="{FF2B5EF4-FFF2-40B4-BE49-F238E27FC236}">
                    <a16:creationId xmlns:a16="http://schemas.microsoft.com/office/drawing/2014/main" id="{3B30A3CA-590A-4A51-AA32-7AFB85C131DA}"/>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A3DDF398-9E20-4E28-92A0-F1C2DBE27BF0}"/>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7" name="Graphic 11">
                <a:extLst>
                  <a:ext uri="{FF2B5EF4-FFF2-40B4-BE49-F238E27FC236}">
                    <a16:creationId xmlns:a16="http://schemas.microsoft.com/office/drawing/2014/main" id="{31CD3EEA-CBD9-4B6E-8261-B1EE77EE3676}"/>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pic>
          <p:nvPicPr>
            <p:cNvPr id="369" name="Graphic 167" descr="Checkmark with solid fill">
              <a:extLst>
                <a:ext uri="{FF2B5EF4-FFF2-40B4-BE49-F238E27FC236}">
                  <a16:creationId xmlns:a16="http://schemas.microsoft.com/office/drawing/2014/main" id="{7A5B3111-CD55-4A6D-9769-F902508F5E75}"/>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24608" y="2014134"/>
              <a:ext cx="206543" cy="206543"/>
            </a:xfrm>
            <a:prstGeom prst="rect">
              <a:avLst/>
            </a:prstGeom>
          </p:spPr>
        </p:pic>
        <p:pic>
          <p:nvPicPr>
            <p:cNvPr id="397" name="Graphic 167" descr="Checkmark with solid fill">
              <a:extLst>
                <a:ext uri="{FF2B5EF4-FFF2-40B4-BE49-F238E27FC236}">
                  <a16:creationId xmlns:a16="http://schemas.microsoft.com/office/drawing/2014/main" id="{3C320186-28FE-4205-8290-7A9610B5C649}"/>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24608" y="1660095"/>
              <a:ext cx="206543" cy="206543"/>
            </a:xfrm>
            <a:prstGeom prst="rect">
              <a:avLst/>
            </a:prstGeom>
          </p:spPr>
        </p:pic>
        <p:sp>
          <p:nvSpPr>
            <p:cNvPr id="252" name="Oval 136">
              <a:extLst>
                <a:ext uri="{FF2B5EF4-FFF2-40B4-BE49-F238E27FC236}">
                  <a16:creationId xmlns:a16="http://schemas.microsoft.com/office/drawing/2014/main" id="{77C078FA-ECDF-445F-AB6F-0A015B53334F}"/>
                </a:ext>
              </a:extLst>
            </p:cNvPr>
            <p:cNvSpPr/>
            <p:nvPr/>
          </p:nvSpPr>
          <p:spPr bwMode="auto">
            <a:xfrm>
              <a:off x="5669888" y="129755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3" name="Oval 131">
              <a:extLst>
                <a:ext uri="{FF2B5EF4-FFF2-40B4-BE49-F238E27FC236}">
                  <a16:creationId xmlns:a16="http://schemas.microsoft.com/office/drawing/2014/main" id="{C5F8EE71-A1ED-49D0-8285-A1A08F8BD77E}"/>
                </a:ext>
              </a:extLst>
            </p:cNvPr>
            <p:cNvSpPr/>
            <p:nvPr/>
          </p:nvSpPr>
          <p:spPr bwMode="auto">
            <a:xfrm>
              <a:off x="5669888" y="163113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4" name="Arc 253">
              <a:extLst>
                <a:ext uri="{FF2B5EF4-FFF2-40B4-BE49-F238E27FC236}">
                  <a16:creationId xmlns:a16="http://schemas.microsoft.com/office/drawing/2014/main" id="{4E933E1C-26AB-49C1-AEE7-14922BFE7D2E}"/>
                </a:ext>
              </a:extLst>
            </p:cNvPr>
            <p:cNvSpPr/>
            <p:nvPr/>
          </p:nvSpPr>
          <p:spPr bwMode="gray">
            <a:xfrm>
              <a:off x="5669888" y="1631134"/>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Oval 131">
              <a:extLst>
                <a:ext uri="{FF2B5EF4-FFF2-40B4-BE49-F238E27FC236}">
                  <a16:creationId xmlns:a16="http://schemas.microsoft.com/office/drawing/2014/main" id="{3A6AD19D-020C-4F8C-8E3B-886049E25C88}"/>
                </a:ext>
              </a:extLst>
            </p:cNvPr>
            <p:cNvSpPr/>
            <p:nvPr/>
          </p:nvSpPr>
          <p:spPr bwMode="auto">
            <a:xfrm>
              <a:off x="5669888" y="196198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4" name="Arc 263">
              <a:extLst>
                <a:ext uri="{FF2B5EF4-FFF2-40B4-BE49-F238E27FC236}">
                  <a16:creationId xmlns:a16="http://schemas.microsoft.com/office/drawing/2014/main" id="{8F73D28A-8F96-44B4-A55A-2FF4A5EAACBE}"/>
                </a:ext>
              </a:extLst>
            </p:cNvPr>
            <p:cNvSpPr/>
            <p:nvPr/>
          </p:nvSpPr>
          <p:spPr bwMode="gray">
            <a:xfrm>
              <a:off x="5669888" y="1961982"/>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5" name="Oval 133">
              <a:extLst>
                <a:ext uri="{FF2B5EF4-FFF2-40B4-BE49-F238E27FC236}">
                  <a16:creationId xmlns:a16="http://schemas.microsoft.com/office/drawing/2014/main" id="{B86ACEAE-279E-4464-B0F1-1E4FB796DFDE}"/>
                </a:ext>
              </a:extLst>
            </p:cNvPr>
            <p:cNvSpPr/>
            <p:nvPr/>
          </p:nvSpPr>
          <p:spPr bwMode="auto">
            <a:xfrm>
              <a:off x="5669888" y="243222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6" name="Arc 315">
              <a:extLst>
                <a:ext uri="{FF2B5EF4-FFF2-40B4-BE49-F238E27FC236}">
                  <a16:creationId xmlns:a16="http://schemas.microsoft.com/office/drawing/2014/main" id="{5094EB3A-CC95-48C9-973F-C760B1D22377}"/>
                </a:ext>
              </a:extLst>
            </p:cNvPr>
            <p:cNvSpPr/>
            <p:nvPr/>
          </p:nvSpPr>
          <p:spPr bwMode="gray">
            <a:xfrm>
              <a:off x="5669888" y="2432222"/>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7" name="Oval 133">
            <a:extLst>
              <a:ext uri="{FF2B5EF4-FFF2-40B4-BE49-F238E27FC236}">
                <a16:creationId xmlns:a16="http://schemas.microsoft.com/office/drawing/2014/main" id="{28F06F48-8434-46C1-8D21-2FC449B9E820}"/>
              </a:ext>
            </a:extLst>
          </p:cNvPr>
          <p:cNvSpPr/>
          <p:nvPr/>
        </p:nvSpPr>
        <p:spPr bwMode="auto">
          <a:xfrm>
            <a:off x="5786153" y="35593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8" name="Arc 317">
            <a:extLst>
              <a:ext uri="{FF2B5EF4-FFF2-40B4-BE49-F238E27FC236}">
                <a16:creationId xmlns:a16="http://schemas.microsoft.com/office/drawing/2014/main" id="{787C0A04-9899-45CE-9A1A-3EFD61E0AC8A}"/>
              </a:ext>
            </a:extLst>
          </p:cNvPr>
          <p:cNvSpPr/>
          <p:nvPr/>
        </p:nvSpPr>
        <p:spPr bwMode="gray">
          <a:xfrm>
            <a:off x="5786153" y="3559338"/>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9" name="Oval 133">
            <a:extLst>
              <a:ext uri="{FF2B5EF4-FFF2-40B4-BE49-F238E27FC236}">
                <a16:creationId xmlns:a16="http://schemas.microsoft.com/office/drawing/2014/main" id="{DF1B2BCA-D17E-4D59-BDC5-0C42B763FA55}"/>
              </a:ext>
            </a:extLst>
          </p:cNvPr>
          <p:cNvSpPr/>
          <p:nvPr/>
        </p:nvSpPr>
        <p:spPr bwMode="auto">
          <a:xfrm>
            <a:off x="5786153" y="379823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0" name="Arc 319">
            <a:extLst>
              <a:ext uri="{FF2B5EF4-FFF2-40B4-BE49-F238E27FC236}">
                <a16:creationId xmlns:a16="http://schemas.microsoft.com/office/drawing/2014/main" id="{71E3C298-CA74-4D82-A078-25A5451AEC25}"/>
              </a:ext>
            </a:extLst>
          </p:cNvPr>
          <p:cNvSpPr/>
          <p:nvPr/>
        </p:nvSpPr>
        <p:spPr bwMode="gray">
          <a:xfrm>
            <a:off x="5786153" y="3798232"/>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022F56B6-6CA0-428C-A1FD-15AD176ACAB3}"/>
              </a:ext>
            </a:extLst>
          </p:cNvPr>
          <p:cNvSpPr/>
          <p:nvPr/>
        </p:nvSpPr>
        <p:spPr>
          <a:xfrm>
            <a:off x="7409543" y="4611608"/>
            <a:ext cx="2153600" cy="16451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1450" indent="-171450">
              <a:spcBef>
                <a:spcPts val="600"/>
              </a:spcBef>
              <a:buFont typeface="Arial" panose="020B0604020202020204" pitchFamily="34" charset="0"/>
              <a:buChar char="•"/>
            </a:pPr>
            <a:r>
              <a:rPr lang="en-US" sz="900">
                <a:solidFill>
                  <a:schemeClr val="tx1"/>
                </a:solidFill>
              </a:rPr>
              <a:t>Hestia’s use of </a:t>
            </a:r>
            <a:r>
              <a:rPr lang="en-US" sz="900" err="1">
                <a:solidFill>
                  <a:schemeClr val="tx1"/>
                </a:solidFill>
              </a:rPr>
              <a:t>Sinapps</a:t>
            </a:r>
            <a:r>
              <a:rPr lang="en-US" sz="900">
                <a:solidFill>
                  <a:schemeClr val="tx1"/>
                </a:solidFill>
              </a:rPr>
              <a:t> remains preliminary with only an EDI, waiting for the API</a:t>
            </a:r>
          </a:p>
          <a:p>
            <a:pPr marL="171450" indent="-171450">
              <a:spcBef>
                <a:spcPts val="600"/>
              </a:spcBef>
              <a:buFont typeface="Arial" panose="020B0604020202020204" pitchFamily="34" charset="0"/>
              <a:buChar char="•"/>
            </a:pPr>
            <a:r>
              <a:rPr lang="en-US" sz="900" err="1">
                <a:solidFill>
                  <a:schemeClr val="tx1"/>
                </a:solidFill>
              </a:rPr>
              <a:t>Docuware</a:t>
            </a:r>
            <a:r>
              <a:rPr lang="en-US" sz="900">
                <a:solidFill>
                  <a:schemeClr val="tx1"/>
                </a:solidFill>
              </a:rPr>
              <a:t> responds partially to files storage needs, but it lacks AI to automatized the sorting process including for e-mails</a:t>
            </a:r>
          </a:p>
          <a:p>
            <a:pPr marL="171450" indent="-171450">
              <a:spcBef>
                <a:spcPts val="600"/>
              </a:spcBef>
              <a:buFont typeface="Arial" panose="020B0604020202020204" pitchFamily="34" charset="0"/>
              <a:buChar char="•"/>
            </a:pPr>
            <a:r>
              <a:rPr lang="en-US" sz="900">
                <a:solidFill>
                  <a:schemeClr val="tx1"/>
                </a:solidFill>
              </a:rPr>
              <a:t>CEREN narrows to one entry point but does not address the distribution of the workflow </a:t>
            </a:r>
          </a:p>
        </p:txBody>
      </p:sp>
      <p:sp>
        <p:nvSpPr>
          <p:cNvPr id="368" name="Rectangle 367">
            <a:extLst>
              <a:ext uri="{FF2B5EF4-FFF2-40B4-BE49-F238E27FC236}">
                <a16:creationId xmlns:a16="http://schemas.microsoft.com/office/drawing/2014/main" id="{9C6C47F8-E4C9-45FE-82BC-DEC6B210DFA0}"/>
              </a:ext>
            </a:extLst>
          </p:cNvPr>
          <p:cNvSpPr/>
          <p:nvPr/>
        </p:nvSpPr>
        <p:spPr>
          <a:xfrm>
            <a:off x="7409543" y="3235929"/>
            <a:ext cx="2153600" cy="13395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1450" indent="-171450">
              <a:spcBef>
                <a:spcPts val="600"/>
              </a:spcBef>
              <a:buFont typeface="Arial" panose="020B0604020202020204" pitchFamily="34" charset="0"/>
              <a:buChar char="•"/>
            </a:pPr>
            <a:r>
              <a:rPr lang="en-US" sz="900">
                <a:solidFill>
                  <a:schemeClr val="tx1"/>
                </a:solidFill>
              </a:rPr>
              <a:t>Hestia’s answers for operations use cases seem limited and localized and may not fully cover each use cases</a:t>
            </a:r>
          </a:p>
          <a:p>
            <a:pPr marL="171450" indent="-171450">
              <a:spcBef>
                <a:spcPts val="600"/>
              </a:spcBef>
              <a:buFont typeface="Arial" panose="020B0604020202020204" pitchFamily="34" charset="0"/>
              <a:buChar char="•"/>
            </a:pPr>
            <a:r>
              <a:rPr lang="en-US" sz="900">
                <a:solidFill>
                  <a:schemeClr val="tx1"/>
                </a:solidFill>
              </a:rPr>
              <a:t>Future project </a:t>
            </a:r>
            <a:r>
              <a:rPr lang="en-US" sz="900" err="1">
                <a:solidFill>
                  <a:schemeClr val="tx1"/>
                </a:solidFill>
              </a:rPr>
              <a:t>Prodapps</a:t>
            </a:r>
            <a:r>
              <a:rPr lang="en-US" sz="900">
                <a:solidFill>
                  <a:schemeClr val="tx1"/>
                </a:solidFill>
              </a:rPr>
              <a:t> may be the answer but is not expected to be ready until the end of 2022</a:t>
            </a:r>
          </a:p>
        </p:txBody>
      </p:sp>
      <p:sp>
        <p:nvSpPr>
          <p:cNvPr id="391" name="Rectangle 390">
            <a:extLst>
              <a:ext uri="{FF2B5EF4-FFF2-40B4-BE49-F238E27FC236}">
                <a16:creationId xmlns:a16="http://schemas.microsoft.com/office/drawing/2014/main" id="{1999737A-7803-4DC2-98FF-CAFCE5F2598A}"/>
              </a:ext>
            </a:extLst>
          </p:cNvPr>
          <p:cNvSpPr/>
          <p:nvPr/>
        </p:nvSpPr>
        <p:spPr>
          <a:xfrm>
            <a:off x="7409543" y="1249040"/>
            <a:ext cx="2153600" cy="19507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72000" rIns="72000" rtlCol="0" anchor="ctr"/>
          <a:lstStyle/>
          <a:p>
            <a:pPr marL="171450" indent="-171450">
              <a:spcBef>
                <a:spcPts val="600"/>
              </a:spcBef>
              <a:buFont typeface="Arial" panose="020B0604020202020204" pitchFamily="34" charset="0"/>
              <a:buChar char="•"/>
            </a:pPr>
            <a:r>
              <a:rPr lang="en-US" sz="900">
                <a:solidFill>
                  <a:schemeClr val="tx1"/>
                </a:solidFill>
              </a:rPr>
              <a:t>Hestia seems to have grasp the challenges to answer clients’ expectations, but the specifications remain somehow blurry and need to be specified to fully cover the use-case</a:t>
            </a:r>
          </a:p>
          <a:p>
            <a:pPr marL="171450" indent="-171450">
              <a:spcBef>
                <a:spcPts val="600"/>
              </a:spcBef>
              <a:buFont typeface="Arial" panose="020B0604020202020204" pitchFamily="34" charset="0"/>
              <a:buChar char="•"/>
            </a:pPr>
            <a:r>
              <a:rPr lang="en-US" sz="900">
                <a:solidFill>
                  <a:schemeClr val="tx1"/>
                </a:solidFill>
              </a:rPr>
              <a:t>Hestia’s partnership for cross-sell opportunities remain preliminary for the moment but tools seem to be adapted</a:t>
            </a:r>
          </a:p>
        </p:txBody>
      </p:sp>
      <p:sp>
        <p:nvSpPr>
          <p:cNvPr id="392" name="Oval 133">
            <a:extLst>
              <a:ext uri="{FF2B5EF4-FFF2-40B4-BE49-F238E27FC236}">
                <a16:creationId xmlns:a16="http://schemas.microsoft.com/office/drawing/2014/main" id="{598A130F-C4B7-434F-8605-446749819923}"/>
              </a:ext>
            </a:extLst>
          </p:cNvPr>
          <p:cNvSpPr/>
          <p:nvPr/>
        </p:nvSpPr>
        <p:spPr bwMode="auto">
          <a:xfrm>
            <a:off x="5786153" y="331909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Arc 397">
            <a:extLst>
              <a:ext uri="{FF2B5EF4-FFF2-40B4-BE49-F238E27FC236}">
                <a16:creationId xmlns:a16="http://schemas.microsoft.com/office/drawing/2014/main" id="{DB737A02-47A9-4110-AD8F-5EBC15C8C563}"/>
              </a:ext>
            </a:extLst>
          </p:cNvPr>
          <p:cNvSpPr/>
          <p:nvPr/>
        </p:nvSpPr>
        <p:spPr bwMode="gray">
          <a:xfrm>
            <a:off x="5786153" y="3319091"/>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 name="Oval 419">
            <a:extLst>
              <a:ext uri="{FF2B5EF4-FFF2-40B4-BE49-F238E27FC236}">
                <a16:creationId xmlns:a16="http://schemas.microsoft.com/office/drawing/2014/main" id="{E758489A-B83E-492E-B5E7-1CC796CC11FC}"/>
              </a:ext>
            </a:extLst>
          </p:cNvPr>
          <p:cNvSpPr/>
          <p:nvPr>
            <p:custDataLst>
              <p:tags r:id="rId2"/>
            </p:custDataLst>
          </p:nvPr>
        </p:nvSpPr>
        <p:spPr bwMode="auto">
          <a:xfrm>
            <a:off x="5780465" y="30840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1" name="Arc 420">
            <a:extLst>
              <a:ext uri="{FF2B5EF4-FFF2-40B4-BE49-F238E27FC236}">
                <a16:creationId xmlns:a16="http://schemas.microsoft.com/office/drawing/2014/main" id="{B5C1707A-482D-47FA-B168-1782C921FE2A}"/>
              </a:ext>
            </a:extLst>
          </p:cNvPr>
          <p:cNvSpPr/>
          <p:nvPr>
            <p:custDataLst>
              <p:tags r:id="rId3"/>
            </p:custDataLst>
          </p:nvPr>
        </p:nvSpPr>
        <p:spPr bwMode="gray">
          <a:xfrm>
            <a:off x="5780465" y="3084040"/>
            <a:ext cx="187325" cy="187325"/>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0" name="Group 295">
            <a:extLst>
              <a:ext uri="{FF2B5EF4-FFF2-40B4-BE49-F238E27FC236}">
                <a16:creationId xmlns:a16="http://schemas.microsoft.com/office/drawing/2014/main" id="{2A338FC5-71AD-4980-AC49-EA087AAC0759}"/>
              </a:ext>
            </a:extLst>
          </p:cNvPr>
          <p:cNvGrpSpPr/>
          <p:nvPr/>
        </p:nvGrpSpPr>
        <p:grpSpPr>
          <a:xfrm>
            <a:off x="4548308" y="2317870"/>
            <a:ext cx="687101" cy="441581"/>
            <a:chOff x="7528173" y="5911186"/>
            <a:chExt cx="687101" cy="441581"/>
          </a:xfrm>
        </p:grpSpPr>
        <p:pic>
          <p:nvPicPr>
            <p:cNvPr id="291" name="Picture 264">
              <a:extLst>
                <a:ext uri="{FF2B5EF4-FFF2-40B4-BE49-F238E27FC236}">
                  <a16:creationId xmlns:a16="http://schemas.microsoft.com/office/drawing/2014/main" id="{AA67C9BA-7749-49ED-BC76-A38160A8B2D7}"/>
                </a:ext>
              </a:extLst>
            </p:cNvPr>
            <p:cNvPicPr>
              <a:picLocks noChangeAspect="1"/>
            </p:cNvPicPr>
            <p:nvPr/>
          </p:nvPicPr>
          <p:blipFill>
            <a:blip r:embed="rId31">
              <a:clrChange>
                <a:clrFrom>
                  <a:srgbClr val="F2F2F2"/>
                </a:clrFrom>
                <a:clrTo>
                  <a:srgbClr val="F2F2F2">
                    <a:alpha val="0"/>
                  </a:srgbClr>
                </a:clrTo>
              </a:clrChange>
            </a:blip>
            <a:stretch>
              <a:fillRect/>
            </a:stretch>
          </p:blipFill>
          <p:spPr>
            <a:xfrm>
              <a:off x="7606412" y="5911186"/>
              <a:ext cx="459070" cy="366253"/>
            </a:xfrm>
            <a:prstGeom prst="rect">
              <a:avLst/>
            </a:prstGeom>
          </p:spPr>
        </p:pic>
        <p:pic>
          <p:nvPicPr>
            <p:cNvPr id="292" name="Picture 266">
              <a:extLst>
                <a:ext uri="{FF2B5EF4-FFF2-40B4-BE49-F238E27FC236}">
                  <a16:creationId xmlns:a16="http://schemas.microsoft.com/office/drawing/2014/main" id="{F8CDBE64-0310-48A5-B3E4-6861ADB1AE4C}"/>
                </a:ext>
              </a:extLst>
            </p:cNvPr>
            <p:cNvPicPr>
              <a:picLocks noChangeAspect="1"/>
            </p:cNvPicPr>
            <p:nvPr/>
          </p:nvPicPr>
          <p:blipFill>
            <a:blip r:embed="rId32">
              <a:clrChange>
                <a:clrFrom>
                  <a:srgbClr val="F2F2F2"/>
                </a:clrFrom>
                <a:clrTo>
                  <a:srgbClr val="F2F2F2">
                    <a:alpha val="0"/>
                  </a:srgbClr>
                </a:clrTo>
              </a:clrChange>
            </a:blip>
            <a:stretch>
              <a:fillRect/>
            </a:stretch>
          </p:blipFill>
          <p:spPr>
            <a:xfrm>
              <a:off x="7528173" y="6192720"/>
              <a:ext cx="687101" cy="160047"/>
            </a:xfrm>
            <a:prstGeom prst="rect">
              <a:avLst/>
            </a:prstGeom>
          </p:spPr>
        </p:pic>
      </p:grpSp>
      <p:sp>
        <p:nvSpPr>
          <p:cNvPr id="460" name="ZoneTexte 459">
            <a:extLst>
              <a:ext uri="{FF2B5EF4-FFF2-40B4-BE49-F238E27FC236}">
                <a16:creationId xmlns:a16="http://schemas.microsoft.com/office/drawing/2014/main" id="{31CDE07A-A1FC-4955-B7A7-BD78D1E3566B}"/>
              </a:ext>
            </a:extLst>
          </p:cNvPr>
          <p:cNvSpPr txBox="1"/>
          <p:nvPr/>
        </p:nvSpPr>
        <p:spPr>
          <a:xfrm>
            <a:off x="6180051" y="2533626"/>
            <a:ext cx="1295415" cy="230832"/>
          </a:xfrm>
          <a:prstGeom prst="rect">
            <a:avLst/>
          </a:prstGeom>
          <a:noFill/>
        </p:spPr>
        <p:txBody>
          <a:bodyPr wrap="square">
            <a:spAutoFit/>
          </a:bodyPr>
          <a:lstStyle/>
          <a:p>
            <a:pPr algn="ctr"/>
            <a:r>
              <a:rPr lang="en-US" sz="900" i="1"/>
              <a:t>Not disclosed</a:t>
            </a:r>
          </a:p>
        </p:txBody>
      </p:sp>
      <p:sp>
        <p:nvSpPr>
          <p:cNvPr id="225" name="ZoneTexte 224">
            <a:extLst>
              <a:ext uri="{FF2B5EF4-FFF2-40B4-BE49-F238E27FC236}">
                <a16:creationId xmlns:a16="http://schemas.microsoft.com/office/drawing/2014/main" id="{7679DE8E-39F8-485C-A0DC-BE05C3B4972F}"/>
              </a:ext>
            </a:extLst>
          </p:cNvPr>
          <p:cNvSpPr txBox="1"/>
          <p:nvPr/>
        </p:nvSpPr>
        <p:spPr>
          <a:xfrm>
            <a:off x="6180051" y="2764126"/>
            <a:ext cx="1295415" cy="230832"/>
          </a:xfrm>
          <a:prstGeom prst="rect">
            <a:avLst/>
          </a:prstGeom>
          <a:noFill/>
        </p:spPr>
        <p:txBody>
          <a:bodyPr wrap="square">
            <a:spAutoFit/>
          </a:bodyPr>
          <a:lstStyle/>
          <a:p>
            <a:pPr algn="ctr"/>
            <a:r>
              <a:rPr lang="en-US" sz="900" i="1"/>
              <a:t>Not addressed</a:t>
            </a:r>
          </a:p>
        </p:txBody>
      </p:sp>
      <p:pic>
        <p:nvPicPr>
          <p:cNvPr id="444" name="Graphic 167" descr="Checkmark with solid fill">
            <a:extLst>
              <a:ext uri="{FF2B5EF4-FFF2-40B4-BE49-F238E27FC236}">
                <a16:creationId xmlns:a16="http://schemas.microsoft.com/office/drawing/2014/main" id="{AD93FBCA-0623-458A-9108-DF6E9359FA3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18572" y="1348223"/>
            <a:ext cx="218372" cy="218372"/>
          </a:xfrm>
          <a:prstGeom prst="rect">
            <a:avLst/>
          </a:prstGeom>
        </p:spPr>
      </p:pic>
      <p:pic>
        <p:nvPicPr>
          <p:cNvPr id="5122" name="Picture 2" descr="Home - Genuine ELIDE FIRE ® extinguishing ball : Global Business and  Partnership">
            <a:extLst>
              <a:ext uri="{FF2B5EF4-FFF2-40B4-BE49-F238E27FC236}">
                <a16:creationId xmlns:a16="http://schemas.microsoft.com/office/drawing/2014/main" id="{8113720B-E791-498A-AC9F-A8EFA0A9C63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600713" y="2751675"/>
            <a:ext cx="570279" cy="255735"/>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54">
            <a:extLst>
              <a:ext uri="{FF2B5EF4-FFF2-40B4-BE49-F238E27FC236}">
                <a16:creationId xmlns:a16="http://schemas.microsoft.com/office/drawing/2014/main" id="{FE7B7C26-486B-43B9-A92D-093268A0BEBE}"/>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4570108" y="1794356"/>
            <a:ext cx="643501" cy="367281"/>
          </a:xfrm>
          <a:prstGeom prst="rect">
            <a:avLst/>
          </a:prstGeom>
        </p:spPr>
      </p:pic>
      <p:grpSp>
        <p:nvGrpSpPr>
          <p:cNvPr id="256" name="Group 255">
            <a:extLst>
              <a:ext uri="{FF2B5EF4-FFF2-40B4-BE49-F238E27FC236}">
                <a16:creationId xmlns:a16="http://schemas.microsoft.com/office/drawing/2014/main" id="{6C491605-1374-44A6-962C-757201A07AB7}"/>
              </a:ext>
            </a:extLst>
          </p:cNvPr>
          <p:cNvGrpSpPr/>
          <p:nvPr/>
        </p:nvGrpSpPr>
        <p:grpSpPr>
          <a:xfrm>
            <a:off x="5301946" y="1719715"/>
            <a:ext cx="180958" cy="270267"/>
            <a:chOff x="12263100" y="3011039"/>
            <a:chExt cx="624715" cy="848215"/>
          </a:xfrm>
          <a:solidFill>
            <a:srgbClr val="00B0F0"/>
          </a:solidFill>
        </p:grpSpPr>
        <p:sp>
          <p:nvSpPr>
            <p:cNvPr id="258" name="Graphic 11">
              <a:extLst>
                <a:ext uri="{FF2B5EF4-FFF2-40B4-BE49-F238E27FC236}">
                  <a16:creationId xmlns:a16="http://schemas.microsoft.com/office/drawing/2014/main" id="{1B6A9CD0-BD14-4B49-B9C9-1ABF2E3962F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259" name="Graphic 11">
              <a:extLst>
                <a:ext uri="{FF2B5EF4-FFF2-40B4-BE49-F238E27FC236}">
                  <a16:creationId xmlns:a16="http://schemas.microsoft.com/office/drawing/2014/main" id="{7A14C56E-AF07-47D5-8815-E79B103F6FD5}"/>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260" name="Graphic 11">
              <a:extLst>
                <a:ext uri="{FF2B5EF4-FFF2-40B4-BE49-F238E27FC236}">
                  <a16:creationId xmlns:a16="http://schemas.microsoft.com/office/drawing/2014/main" id="{64AB9227-8BE1-4C2E-9A38-EF0B676ACF54}"/>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261" name="Graphic 11">
              <a:extLst>
                <a:ext uri="{FF2B5EF4-FFF2-40B4-BE49-F238E27FC236}">
                  <a16:creationId xmlns:a16="http://schemas.microsoft.com/office/drawing/2014/main" id="{94FBBCA6-AF5C-44AA-BF8A-57315C46BA18}"/>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pic>
        <p:nvPicPr>
          <p:cNvPr id="262" name="Graphic 167" descr="Checkmark with solid fill">
            <a:extLst>
              <a:ext uri="{FF2B5EF4-FFF2-40B4-BE49-F238E27FC236}">
                <a16:creationId xmlns:a16="http://schemas.microsoft.com/office/drawing/2014/main" id="{F0F8F64A-6626-4B96-9255-0AE6160880C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18572" y="1880790"/>
            <a:ext cx="218372" cy="218372"/>
          </a:xfrm>
          <a:prstGeom prst="rect">
            <a:avLst/>
          </a:prstGeom>
        </p:spPr>
      </p:pic>
      <p:sp>
        <p:nvSpPr>
          <p:cNvPr id="321" name="Oval 133">
            <a:extLst>
              <a:ext uri="{FF2B5EF4-FFF2-40B4-BE49-F238E27FC236}">
                <a16:creationId xmlns:a16="http://schemas.microsoft.com/office/drawing/2014/main" id="{61F25FAD-8ADD-40CA-906E-E3BBF7CB8A72}"/>
              </a:ext>
            </a:extLst>
          </p:cNvPr>
          <p:cNvSpPr/>
          <p:nvPr/>
        </p:nvSpPr>
        <p:spPr bwMode="auto">
          <a:xfrm>
            <a:off x="5769767" y="187420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2" name="Arc 321">
            <a:extLst>
              <a:ext uri="{FF2B5EF4-FFF2-40B4-BE49-F238E27FC236}">
                <a16:creationId xmlns:a16="http://schemas.microsoft.com/office/drawing/2014/main" id="{AC26A4A3-DEBA-4717-A686-5C1FA8FBDA57}"/>
              </a:ext>
            </a:extLst>
          </p:cNvPr>
          <p:cNvSpPr/>
          <p:nvPr/>
        </p:nvSpPr>
        <p:spPr bwMode="gray">
          <a:xfrm>
            <a:off x="5769767" y="1874201"/>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3" name="Oval 133">
            <a:extLst>
              <a:ext uri="{FF2B5EF4-FFF2-40B4-BE49-F238E27FC236}">
                <a16:creationId xmlns:a16="http://schemas.microsoft.com/office/drawing/2014/main" id="{9B6F7FFE-7063-4A6A-A04E-C4AE43A36CB9}"/>
              </a:ext>
            </a:extLst>
          </p:cNvPr>
          <p:cNvSpPr/>
          <p:nvPr/>
        </p:nvSpPr>
        <p:spPr bwMode="auto">
          <a:xfrm>
            <a:off x="5769767" y="2496799"/>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4" name="Arc 323">
            <a:extLst>
              <a:ext uri="{FF2B5EF4-FFF2-40B4-BE49-F238E27FC236}">
                <a16:creationId xmlns:a16="http://schemas.microsoft.com/office/drawing/2014/main" id="{94F0003E-7749-460A-A9F7-A3FF0DAB91E5}"/>
              </a:ext>
            </a:extLst>
          </p:cNvPr>
          <p:cNvSpPr/>
          <p:nvPr/>
        </p:nvSpPr>
        <p:spPr bwMode="gray">
          <a:xfrm>
            <a:off x="5769767" y="2496799"/>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Oval 133">
            <a:extLst>
              <a:ext uri="{FF2B5EF4-FFF2-40B4-BE49-F238E27FC236}">
                <a16:creationId xmlns:a16="http://schemas.microsoft.com/office/drawing/2014/main" id="{A6A4A3DA-94B6-42FD-9F6F-035B520E187C}"/>
              </a:ext>
            </a:extLst>
          </p:cNvPr>
          <p:cNvSpPr/>
          <p:nvPr/>
        </p:nvSpPr>
        <p:spPr bwMode="auto">
          <a:xfrm>
            <a:off x="5769767" y="132299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Arc 430">
            <a:extLst>
              <a:ext uri="{FF2B5EF4-FFF2-40B4-BE49-F238E27FC236}">
                <a16:creationId xmlns:a16="http://schemas.microsoft.com/office/drawing/2014/main" id="{9F2EE954-13E2-43A5-BEF9-E8AFAC5ACDFE}"/>
              </a:ext>
            </a:extLst>
          </p:cNvPr>
          <p:cNvSpPr/>
          <p:nvPr/>
        </p:nvSpPr>
        <p:spPr bwMode="gray">
          <a:xfrm>
            <a:off x="5769767" y="132299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3" name="ZoneTexte 224">
            <a:extLst>
              <a:ext uri="{FF2B5EF4-FFF2-40B4-BE49-F238E27FC236}">
                <a16:creationId xmlns:a16="http://schemas.microsoft.com/office/drawing/2014/main" id="{D3C91C66-3ADF-4EB9-8900-EF3E74E554CF}"/>
              </a:ext>
            </a:extLst>
          </p:cNvPr>
          <p:cNvSpPr txBox="1"/>
          <p:nvPr/>
        </p:nvSpPr>
        <p:spPr>
          <a:xfrm>
            <a:off x="5277720" y="4254765"/>
            <a:ext cx="1295415" cy="230832"/>
          </a:xfrm>
          <a:prstGeom prst="rect">
            <a:avLst/>
          </a:prstGeom>
          <a:noFill/>
        </p:spPr>
        <p:txBody>
          <a:bodyPr wrap="square">
            <a:spAutoFit/>
          </a:bodyPr>
          <a:lstStyle/>
          <a:p>
            <a:pPr algn="ctr"/>
            <a:r>
              <a:rPr lang="en-US" sz="900" i="1"/>
              <a:t>To be defined</a:t>
            </a:r>
          </a:p>
        </p:txBody>
      </p:sp>
      <p:sp>
        <p:nvSpPr>
          <p:cNvPr id="434" name="Rectangle 433">
            <a:extLst>
              <a:ext uri="{FF2B5EF4-FFF2-40B4-BE49-F238E27FC236}">
                <a16:creationId xmlns:a16="http://schemas.microsoft.com/office/drawing/2014/main" id="{7F9A7766-BCA7-4A19-AC45-1019C0EB77E6}"/>
              </a:ext>
            </a:extLst>
          </p:cNvPr>
          <p:cNvSpPr/>
          <p:nvPr/>
        </p:nvSpPr>
        <p:spPr>
          <a:xfrm>
            <a:off x="7409543" y="815149"/>
            <a:ext cx="21535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eleven assessment</a:t>
            </a:r>
          </a:p>
        </p:txBody>
      </p:sp>
      <p:sp>
        <p:nvSpPr>
          <p:cNvPr id="159" name="Rectangle 158">
            <a:extLst>
              <a:ext uri="{FF2B5EF4-FFF2-40B4-BE49-F238E27FC236}">
                <a16:creationId xmlns:a16="http://schemas.microsoft.com/office/drawing/2014/main" id="{FB3F06D8-EE42-4C35-8957-C056125A063F}"/>
              </a:ext>
            </a:extLst>
          </p:cNvPr>
          <p:cNvSpPr/>
          <p:nvPr/>
        </p:nvSpPr>
        <p:spPr>
          <a:xfrm>
            <a:off x="6306429" y="815149"/>
            <a:ext cx="100976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Deployment status</a:t>
            </a:r>
          </a:p>
        </p:txBody>
      </p:sp>
      <p:sp>
        <p:nvSpPr>
          <p:cNvPr id="239" name="Rectangle 238">
            <a:extLst>
              <a:ext uri="{FF2B5EF4-FFF2-40B4-BE49-F238E27FC236}">
                <a16:creationId xmlns:a16="http://schemas.microsoft.com/office/drawing/2014/main" id="{4F02B17A-8312-4B62-988C-BEB3EB7580B4}"/>
              </a:ext>
            </a:extLst>
          </p:cNvPr>
          <p:cNvSpPr/>
          <p:nvPr/>
        </p:nvSpPr>
        <p:spPr>
          <a:xfrm>
            <a:off x="250012" y="815149"/>
            <a:ext cx="9962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Category</a:t>
            </a:r>
          </a:p>
        </p:txBody>
      </p:sp>
      <p:sp>
        <p:nvSpPr>
          <p:cNvPr id="240" name="Rectangle 239">
            <a:extLst>
              <a:ext uri="{FF2B5EF4-FFF2-40B4-BE49-F238E27FC236}">
                <a16:creationId xmlns:a16="http://schemas.microsoft.com/office/drawing/2014/main" id="{140A5ECC-59E7-4A8F-8AAA-188375FB7A58}"/>
              </a:ext>
            </a:extLst>
          </p:cNvPr>
          <p:cNvSpPr/>
          <p:nvPr/>
        </p:nvSpPr>
        <p:spPr>
          <a:xfrm>
            <a:off x="250012" y="4673084"/>
            <a:ext cx="996299" cy="1645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Workflow</a:t>
            </a:r>
          </a:p>
          <a:p>
            <a:pPr algn="ctr"/>
            <a:r>
              <a:rPr lang="en-US" sz="1000" b="1"/>
              <a:t>Management</a:t>
            </a:r>
            <a:endParaRPr lang="en-US" sz="1000"/>
          </a:p>
        </p:txBody>
      </p:sp>
      <p:sp>
        <p:nvSpPr>
          <p:cNvPr id="241" name="Rectangle 240">
            <a:extLst>
              <a:ext uri="{FF2B5EF4-FFF2-40B4-BE49-F238E27FC236}">
                <a16:creationId xmlns:a16="http://schemas.microsoft.com/office/drawing/2014/main" id="{8A0D1443-E572-4F8C-992F-B94B18BD1E4F}"/>
              </a:ext>
            </a:extLst>
          </p:cNvPr>
          <p:cNvSpPr/>
          <p:nvPr/>
        </p:nvSpPr>
        <p:spPr>
          <a:xfrm>
            <a:off x="1423666" y="4673084"/>
            <a:ext cx="2845916" cy="2667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Claim reporting and first draft of the quotation</a:t>
            </a:r>
          </a:p>
        </p:txBody>
      </p:sp>
      <p:sp>
        <p:nvSpPr>
          <p:cNvPr id="242" name="Rectangle 241">
            <a:extLst>
              <a:ext uri="{FF2B5EF4-FFF2-40B4-BE49-F238E27FC236}">
                <a16:creationId xmlns:a16="http://schemas.microsoft.com/office/drawing/2014/main" id="{78D5196F-1640-4EF1-B9AF-8BDEDC5A0403}"/>
              </a:ext>
            </a:extLst>
          </p:cNvPr>
          <p:cNvSpPr/>
          <p:nvPr/>
        </p:nvSpPr>
        <p:spPr>
          <a:xfrm>
            <a:off x="1423666" y="4958440"/>
            <a:ext cx="2845916" cy="3302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Easy and quick validation step and follow-up by insurance company</a:t>
            </a:r>
          </a:p>
        </p:txBody>
      </p:sp>
      <p:sp>
        <p:nvSpPr>
          <p:cNvPr id="243" name="Rectangle 242">
            <a:extLst>
              <a:ext uri="{FF2B5EF4-FFF2-40B4-BE49-F238E27FC236}">
                <a16:creationId xmlns:a16="http://schemas.microsoft.com/office/drawing/2014/main" id="{10A460B4-BD08-47E3-9A8C-D65D510D36D0}"/>
              </a:ext>
            </a:extLst>
          </p:cNvPr>
          <p:cNvSpPr/>
          <p:nvPr/>
        </p:nvSpPr>
        <p:spPr>
          <a:xfrm>
            <a:off x="1437132" y="5307246"/>
            <a:ext cx="2830145" cy="2946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Security and authentication (electronic signature for all stakeholders,…)</a:t>
            </a:r>
          </a:p>
        </p:txBody>
      </p:sp>
      <p:sp>
        <p:nvSpPr>
          <p:cNvPr id="244" name="Rectangle 243">
            <a:extLst>
              <a:ext uri="{FF2B5EF4-FFF2-40B4-BE49-F238E27FC236}">
                <a16:creationId xmlns:a16="http://schemas.microsoft.com/office/drawing/2014/main" id="{813205A3-2F26-4707-BDD6-F05C30CC0265}"/>
              </a:ext>
            </a:extLst>
          </p:cNvPr>
          <p:cNvSpPr/>
          <p:nvPr/>
        </p:nvSpPr>
        <p:spPr>
          <a:xfrm>
            <a:off x="1423666" y="5620535"/>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Reporting advancement and final documents received and stored with GED¹</a:t>
            </a:r>
          </a:p>
        </p:txBody>
      </p:sp>
      <p:sp>
        <p:nvSpPr>
          <p:cNvPr id="245" name="Rectangle 244">
            <a:extLst>
              <a:ext uri="{FF2B5EF4-FFF2-40B4-BE49-F238E27FC236}">
                <a16:creationId xmlns:a16="http://schemas.microsoft.com/office/drawing/2014/main" id="{B7F07B0D-CDB2-4A1E-8ECB-48CB7A464556}"/>
              </a:ext>
            </a:extLst>
          </p:cNvPr>
          <p:cNvSpPr/>
          <p:nvPr/>
        </p:nvSpPr>
        <p:spPr>
          <a:xfrm>
            <a:off x="1423666" y="5981878"/>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Finalization and clients’ feedback on the service quality</a:t>
            </a:r>
          </a:p>
        </p:txBody>
      </p:sp>
      <p:sp>
        <p:nvSpPr>
          <p:cNvPr id="248" name="Rectangle 247">
            <a:extLst>
              <a:ext uri="{FF2B5EF4-FFF2-40B4-BE49-F238E27FC236}">
                <a16:creationId xmlns:a16="http://schemas.microsoft.com/office/drawing/2014/main" id="{877630E0-6749-4105-9DEF-3F53A7D7C123}"/>
              </a:ext>
            </a:extLst>
          </p:cNvPr>
          <p:cNvSpPr/>
          <p:nvPr/>
        </p:nvSpPr>
        <p:spPr>
          <a:xfrm>
            <a:off x="250012" y="3261308"/>
            <a:ext cx="996299" cy="133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Operations / on-the-field</a:t>
            </a:r>
            <a:endParaRPr lang="en-US" sz="1000"/>
          </a:p>
        </p:txBody>
      </p:sp>
      <p:sp>
        <p:nvSpPr>
          <p:cNvPr id="249" name="Rectangle 248">
            <a:extLst>
              <a:ext uri="{FF2B5EF4-FFF2-40B4-BE49-F238E27FC236}">
                <a16:creationId xmlns:a16="http://schemas.microsoft.com/office/drawing/2014/main" id="{46F4DB19-4F2B-4B61-BD17-FC2DFAA2FA1C}"/>
              </a:ext>
            </a:extLst>
          </p:cNvPr>
          <p:cNvSpPr/>
          <p:nvPr/>
        </p:nvSpPr>
        <p:spPr>
          <a:xfrm>
            <a:off x="1423665" y="3253714"/>
            <a:ext cx="2845915" cy="2712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Advanced evaluation of the claim</a:t>
            </a:r>
          </a:p>
        </p:txBody>
      </p:sp>
      <p:sp>
        <p:nvSpPr>
          <p:cNvPr id="250" name="Rectangle 249">
            <a:extLst>
              <a:ext uri="{FF2B5EF4-FFF2-40B4-BE49-F238E27FC236}">
                <a16:creationId xmlns:a16="http://schemas.microsoft.com/office/drawing/2014/main" id="{5A9A6392-FC3C-4337-9B83-45362AEC62DA}"/>
              </a:ext>
            </a:extLst>
          </p:cNvPr>
          <p:cNvSpPr/>
          <p:nvPr/>
        </p:nvSpPr>
        <p:spPr>
          <a:xfrm>
            <a:off x="1423665" y="3567203"/>
            <a:ext cx="2845915" cy="3738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251" name="Rectangle 250">
            <a:extLst>
              <a:ext uri="{FF2B5EF4-FFF2-40B4-BE49-F238E27FC236}">
                <a16:creationId xmlns:a16="http://schemas.microsoft.com/office/drawing/2014/main" id="{384D57D2-2E4A-4619-9DCA-32276997CBE7}"/>
              </a:ext>
            </a:extLst>
          </p:cNvPr>
          <p:cNvSpPr/>
          <p:nvPr/>
        </p:nvSpPr>
        <p:spPr>
          <a:xfrm>
            <a:off x="1423665" y="4258647"/>
            <a:ext cx="2845915" cy="34036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Monitoring &amp; tools during intervention</a:t>
            </a:r>
          </a:p>
        </p:txBody>
      </p:sp>
      <p:sp>
        <p:nvSpPr>
          <p:cNvPr id="265" name="Rectangle 264">
            <a:extLst>
              <a:ext uri="{FF2B5EF4-FFF2-40B4-BE49-F238E27FC236}">
                <a16:creationId xmlns:a16="http://schemas.microsoft.com/office/drawing/2014/main" id="{B01E651D-29D8-458D-9846-BBB17EBDBB5A}"/>
              </a:ext>
            </a:extLst>
          </p:cNvPr>
          <p:cNvSpPr/>
          <p:nvPr/>
        </p:nvSpPr>
        <p:spPr>
          <a:xfrm>
            <a:off x="1423665" y="3983263"/>
            <a:ext cx="2845915" cy="2331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a:t>
            </a:r>
          </a:p>
        </p:txBody>
      </p:sp>
      <p:sp>
        <p:nvSpPr>
          <p:cNvPr id="267" name="Rectangle 266">
            <a:extLst>
              <a:ext uri="{FF2B5EF4-FFF2-40B4-BE49-F238E27FC236}">
                <a16:creationId xmlns:a16="http://schemas.microsoft.com/office/drawing/2014/main" id="{A530B267-B046-4BBA-8EF5-FD0E0828C497}"/>
              </a:ext>
            </a:extLst>
          </p:cNvPr>
          <p:cNvSpPr/>
          <p:nvPr/>
        </p:nvSpPr>
        <p:spPr>
          <a:xfrm>
            <a:off x="250012" y="1222049"/>
            <a:ext cx="996299" cy="19507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Client-facing</a:t>
            </a:r>
            <a:endParaRPr lang="en-US" sz="1000"/>
          </a:p>
        </p:txBody>
      </p:sp>
      <p:sp>
        <p:nvSpPr>
          <p:cNvPr id="268" name="Rectangle 267">
            <a:extLst>
              <a:ext uri="{FF2B5EF4-FFF2-40B4-BE49-F238E27FC236}">
                <a16:creationId xmlns:a16="http://schemas.microsoft.com/office/drawing/2014/main" id="{8685786A-CA22-4DB0-8D7F-6481F4425A62}"/>
              </a:ext>
            </a:extLst>
          </p:cNvPr>
          <p:cNvSpPr/>
          <p:nvPr/>
        </p:nvSpPr>
        <p:spPr>
          <a:xfrm>
            <a:off x="1423665" y="2031756"/>
            <a:ext cx="2843613" cy="3685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for clients’ issues </a:t>
            </a:r>
          </a:p>
        </p:txBody>
      </p:sp>
      <p:sp>
        <p:nvSpPr>
          <p:cNvPr id="269" name="Rectangle 268">
            <a:extLst>
              <a:ext uri="{FF2B5EF4-FFF2-40B4-BE49-F238E27FC236}">
                <a16:creationId xmlns:a16="http://schemas.microsoft.com/office/drawing/2014/main" id="{31A9CA3A-DDFC-46C6-A7FC-D9BBE435E2EB}"/>
              </a:ext>
            </a:extLst>
          </p:cNvPr>
          <p:cNvSpPr/>
          <p:nvPr/>
        </p:nvSpPr>
        <p:spPr>
          <a:xfrm>
            <a:off x="1423666" y="2424358"/>
            <a:ext cx="2845882" cy="7571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rtlCol="0" anchor="t"/>
          <a:lstStyle/>
          <a:p>
            <a:pPr algn="ctr"/>
            <a:r>
              <a:rPr lang="en-US" sz="900">
                <a:solidFill>
                  <a:schemeClr val="tx1"/>
                </a:solidFill>
              </a:rPr>
              <a:t>New cross-sell opportunities with existing clients</a:t>
            </a:r>
          </a:p>
        </p:txBody>
      </p:sp>
      <p:sp>
        <p:nvSpPr>
          <p:cNvPr id="270" name="Rectangle 269">
            <a:extLst>
              <a:ext uri="{FF2B5EF4-FFF2-40B4-BE49-F238E27FC236}">
                <a16:creationId xmlns:a16="http://schemas.microsoft.com/office/drawing/2014/main" id="{DC8B482B-4D88-4447-B4DE-DDB4D4F1A338}"/>
              </a:ext>
            </a:extLst>
          </p:cNvPr>
          <p:cNvSpPr/>
          <p:nvPr/>
        </p:nvSpPr>
        <p:spPr>
          <a:xfrm>
            <a:off x="1741336" y="2626727"/>
            <a:ext cx="2210542" cy="2179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Home design services</a:t>
            </a:r>
          </a:p>
          <a:p>
            <a:pPr algn="ctr"/>
            <a:endParaRPr lang="en-US" sz="900">
              <a:solidFill>
                <a:schemeClr val="tx1"/>
              </a:solidFill>
            </a:endParaRPr>
          </a:p>
        </p:txBody>
      </p:sp>
      <p:sp>
        <p:nvSpPr>
          <p:cNvPr id="271" name="Rectangle 270">
            <a:extLst>
              <a:ext uri="{FF2B5EF4-FFF2-40B4-BE49-F238E27FC236}">
                <a16:creationId xmlns:a16="http://schemas.microsoft.com/office/drawing/2014/main" id="{62831129-55F7-40C5-AC04-164F509DA8A7}"/>
              </a:ext>
            </a:extLst>
          </p:cNvPr>
          <p:cNvSpPr/>
          <p:nvPr/>
        </p:nvSpPr>
        <p:spPr>
          <a:xfrm>
            <a:off x="1423666" y="1241038"/>
            <a:ext cx="2845914" cy="3600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273" name="Rectangle 272">
            <a:extLst>
              <a:ext uri="{FF2B5EF4-FFF2-40B4-BE49-F238E27FC236}">
                <a16:creationId xmlns:a16="http://schemas.microsoft.com/office/drawing/2014/main" id="{041A4FA2-3636-434E-86F3-C87D3FB17B7D}"/>
              </a:ext>
            </a:extLst>
          </p:cNvPr>
          <p:cNvSpPr/>
          <p:nvPr/>
        </p:nvSpPr>
        <p:spPr>
          <a:xfrm>
            <a:off x="1425934" y="1625201"/>
            <a:ext cx="2843613" cy="3824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Seamless reporting advancement and follow-up through online portal</a:t>
            </a:r>
            <a:endParaRPr lang="en-US" sz="900">
              <a:solidFill>
                <a:schemeClr val="tx1"/>
              </a:solidFill>
              <a:highlight>
                <a:srgbClr val="FFFF00"/>
              </a:highlight>
            </a:endParaRPr>
          </a:p>
        </p:txBody>
      </p:sp>
      <p:sp>
        <p:nvSpPr>
          <p:cNvPr id="274" name="Rectangle 273">
            <a:extLst>
              <a:ext uri="{FF2B5EF4-FFF2-40B4-BE49-F238E27FC236}">
                <a16:creationId xmlns:a16="http://schemas.microsoft.com/office/drawing/2014/main" id="{B785EA7D-9D34-460C-BD94-A86CCAB15E11}"/>
              </a:ext>
            </a:extLst>
          </p:cNvPr>
          <p:cNvSpPr/>
          <p:nvPr/>
        </p:nvSpPr>
        <p:spPr>
          <a:xfrm>
            <a:off x="1741336" y="2898421"/>
            <a:ext cx="2210542" cy="2179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Pro-active maintenance tools</a:t>
            </a:r>
          </a:p>
          <a:p>
            <a:pPr algn="ctr"/>
            <a:endParaRPr lang="en-US" sz="900">
              <a:solidFill>
                <a:schemeClr val="tx1"/>
              </a:solidFill>
            </a:endParaRPr>
          </a:p>
        </p:txBody>
      </p:sp>
      <p:sp>
        <p:nvSpPr>
          <p:cNvPr id="275" name="Ellipse 217">
            <a:extLst>
              <a:ext uri="{FF2B5EF4-FFF2-40B4-BE49-F238E27FC236}">
                <a16:creationId xmlns:a16="http://schemas.microsoft.com/office/drawing/2014/main" id="{B85657CA-238C-4622-9010-E096EEB09D05}"/>
              </a:ext>
            </a:extLst>
          </p:cNvPr>
          <p:cNvSpPr/>
          <p:nvPr/>
        </p:nvSpPr>
        <p:spPr>
          <a:xfrm>
            <a:off x="1261973" y="12690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276" name="Ellipse 218">
            <a:extLst>
              <a:ext uri="{FF2B5EF4-FFF2-40B4-BE49-F238E27FC236}">
                <a16:creationId xmlns:a16="http://schemas.microsoft.com/office/drawing/2014/main" id="{945690DA-9C53-4F37-A9CC-38C533297AE9}"/>
              </a:ext>
            </a:extLst>
          </p:cNvPr>
          <p:cNvSpPr/>
          <p:nvPr/>
        </p:nvSpPr>
        <p:spPr>
          <a:xfrm>
            <a:off x="1261973" y="16813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2</a:t>
            </a:r>
          </a:p>
        </p:txBody>
      </p:sp>
      <p:sp>
        <p:nvSpPr>
          <p:cNvPr id="277" name="Ellipse 219">
            <a:extLst>
              <a:ext uri="{FF2B5EF4-FFF2-40B4-BE49-F238E27FC236}">
                <a16:creationId xmlns:a16="http://schemas.microsoft.com/office/drawing/2014/main" id="{29A82E92-D2F5-428D-9182-460A2B8E27C3}"/>
              </a:ext>
            </a:extLst>
          </p:cNvPr>
          <p:cNvSpPr/>
          <p:nvPr/>
        </p:nvSpPr>
        <p:spPr>
          <a:xfrm>
            <a:off x="1261973" y="206208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279" name="Ellipse 220">
            <a:extLst>
              <a:ext uri="{FF2B5EF4-FFF2-40B4-BE49-F238E27FC236}">
                <a16:creationId xmlns:a16="http://schemas.microsoft.com/office/drawing/2014/main" id="{E729ADE8-6313-435A-9351-E6D78D52080F}"/>
              </a:ext>
            </a:extLst>
          </p:cNvPr>
          <p:cNvSpPr/>
          <p:nvPr/>
        </p:nvSpPr>
        <p:spPr>
          <a:xfrm>
            <a:off x="1261973" y="271466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280" name="Ellipse 221">
            <a:extLst>
              <a:ext uri="{FF2B5EF4-FFF2-40B4-BE49-F238E27FC236}">
                <a16:creationId xmlns:a16="http://schemas.microsoft.com/office/drawing/2014/main" id="{20D67F30-7BDF-43CB-B234-B922EFE2BC4C}"/>
              </a:ext>
            </a:extLst>
          </p:cNvPr>
          <p:cNvSpPr/>
          <p:nvPr/>
        </p:nvSpPr>
        <p:spPr>
          <a:xfrm>
            <a:off x="1261973" y="324979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288" name="Ellipse 222">
            <a:extLst>
              <a:ext uri="{FF2B5EF4-FFF2-40B4-BE49-F238E27FC236}">
                <a16:creationId xmlns:a16="http://schemas.microsoft.com/office/drawing/2014/main" id="{C876106F-6AA9-41BF-B417-328016532DFA}"/>
              </a:ext>
            </a:extLst>
          </p:cNvPr>
          <p:cNvSpPr/>
          <p:nvPr/>
        </p:nvSpPr>
        <p:spPr>
          <a:xfrm>
            <a:off x="1261973" y="363424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303" name="Ellipse 223">
            <a:extLst>
              <a:ext uri="{FF2B5EF4-FFF2-40B4-BE49-F238E27FC236}">
                <a16:creationId xmlns:a16="http://schemas.microsoft.com/office/drawing/2014/main" id="{39F148EA-4A80-4229-A365-10C0B966451A}"/>
              </a:ext>
            </a:extLst>
          </p:cNvPr>
          <p:cNvSpPr/>
          <p:nvPr/>
        </p:nvSpPr>
        <p:spPr>
          <a:xfrm>
            <a:off x="1261973" y="399073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305" name="Ellipse 224">
            <a:extLst>
              <a:ext uri="{FF2B5EF4-FFF2-40B4-BE49-F238E27FC236}">
                <a16:creationId xmlns:a16="http://schemas.microsoft.com/office/drawing/2014/main" id="{20DE95CC-BDA4-494A-ADFD-6C41CA6D835C}"/>
              </a:ext>
            </a:extLst>
          </p:cNvPr>
          <p:cNvSpPr/>
          <p:nvPr/>
        </p:nvSpPr>
        <p:spPr>
          <a:xfrm>
            <a:off x="1261973" y="432745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8</a:t>
            </a:r>
          </a:p>
        </p:txBody>
      </p:sp>
      <p:sp>
        <p:nvSpPr>
          <p:cNvPr id="306" name="Ellipse 229">
            <a:extLst>
              <a:ext uri="{FF2B5EF4-FFF2-40B4-BE49-F238E27FC236}">
                <a16:creationId xmlns:a16="http://schemas.microsoft.com/office/drawing/2014/main" id="{829EC29E-FDD9-4623-BAD2-53716B007704}"/>
              </a:ext>
            </a:extLst>
          </p:cNvPr>
          <p:cNvSpPr/>
          <p:nvPr/>
        </p:nvSpPr>
        <p:spPr>
          <a:xfrm>
            <a:off x="1261973" y="470697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308" name="Ellipse 230">
            <a:extLst>
              <a:ext uri="{FF2B5EF4-FFF2-40B4-BE49-F238E27FC236}">
                <a16:creationId xmlns:a16="http://schemas.microsoft.com/office/drawing/2014/main" id="{82FFD2AB-FAA1-4FF3-AE15-5D83432F3F47}"/>
              </a:ext>
            </a:extLst>
          </p:cNvPr>
          <p:cNvSpPr/>
          <p:nvPr/>
        </p:nvSpPr>
        <p:spPr>
          <a:xfrm>
            <a:off x="1261973" y="50081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10</a:t>
            </a:r>
          </a:p>
        </p:txBody>
      </p:sp>
      <p:sp>
        <p:nvSpPr>
          <p:cNvPr id="313" name="Ellipse 231">
            <a:extLst>
              <a:ext uri="{FF2B5EF4-FFF2-40B4-BE49-F238E27FC236}">
                <a16:creationId xmlns:a16="http://schemas.microsoft.com/office/drawing/2014/main" id="{5AFED507-3962-4E30-9626-587754FD972D}"/>
              </a:ext>
            </a:extLst>
          </p:cNvPr>
          <p:cNvSpPr/>
          <p:nvPr/>
        </p:nvSpPr>
        <p:spPr>
          <a:xfrm>
            <a:off x="1261973" y="535003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314" name="Ellipse 232">
            <a:extLst>
              <a:ext uri="{FF2B5EF4-FFF2-40B4-BE49-F238E27FC236}">
                <a16:creationId xmlns:a16="http://schemas.microsoft.com/office/drawing/2014/main" id="{95056B63-DFF5-4F9C-9A19-4524DB0B663F}"/>
              </a:ext>
            </a:extLst>
          </p:cNvPr>
          <p:cNvSpPr/>
          <p:nvPr/>
        </p:nvSpPr>
        <p:spPr>
          <a:xfrm>
            <a:off x="1261973" y="568691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325" name="Ellipse 234">
            <a:extLst>
              <a:ext uri="{FF2B5EF4-FFF2-40B4-BE49-F238E27FC236}">
                <a16:creationId xmlns:a16="http://schemas.microsoft.com/office/drawing/2014/main" id="{BF126D74-5C8D-42DD-86B4-10C27C741F1E}"/>
              </a:ext>
            </a:extLst>
          </p:cNvPr>
          <p:cNvSpPr/>
          <p:nvPr/>
        </p:nvSpPr>
        <p:spPr>
          <a:xfrm>
            <a:off x="1261973" y="6049995"/>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13</a:t>
            </a:r>
          </a:p>
        </p:txBody>
      </p:sp>
      <p:sp>
        <p:nvSpPr>
          <p:cNvPr id="326" name="Rectangle 325">
            <a:extLst>
              <a:ext uri="{FF2B5EF4-FFF2-40B4-BE49-F238E27FC236}">
                <a16:creationId xmlns:a16="http://schemas.microsoft.com/office/drawing/2014/main" id="{919EEE06-0C44-4F8F-8E35-AA4842899679}"/>
              </a:ext>
            </a:extLst>
          </p:cNvPr>
          <p:cNvSpPr/>
          <p:nvPr/>
        </p:nvSpPr>
        <p:spPr>
          <a:xfrm>
            <a:off x="1423664" y="815149"/>
            <a:ext cx="284361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135" name="Text Placeholder 38">
            <a:extLst>
              <a:ext uri="{FF2B5EF4-FFF2-40B4-BE49-F238E27FC236}">
                <a16:creationId xmlns:a16="http://schemas.microsoft.com/office/drawing/2014/main" id="{2894B66D-44B3-47ED-9D52-1BA71DDE00DB}"/>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Tree>
    <p:extLst>
      <p:ext uri="{BB962C8B-B14F-4D97-AF65-F5344CB8AC3E}">
        <p14:creationId xmlns:p14="http://schemas.microsoft.com/office/powerpoint/2010/main" val="3405907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2068683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01" imgH="502" progId="TCLayout.ActiveDocument.1">
                  <p:embed/>
                </p:oleObj>
              </mc:Choice>
              <mc:Fallback>
                <p:oleObj name="think-cell Slide" r:id="rId10"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FF59DF4D-1286-4935-9878-F5678D3BE873}"/>
              </a:ext>
            </a:extLst>
          </p:cNvPr>
          <p:cNvSpPr>
            <a:spLocks noGrp="1"/>
          </p:cNvSpPr>
          <p:nvPr>
            <p:ph type="ctrTitle"/>
          </p:nvPr>
        </p:nvSpPr>
        <p:spPr/>
        <p:txBody>
          <a:bodyPr vert="horz"/>
          <a:lstStyle/>
          <a:p>
            <a:r>
              <a:rPr lang="en-US" sz="1300" b="0"/>
              <a:t>Eleven proposes to combine the </a:t>
            </a:r>
            <a:r>
              <a:rPr lang="en-US" sz="1300" b="0">
                <a:solidFill>
                  <a:schemeClr val="accent5">
                    <a:lumMod val="75000"/>
                  </a:schemeClr>
                </a:solidFill>
              </a:rPr>
              <a:t>use case importance </a:t>
            </a:r>
            <a:r>
              <a:rPr lang="en-US" sz="1300" b="0"/>
              <a:t>and the </a:t>
            </a:r>
            <a:r>
              <a:rPr lang="en-US" sz="1300" b="0">
                <a:solidFill>
                  <a:schemeClr val="accent5">
                    <a:lumMod val="75000"/>
                  </a:schemeClr>
                </a:solidFill>
              </a:rPr>
              <a:t>quality of the solution chosen </a:t>
            </a:r>
            <a:r>
              <a:rPr lang="en-US" sz="1300" b="0"/>
              <a:t>by Hestia to evaluate digital projects impact for each stakeholders</a:t>
            </a:r>
          </a:p>
        </p:txBody>
      </p:sp>
      <p:sp>
        <p:nvSpPr>
          <p:cNvPr id="8" name="Rectangle 7">
            <a:extLst>
              <a:ext uri="{FF2B5EF4-FFF2-40B4-BE49-F238E27FC236}">
                <a16:creationId xmlns:a16="http://schemas.microsoft.com/office/drawing/2014/main" id="{9AFE9B11-1BCA-43BA-B650-E93B58945BD5}"/>
              </a:ext>
            </a:extLst>
          </p:cNvPr>
          <p:cNvSpPr/>
          <p:nvPr/>
        </p:nvSpPr>
        <p:spPr>
          <a:xfrm>
            <a:off x="498634" y="1559249"/>
            <a:ext cx="3788229" cy="82232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USE CASE</a:t>
            </a:r>
          </a:p>
          <a:p>
            <a:pPr algn="ctr"/>
            <a:endParaRPr lang="en-US" sz="1000">
              <a:solidFill>
                <a:schemeClr val="tx1"/>
              </a:solidFill>
            </a:endParaRPr>
          </a:p>
          <a:p>
            <a:pPr algn="ctr"/>
            <a:r>
              <a:rPr lang="en-US" sz="1000">
                <a:solidFill>
                  <a:schemeClr val="tx1"/>
                </a:solidFill>
              </a:rPr>
              <a:t>Measure the importance for each stakeholders combining clients’ expectations and relevance for Hestia</a:t>
            </a:r>
          </a:p>
        </p:txBody>
      </p:sp>
      <p:sp>
        <p:nvSpPr>
          <p:cNvPr id="121" name="Flowchart: Connector 120">
            <a:extLst>
              <a:ext uri="{FF2B5EF4-FFF2-40B4-BE49-F238E27FC236}">
                <a16:creationId xmlns:a16="http://schemas.microsoft.com/office/drawing/2014/main" id="{47882E2C-6CB5-423E-8264-570847330D13}"/>
              </a:ext>
            </a:extLst>
          </p:cNvPr>
          <p:cNvSpPr/>
          <p:nvPr/>
        </p:nvSpPr>
        <p:spPr>
          <a:xfrm>
            <a:off x="2176748" y="2486292"/>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X</a:t>
            </a:r>
          </a:p>
        </p:txBody>
      </p:sp>
      <p:sp>
        <p:nvSpPr>
          <p:cNvPr id="126" name="Rectangle 125">
            <a:extLst>
              <a:ext uri="{FF2B5EF4-FFF2-40B4-BE49-F238E27FC236}">
                <a16:creationId xmlns:a16="http://schemas.microsoft.com/office/drawing/2014/main" id="{B679CA33-4BE2-4814-A3F0-D6A3530FF50C}"/>
              </a:ext>
            </a:extLst>
          </p:cNvPr>
          <p:cNvSpPr/>
          <p:nvPr/>
        </p:nvSpPr>
        <p:spPr>
          <a:xfrm>
            <a:off x="498634" y="3026640"/>
            <a:ext cx="3788229" cy="82232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HESTIA’S TOOL RESPONSE</a:t>
            </a:r>
          </a:p>
          <a:p>
            <a:pPr algn="ctr"/>
            <a:endParaRPr lang="en-US" sz="1000">
              <a:solidFill>
                <a:schemeClr val="tx1"/>
              </a:solidFill>
            </a:endParaRPr>
          </a:p>
          <a:p>
            <a:pPr algn="ctr"/>
            <a:r>
              <a:rPr lang="en-US" sz="1000">
                <a:solidFill>
                  <a:schemeClr val="tx1"/>
                </a:solidFill>
              </a:rPr>
              <a:t>Measure how designated tool covers the use case and its quality for concerned parties</a:t>
            </a:r>
          </a:p>
        </p:txBody>
      </p:sp>
      <p:sp>
        <p:nvSpPr>
          <p:cNvPr id="127" name="Flowchart: Connector 126">
            <a:extLst>
              <a:ext uri="{FF2B5EF4-FFF2-40B4-BE49-F238E27FC236}">
                <a16:creationId xmlns:a16="http://schemas.microsoft.com/office/drawing/2014/main" id="{267F6C37-45F8-4FDB-802A-F81C77D3FF76}"/>
              </a:ext>
            </a:extLst>
          </p:cNvPr>
          <p:cNvSpPr/>
          <p:nvPr/>
        </p:nvSpPr>
        <p:spPr>
          <a:xfrm>
            <a:off x="2176748" y="3957317"/>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t>
            </a:r>
          </a:p>
        </p:txBody>
      </p:sp>
      <p:sp>
        <p:nvSpPr>
          <p:cNvPr id="128" name="Rectangle 127">
            <a:extLst>
              <a:ext uri="{FF2B5EF4-FFF2-40B4-BE49-F238E27FC236}">
                <a16:creationId xmlns:a16="http://schemas.microsoft.com/office/drawing/2014/main" id="{1E677BA0-44F7-4135-94B8-943CCB0E9DEA}"/>
              </a:ext>
            </a:extLst>
          </p:cNvPr>
          <p:cNvSpPr/>
          <p:nvPr/>
        </p:nvSpPr>
        <p:spPr>
          <a:xfrm>
            <a:off x="498634" y="4494031"/>
            <a:ext cx="3788229" cy="102906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RATIONALE IMPACT FOR EACH STAKEHOLDERS</a:t>
            </a:r>
          </a:p>
          <a:p>
            <a:pPr algn="ctr"/>
            <a:endParaRPr lang="en-US" sz="1000">
              <a:solidFill>
                <a:schemeClr val="tx2"/>
              </a:solidFill>
            </a:endParaRPr>
          </a:p>
          <a:p>
            <a:pPr algn="ctr"/>
            <a:r>
              <a:rPr lang="en-US" sz="1000">
                <a:solidFill>
                  <a:schemeClr val="tx1"/>
                </a:solidFill>
              </a:rPr>
              <a:t>Combines the services offered by the tool to how important stakeholders think it is to determine the impact for each stakeholders</a:t>
            </a:r>
          </a:p>
        </p:txBody>
      </p:sp>
      <p:sp>
        <p:nvSpPr>
          <p:cNvPr id="161" name="Rectangle 160">
            <a:extLst>
              <a:ext uri="{FF2B5EF4-FFF2-40B4-BE49-F238E27FC236}">
                <a16:creationId xmlns:a16="http://schemas.microsoft.com/office/drawing/2014/main" id="{EF2C1507-96DB-4D06-96B8-849FD319EC76}"/>
              </a:ext>
            </a:extLst>
          </p:cNvPr>
          <p:cNvSpPr/>
          <p:nvPr/>
        </p:nvSpPr>
        <p:spPr>
          <a:xfrm>
            <a:off x="6544471" y="3206029"/>
            <a:ext cx="2982913" cy="463550"/>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5">
                  <a:lumMod val="75000"/>
                </a:schemeClr>
              </a:solidFill>
            </a:endParaRPr>
          </a:p>
        </p:txBody>
      </p:sp>
      <p:sp>
        <p:nvSpPr>
          <p:cNvPr id="162" name="Rectangle 161">
            <a:extLst>
              <a:ext uri="{FF2B5EF4-FFF2-40B4-BE49-F238E27FC236}">
                <a16:creationId xmlns:a16="http://schemas.microsoft.com/office/drawing/2014/main" id="{3B00978C-7DF2-4D38-81B6-88F852D421E4}"/>
              </a:ext>
            </a:extLst>
          </p:cNvPr>
          <p:cNvSpPr/>
          <p:nvPr/>
        </p:nvSpPr>
        <p:spPr>
          <a:xfrm>
            <a:off x="5176838" y="4494213"/>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163" name="Rectangle 162">
            <a:extLst>
              <a:ext uri="{FF2B5EF4-FFF2-40B4-BE49-F238E27FC236}">
                <a16:creationId xmlns:a16="http://schemas.microsoft.com/office/drawing/2014/main" id="{5AC39BD9-F409-4C11-BDE7-A3C52B7DC35E}"/>
              </a:ext>
            </a:extLst>
          </p:cNvPr>
          <p:cNvSpPr/>
          <p:nvPr/>
        </p:nvSpPr>
        <p:spPr>
          <a:xfrm>
            <a:off x="6545263" y="4494213"/>
            <a:ext cx="2982913"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pic>
        <p:nvPicPr>
          <p:cNvPr id="164" name="Graphique 27">
            <a:extLst>
              <a:ext uri="{FF2B5EF4-FFF2-40B4-BE49-F238E27FC236}">
                <a16:creationId xmlns:a16="http://schemas.microsoft.com/office/drawing/2014/main" id="{CB357F27-C08A-4F05-BD11-B0F5AB7C9F7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4839"/>
          <a:stretch/>
        </p:blipFill>
        <p:spPr>
          <a:xfrm>
            <a:off x="5387975" y="4725988"/>
            <a:ext cx="308697" cy="328613"/>
          </a:xfrm>
          <a:prstGeom prst="rect">
            <a:avLst/>
          </a:prstGeom>
        </p:spPr>
      </p:pic>
      <p:sp>
        <p:nvSpPr>
          <p:cNvPr id="165" name="Rectangle 164">
            <a:extLst>
              <a:ext uri="{FF2B5EF4-FFF2-40B4-BE49-F238E27FC236}">
                <a16:creationId xmlns:a16="http://schemas.microsoft.com/office/drawing/2014/main" id="{11B0E31B-DF11-4F77-90D9-B3930E3A282A}"/>
              </a:ext>
            </a:extLst>
          </p:cNvPr>
          <p:cNvSpPr/>
          <p:nvPr/>
        </p:nvSpPr>
        <p:spPr>
          <a:xfrm>
            <a:off x="5907088" y="449421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166" name="Rectangle 165">
            <a:extLst>
              <a:ext uri="{FF2B5EF4-FFF2-40B4-BE49-F238E27FC236}">
                <a16:creationId xmlns:a16="http://schemas.microsoft.com/office/drawing/2014/main" id="{93F25222-C28E-417E-AAA4-154D525DA718}"/>
              </a:ext>
            </a:extLst>
          </p:cNvPr>
          <p:cNvSpPr/>
          <p:nvPr/>
        </p:nvSpPr>
        <p:spPr>
          <a:xfrm>
            <a:off x="5907088" y="551497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167" name="Rectangle 166">
            <a:extLst>
              <a:ext uri="{FF2B5EF4-FFF2-40B4-BE49-F238E27FC236}">
                <a16:creationId xmlns:a16="http://schemas.microsoft.com/office/drawing/2014/main" id="{E079BB12-6805-4470-9A19-4CCB55580F83}"/>
              </a:ext>
            </a:extLst>
          </p:cNvPr>
          <p:cNvSpPr/>
          <p:nvPr/>
        </p:nvSpPr>
        <p:spPr>
          <a:xfrm>
            <a:off x="6972300" y="5035550"/>
            <a:ext cx="255587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Facilitate costing, profitability calculation, intervention management, schedule monitoring by site…</a:t>
            </a:r>
          </a:p>
          <a:p>
            <a:r>
              <a:rPr lang="en-US" sz="900">
                <a:solidFill>
                  <a:schemeClr val="tx1"/>
                </a:solidFill>
              </a:rPr>
              <a:t>Ease interfacing with other operational tools</a:t>
            </a:r>
          </a:p>
        </p:txBody>
      </p:sp>
      <p:sp>
        <p:nvSpPr>
          <p:cNvPr id="168" name="Rectangle 167">
            <a:extLst>
              <a:ext uri="{FF2B5EF4-FFF2-40B4-BE49-F238E27FC236}">
                <a16:creationId xmlns:a16="http://schemas.microsoft.com/office/drawing/2014/main" id="{AA8C97FA-E852-46B0-88F3-315D68DCD70D}"/>
              </a:ext>
            </a:extLst>
          </p:cNvPr>
          <p:cNvSpPr/>
          <p:nvPr/>
        </p:nvSpPr>
        <p:spPr>
          <a:xfrm>
            <a:off x="6972301" y="4518025"/>
            <a:ext cx="2555084"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Enhance reparation transparency</a:t>
            </a:r>
          </a:p>
        </p:txBody>
      </p:sp>
      <p:sp>
        <p:nvSpPr>
          <p:cNvPr id="169" name="Rectangle 168">
            <a:extLst>
              <a:ext uri="{FF2B5EF4-FFF2-40B4-BE49-F238E27FC236}">
                <a16:creationId xmlns:a16="http://schemas.microsoft.com/office/drawing/2014/main" id="{F55EF163-CC0E-48F7-9FB3-E7A813E73035}"/>
              </a:ext>
            </a:extLst>
          </p:cNvPr>
          <p:cNvSpPr/>
          <p:nvPr/>
        </p:nvSpPr>
        <p:spPr>
          <a:xfrm>
            <a:off x="6972301" y="5514975"/>
            <a:ext cx="2555084"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Decrease processing time</a:t>
            </a:r>
          </a:p>
        </p:txBody>
      </p:sp>
      <p:sp>
        <p:nvSpPr>
          <p:cNvPr id="170" name="Rectangle 169">
            <a:extLst>
              <a:ext uri="{FF2B5EF4-FFF2-40B4-BE49-F238E27FC236}">
                <a16:creationId xmlns:a16="http://schemas.microsoft.com/office/drawing/2014/main" id="{916415C4-147B-4047-8064-AB3522947855}"/>
              </a:ext>
            </a:extLst>
          </p:cNvPr>
          <p:cNvSpPr/>
          <p:nvPr/>
        </p:nvSpPr>
        <p:spPr>
          <a:xfrm>
            <a:off x="5907088" y="4997450"/>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pic>
        <p:nvPicPr>
          <p:cNvPr id="171" name="Picture 2" descr="Intégration de l'ERP Divalto - CIAG SSII à Toulouse et Sud-Ouest">
            <a:extLst>
              <a:ext uri="{FF2B5EF4-FFF2-40B4-BE49-F238E27FC236}">
                <a16:creationId xmlns:a16="http://schemas.microsoft.com/office/drawing/2014/main" id="{9E701E35-9046-4D69-95AD-C80C0C4ACB1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59347" y="3239367"/>
            <a:ext cx="753160" cy="396875"/>
          </a:xfrm>
          <a:prstGeom prst="rect">
            <a:avLst/>
          </a:prstGeom>
          <a:noFill/>
          <a:extLst>
            <a:ext uri="{909E8E84-426E-40DD-AFC4-6F175D3DCCD1}">
              <a14:hiddenFill xmlns:a14="http://schemas.microsoft.com/office/drawing/2010/main">
                <a:solidFill>
                  <a:srgbClr val="FFFFFF"/>
                </a:solidFill>
              </a14:hiddenFill>
            </a:ext>
          </a:extLst>
        </p:spPr>
      </p:pic>
      <p:sp>
        <p:nvSpPr>
          <p:cNvPr id="172" name="Oval 171">
            <a:extLst>
              <a:ext uri="{FF2B5EF4-FFF2-40B4-BE49-F238E27FC236}">
                <a16:creationId xmlns:a16="http://schemas.microsoft.com/office/drawing/2014/main" id="{32FCFF7F-A543-4C44-BDEB-15421FDE2A43}"/>
              </a:ext>
            </a:extLst>
          </p:cNvPr>
          <p:cNvSpPr/>
          <p:nvPr>
            <p:custDataLst>
              <p:tags r:id="rId2"/>
            </p:custDataLst>
          </p:nvPr>
        </p:nvSpPr>
        <p:spPr bwMode="auto">
          <a:xfrm>
            <a:off x="6635750" y="46751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3" name="Arc 172">
            <a:extLst>
              <a:ext uri="{FF2B5EF4-FFF2-40B4-BE49-F238E27FC236}">
                <a16:creationId xmlns:a16="http://schemas.microsoft.com/office/drawing/2014/main" id="{FE26A1FC-A2DB-4DF6-96D8-B46AE8026951}"/>
              </a:ext>
            </a:extLst>
          </p:cNvPr>
          <p:cNvSpPr/>
          <p:nvPr>
            <p:custDataLst>
              <p:tags r:id="rId3"/>
            </p:custDataLst>
          </p:nvPr>
        </p:nvSpPr>
        <p:spPr bwMode="gray">
          <a:xfrm>
            <a:off x="6635750" y="46751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Oval 173">
            <a:extLst>
              <a:ext uri="{FF2B5EF4-FFF2-40B4-BE49-F238E27FC236}">
                <a16:creationId xmlns:a16="http://schemas.microsoft.com/office/drawing/2014/main" id="{E8B3D778-664A-49A8-B0A7-2E84434ED3A8}"/>
              </a:ext>
            </a:extLst>
          </p:cNvPr>
          <p:cNvSpPr/>
          <p:nvPr>
            <p:custDataLst>
              <p:tags r:id="rId4"/>
            </p:custDataLst>
          </p:nvPr>
        </p:nvSpPr>
        <p:spPr bwMode="auto">
          <a:xfrm>
            <a:off x="6635750" y="516413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5" name="Oval 174">
            <a:extLst>
              <a:ext uri="{FF2B5EF4-FFF2-40B4-BE49-F238E27FC236}">
                <a16:creationId xmlns:a16="http://schemas.microsoft.com/office/drawing/2014/main" id="{80166264-0FBF-4476-844C-81EC2C24C292}"/>
              </a:ext>
            </a:extLst>
          </p:cNvPr>
          <p:cNvSpPr/>
          <p:nvPr>
            <p:custDataLst>
              <p:tags r:id="rId5"/>
            </p:custDataLst>
          </p:nvPr>
        </p:nvSpPr>
        <p:spPr bwMode="auto">
          <a:xfrm>
            <a:off x="6635750" y="56769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Arc 175">
            <a:extLst>
              <a:ext uri="{FF2B5EF4-FFF2-40B4-BE49-F238E27FC236}">
                <a16:creationId xmlns:a16="http://schemas.microsoft.com/office/drawing/2014/main" id="{885596B5-68CC-4CA2-85A9-8B1C03B8C65D}"/>
              </a:ext>
            </a:extLst>
          </p:cNvPr>
          <p:cNvSpPr/>
          <p:nvPr>
            <p:custDataLst>
              <p:tags r:id="rId6"/>
            </p:custDataLst>
          </p:nvPr>
        </p:nvSpPr>
        <p:spPr bwMode="gray">
          <a:xfrm>
            <a:off x="6635750" y="567690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Rectangle 176">
            <a:extLst>
              <a:ext uri="{FF2B5EF4-FFF2-40B4-BE49-F238E27FC236}">
                <a16:creationId xmlns:a16="http://schemas.microsoft.com/office/drawing/2014/main" id="{6826BB62-8A5C-46BF-8049-23D419052F89}"/>
              </a:ext>
            </a:extLst>
          </p:cNvPr>
          <p:cNvSpPr/>
          <p:nvPr/>
        </p:nvSpPr>
        <p:spPr>
          <a:xfrm>
            <a:off x="5176046" y="1783882"/>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178" name="Rectangle 177">
            <a:extLst>
              <a:ext uri="{FF2B5EF4-FFF2-40B4-BE49-F238E27FC236}">
                <a16:creationId xmlns:a16="http://schemas.microsoft.com/office/drawing/2014/main" id="{75719BA4-2F49-4E16-BD81-8A1955A4DAE4}"/>
              </a:ext>
            </a:extLst>
          </p:cNvPr>
          <p:cNvSpPr/>
          <p:nvPr/>
        </p:nvSpPr>
        <p:spPr>
          <a:xfrm>
            <a:off x="6544471" y="1783882"/>
            <a:ext cx="2982913"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a:solidFill>
                  <a:schemeClr val="tx1"/>
                </a:solidFill>
              </a:rPr>
              <a:t>All workflow management use cases concerned</a:t>
            </a:r>
          </a:p>
        </p:txBody>
      </p:sp>
      <p:sp>
        <p:nvSpPr>
          <p:cNvPr id="179" name="Oval 136">
            <a:extLst>
              <a:ext uri="{FF2B5EF4-FFF2-40B4-BE49-F238E27FC236}">
                <a16:creationId xmlns:a16="http://schemas.microsoft.com/office/drawing/2014/main" id="{FBF028CB-7E03-4B99-AE38-380E7F2BC7E3}"/>
              </a:ext>
            </a:extLst>
          </p:cNvPr>
          <p:cNvSpPr/>
          <p:nvPr/>
        </p:nvSpPr>
        <p:spPr bwMode="auto">
          <a:xfrm>
            <a:off x="6630917" y="334414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0" name="Connecteur droit 75">
            <a:extLst>
              <a:ext uri="{FF2B5EF4-FFF2-40B4-BE49-F238E27FC236}">
                <a16:creationId xmlns:a16="http://schemas.microsoft.com/office/drawing/2014/main" id="{16AD00AE-79DA-4EB6-9718-68865AFE1D04}"/>
              </a:ext>
            </a:extLst>
          </p:cNvPr>
          <p:cNvCxnSpPr>
            <a:cxnSpLocks/>
          </p:cNvCxnSpPr>
          <p:nvPr/>
        </p:nvCxnSpPr>
        <p:spPr>
          <a:xfrm>
            <a:off x="5349463" y="1169420"/>
            <a:ext cx="4059042" cy="0"/>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25">
            <a:extLst>
              <a:ext uri="{FF2B5EF4-FFF2-40B4-BE49-F238E27FC236}">
                <a16:creationId xmlns:a16="http://schemas.microsoft.com/office/drawing/2014/main" id="{18A8FF1A-5942-44D5-AD01-129C43FBD7C8}"/>
              </a:ext>
            </a:extLst>
          </p:cNvPr>
          <p:cNvSpPr txBox="1"/>
          <p:nvPr/>
        </p:nvSpPr>
        <p:spPr>
          <a:xfrm>
            <a:off x="6630917" y="1046310"/>
            <a:ext cx="1496135" cy="246221"/>
          </a:xfrm>
          <a:prstGeom prst="rect">
            <a:avLst/>
          </a:prstGeom>
          <a:solidFill>
            <a:schemeClr val="bg1"/>
          </a:solidFill>
        </p:spPr>
        <p:txBody>
          <a:bodyPr wrap="square" rtlCol="0">
            <a:spAutoFit/>
          </a:bodyPr>
          <a:lstStyle/>
          <a:p>
            <a:pPr algn="ctr"/>
            <a:r>
              <a:rPr lang="en-US" sz="1000" i="1"/>
              <a:t>Example</a:t>
            </a:r>
          </a:p>
        </p:txBody>
      </p:sp>
      <p:cxnSp>
        <p:nvCxnSpPr>
          <p:cNvPr id="182" name="Connecteur droit 12">
            <a:extLst>
              <a:ext uri="{FF2B5EF4-FFF2-40B4-BE49-F238E27FC236}">
                <a16:creationId xmlns:a16="http://schemas.microsoft.com/office/drawing/2014/main" id="{14B80066-49F3-4C43-BB9A-04CBAC2ADFFB}"/>
              </a:ext>
            </a:extLst>
          </p:cNvPr>
          <p:cNvCxnSpPr>
            <a:cxnSpLocks/>
          </p:cNvCxnSpPr>
          <p:nvPr/>
        </p:nvCxnSpPr>
        <p:spPr>
          <a:xfrm>
            <a:off x="478848" y="1169420"/>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25">
            <a:extLst>
              <a:ext uri="{FF2B5EF4-FFF2-40B4-BE49-F238E27FC236}">
                <a16:creationId xmlns:a16="http://schemas.microsoft.com/office/drawing/2014/main" id="{1899D119-F7CF-4BEE-8372-873E8A2C0F76}"/>
              </a:ext>
            </a:extLst>
          </p:cNvPr>
          <p:cNvSpPr txBox="1"/>
          <p:nvPr/>
        </p:nvSpPr>
        <p:spPr>
          <a:xfrm>
            <a:off x="1314701" y="969365"/>
            <a:ext cx="2156095" cy="400110"/>
          </a:xfrm>
          <a:prstGeom prst="rect">
            <a:avLst/>
          </a:prstGeom>
          <a:solidFill>
            <a:schemeClr val="bg1"/>
          </a:solidFill>
        </p:spPr>
        <p:txBody>
          <a:bodyPr wrap="square" rtlCol="0">
            <a:spAutoFit/>
          </a:bodyPr>
          <a:lstStyle/>
          <a:p>
            <a:pPr algn="ctr"/>
            <a:r>
              <a:rPr lang="en-US" sz="1000"/>
              <a:t>Methodology to estimate tools impact for each stakeholders</a:t>
            </a:r>
          </a:p>
        </p:txBody>
      </p:sp>
      <p:sp>
        <p:nvSpPr>
          <p:cNvPr id="186" name="Oval 185">
            <a:extLst>
              <a:ext uri="{FF2B5EF4-FFF2-40B4-BE49-F238E27FC236}">
                <a16:creationId xmlns:a16="http://schemas.microsoft.com/office/drawing/2014/main" id="{86AA7CBC-74DA-4388-9DE0-860FAF9E0B81}"/>
              </a:ext>
            </a:extLst>
          </p:cNvPr>
          <p:cNvSpPr/>
          <p:nvPr>
            <p:custDataLst>
              <p:tags r:id="rId7"/>
            </p:custDataLst>
          </p:nvPr>
        </p:nvSpPr>
        <p:spPr bwMode="auto">
          <a:xfrm>
            <a:off x="6635750" y="18399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Arc 186">
            <a:extLst>
              <a:ext uri="{FF2B5EF4-FFF2-40B4-BE49-F238E27FC236}">
                <a16:creationId xmlns:a16="http://schemas.microsoft.com/office/drawing/2014/main" id="{2B1DFCF5-5CE2-41E4-882A-AA27CCD25FFF}"/>
              </a:ext>
            </a:extLst>
          </p:cNvPr>
          <p:cNvSpPr/>
          <p:nvPr>
            <p:custDataLst>
              <p:tags r:id="rId8"/>
            </p:custDataLst>
          </p:nvPr>
        </p:nvSpPr>
        <p:spPr bwMode="gray">
          <a:xfrm>
            <a:off x="6635750" y="183991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Flowchart: Connector 188">
            <a:extLst>
              <a:ext uri="{FF2B5EF4-FFF2-40B4-BE49-F238E27FC236}">
                <a16:creationId xmlns:a16="http://schemas.microsoft.com/office/drawing/2014/main" id="{6B9DCBFF-5597-49E5-BFE3-33C520193F03}"/>
              </a:ext>
            </a:extLst>
          </p:cNvPr>
          <p:cNvSpPr/>
          <p:nvPr/>
        </p:nvSpPr>
        <p:spPr>
          <a:xfrm>
            <a:off x="7162984" y="2486292"/>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X</a:t>
            </a:r>
          </a:p>
        </p:txBody>
      </p:sp>
      <p:sp>
        <p:nvSpPr>
          <p:cNvPr id="190" name="Flowchart: Connector 189">
            <a:extLst>
              <a:ext uri="{FF2B5EF4-FFF2-40B4-BE49-F238E27FC236}">
                <a16:creationId xmlns:a16="http://schemas.microsoft.com/office/drawing/2014/main" id="{40A8218D-453D-4A85-A645-943A1BA3319A}"/>
              </a:ext>
            </a:extLst>
          </p:cNvPr>
          <p:cNvSpPr/>
          <p:nvPr/>
        </p:nvSpPr>
        <p:spPr>
          <a:xfrm>
            <a:off x="7162984" y="3957317"/>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t>
            </a:r>
          </a:p>
        </p:txBody>
      </p:sp>
      <p:sp>
        <p:nvSpPr>
          <p:cNvPr id="32" name="Isosceles Triangle 31">
            <a:extLst>
              <a:ext uri="{FF2B5EF4-FFF2-40B4-BE49-F238E27FC236}">
                <a16:creationId xmlns:a16="http://schemas.microsoft.com/office/drawing/2014/main" id="{9EDD2B4C-E564-475C-AE3E-772167E3D075}"/>
              </a:ext>
            </a:extLst>
          </p:cNvPr>
          <p:cNvSpPr/>
          <p:nvPr/>
        </p:nvSpPr>
        <p:spPr>
          <a:xfrm rot="5400000">
            <a:off x="2598039" y="3508437"/>
            <a:ext cx="4300307" cy="322285"/>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93" name="Rectangle 192">
            <a:extLst>
              <a:ext uri="{FF2B5EF4-FFF2-40B4-BE49-F238E27FC236}">
                <a16:creationId xmlns:a16="http://schemas.microsoft.com/office/drawing/2014/main" id="{71D1FCF9-82DB-43BD-8A7C-4A72C096FE36}"/>
              </a:ext>
            </a:extLst>
          </p:cNvPr>
          <p:cNvSpPr/>
          <p:nvPr/>
        </p:nvSpPr>
        <p:spPr>
          <a:xfrm>
            <a:off x="5176046" y="3206029"/>
            <a:ext cx="1271588" cy="462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Hestia’s response</a:t>
            </a:r>
          </a:p>
        </p:txBody>
      </p:sp>
      <p:sp>
        <p:nvSpPr>
          <p:cNvPr id="39" name="Text Placeholder 38">
            <a:extLst>
              <a:ext uri="{FF2B5EF4-FFF2-40B4-BE49-F238E27FC236}">
                <a16:creationId xmlns:a16="http://schemas.microsoft.com/office/drawing/2014/main" id="{E7C13522-D86F-4F04-8B6D-A13ED9B1598C}"/>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a:t>
            </a:r>
          </a:p>
        </p:txBody>
      </p:sp>
    </p:spTree>
    <p:extLst>
      <p:ext uri="{BB962C8B-B14F-4D97-AF65-F5344CB8AC3E}">
        <p14:creationId xmlns:p14="http://schemas.microsoft.com/office/powerpoint/2010/main" val="125760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3563916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15" imgH="416" progId="TCLayout.ActiveDocument.1">
                  <p:embed/>
                </p:oleObj>
              </mc:Choice>
              <mc:Fallback>
                <p:oleObj name="think-cell Slide" r:id="rId12"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a:t>Use case category #1: </a:t>
            </a:r>
            <a:r>
              <a:rPr lang="en-US" sz="1300" b="0">
                <a:solidFill>
                  <a:schemeClr val="accent5">
                    <a:lumMod val="75000"/>
                  </a:schemeClr>
                </a:solidFill>
              </a:rPr>
              <a:t>Client Facing </a:t>
            </a:r>
            <a:r>
              <a:rPr lang="en-US" sz="1300" b="0">
                <a:solidFill>
                  <a:schemeClr val="tx1"/>
                </a:solidFill>
              </a:rPr>
              <a:t>(both insurers and insured)</a:t>
            </a:r>
            <a:endParaRPr lang="en-US" sz="1300" b="0"/>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Market maturity</a:t>
            </a: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Platform model is still under study and business application not yet fully defined (addressed in part 4)</a:t>
            </a:r>
          </a:p>
          <a:p>
            <a:pPr marL="171450" indent="-171450">
              <a:buClr>
                <a:schemeClr val="tx1"/>
              </a:buClr>
              <a:buFont typeface="Arial" panose="020B0604020202020204" pitchFamily="34" charset="0"/>
              <a:buChar char="•"/>
            </a:pPr>
            <a:r>
              <a:rPr lang="en-US" sz="1000"/>
              <a:t>Online client portals are </a:t>
            </a:r>
            <a:r>
              <a:rPr lang="en-US" sz="1000">
                <a:solidFill>
                  <a:schemeClr val="accent5"/>
                </a:solidFill>
              </a:rPr>
              <a:t>market standards</a:t>
            </a:r>
            <a:r>
              <a:rPr lang="en-US" sz="1000"/>
              <a:t>, with a special focus on transparency and ease of use for the claimant</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sp>
        <p:nvSpPr>
          <p:cNvPr id="111" name="Text Placeholder 38">
            <a:extLst>
              <a:ext uri="{FF2B5EF4-FFF2-40B4-BE49-F238E27FC236}">
                <a16:creationId xmlns:a16="http://schemas.microsoft.com/office/drawing/2014/main" id="{9B916422-AB4B-4397-9CE1-E4BDD0AED7FE}"/>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
        <p:nvSpPr>
          <p:cNvPr id="134" name="Oval 133">
            <a:extLst>
              <a:ext uri="{FF2B5EF4-FFF2-40B4-BE49-F238E27FC236}">
                <a16:creationId xmlns:a16="http://schemas.microsoft.com/office/drawing/2014/main" id="{D5795A40-7B7E-4315-876A-A38D6610B661}"/>
              </a:ext>
            </a:extLst>
          </p:cNvPr>
          <p:cNvSpPr/>
          <p:nvPr>
            <p:custDataLst>
              <p:tags r:id="rId2"/>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Arc 11">
            <a:extLst>
              <a:ext uri="{FF2B5EF4-FFF2-40B4-BE49-F238E27FC236}">
                <a16:creationId xmlns:a16="http://schemas.microsoft.com/office/drawing/2014/main" id="{D8C440F0-5663-4EAC-8964-248F32036591}"/>
              </a:ext>
            </a:extLst>
          </p:cNvPr>
          <p:cNvSpPr/>
          <p:nvPr>
            <p:custDataLst>
              <p:tags r:id="rId3"/>
            </p:custDataLst>
          </p:nvPr>
        </p:nvSpPr>
        <p:spPr bwMode="gray">
          <a:xfrm>
            <a:off x="1895475" y="291465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sp>
        <p:nvSpPr>
          <p:cNvPr id="14" name="Rectangle 13">
            <a:extLst>
              <a:ext uri="{FF2B5EF4-FFF2-40B4-BE49-F238E27FC236}">
                <a16:creationId xmlns:a16="http://schemas.microsoft.com/office/drawing/2014/main" id="{B8D529E0-B56F-42E9-9413-B04B09D1BC35}"/>
              </a:ext>
            </a:extLst>
          </p:cNvPr>
          <p:cNvSpPr/>
          <p:nvPr/>
        </p:nvSpPr>
        <p:spPr>
          <a:xfrm>
            <a:off x="5775325" y="1740735"/>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Currently under discussion </a:t>
            </a:r>
          </a:p>
        </p:txBody>
      </p:sp>
      <p:sp>
        <p:nvSpPr>
          <p:cNvPr id="15" name="Rectangle 14">
            <a:extLst>
              <a:ext uri="{FF2B5EF4-FFF2-40B4-BE49-F238E27FC236}">
                <a16:creationId xmlns:a16="http://schemas.microsoft.com/office/drawing/2014/main" id="{BD17CEC9-4298-48C2-A07A-B6966AE88E71}"/>
              </a:ext>
            </a:extLst>
          </p:cNvPr>
          <p:cNvSpPr/>
          <p:nvPr/>
        </p:nvSpPr>
        <p:spPr>
          <a:xfrm>
            <a:off x="5775325" y="2243972"/>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5775325" y="3777497"/>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Addressed in part 4</a:t>
            </a:r>
          </a:p>
        </p:txBody>
      </p:sp>
      <p:sp>
        <p:nvSpPr>
          <p:cNvPr id="17" name="Rectangle 16">
            <a:extLst>
              <a:ext uri="{FF2B5EF4-FFF2-40B4-BE49-F238E27FC236}">
                <a16:creationId xmlns:a16="http://schemas.microsoft.com/office/drawing/2014/main" id="{FD9BD1A8-B133-4ED7-9402-59FE79DE23EC}"/>
              </a:ext>
            </a:extLst>
          </p:cNvPr>
          <p:cNvSpPr/>
          <p:nvPr/>
        </p:nvSpPr>
        <p:spPr>
          <a:xfrm>
            <a:off x="5775325" y="4944310"/>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56" name="Rectangle 55">
            <a:extLst>
              <a:ext uri="{FF2B5EF4-FFF2-40B4-BE49-F238E27FC236}">
                <a16:creationId xmlns:a16="http://schemas.microsoft.com/office/drawing/2014/main" id="{F37F2C7C-4651-46F1-B548-F75D15102AEA}"/>
              </a:ext>
            </a:extLst>
          </p:cNvPr>
          <p:cNvSpPr/>
          <p:nvPr/>
        </p:nvSpPr>
        <p:spPr>
          <a:xfrm>
            <a:off x="6201854" y="2782135"/>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Development of an extensive talent pool and digitalization of all follow-up</a:t>
            </a:r>
          </a:p>
        </p:txBody>
      </p:sp>
      <p:sp>
        <p:nvSpPr>
          <p:cNvPr id="61" name="Rectangle 60">
            <a:extLst>
              <a:ext uri="{FF2B5EF4-FFF2-40B4-BE49-F238E27FC236}">
                <a16:creationId xmlns:a16="http://schemas.microsoft.com/office/drawing/2014/main" id="{86718822-02E2-4F9A-B0D6-5A2C08F0884A}"/>
              </a:ext>
            </a:extLst>
          </p:cNvPr>
          <p:cNvSpPr/>
          <p:nvPr/>
        </p:nvSpPr>
        <p:spPr>
          <a:xfrm>
            <a:off x="6201855" y="2267785"/>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Simplification of the management of "small files" with a 100% digital path on </a:t>
            </a:r>
            <a:r>
              <a:rPr lang="en-US" sz="900" err="1">
                <a:solidFill>
                  <a:schemeClr val="tx1"/>
                </a:solidFill>
              </a:rPr>
              <a:t>Frizbiz</a:t>
            </a:r>
            <a:endParaRPr lang="en-US" sz="900">
              <a:solidFill>
                <a:schemeClr val="tx1"/>
              </a:solidFill>
            </a:endParaRP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871655" y="1909010"/>
            <a:ext cx="181610" cy="165100"/>
          </a:xfrm>
          <a:prstGeom prst="rect">
            <a:avLst/>
          </a:prstGeom>
        </p:spPr>
      </p:pic>
      <p:grpSp>
        <p:nvGrpSpPr>
          <p:cNvPr id="182" name="Group 14">
            <a:extLst>
              <a:ext uri="{FF2B5EF4-FFF2-40B4-BE49-F238E27FC236}">
                <a16:creationId xmlns:a16="http://schemas.microsoft.com/office/drawing/2014/main" id="{707E4A1C-D541-4D6F-BF84-C8225E5F8712}"/>
              </a:ext>
            </a:extLst>
          </p:cNvPr>
          <p:cNvGrpSpPr/>
          <p:nvPr/>
        </p:nvGrpSpPr>
        <p:grpSpPr>
          <a:xfrm>
            <a:off x="5911843" y="5245198"/>
            <a:ext cx="753760" cy="76657"/>
            <a:chOff x="3408784" y="1470274"/>
            <a:chExt cx="2376063" cy="76657"/>
          </a:xfrm>
        </p:grpSpPr>
        <p:cxnSp>
          <p:nvCxnSpPr>
            <p:cNvPr id="183" name="Connecteur droit 185">
              <a:extLst>
                <a:ext uri="{FF2B5EF4-FFF2-40B4-BE49-F238E27FC236}">
                  <a16:creationId xmlns:a16="http://schemas.microsoft.com/office/drawing/2014/main" id="{98190E87-9F75-44E1-8715-C07A0EE5806E}"/>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84" name="Straight Connector 11">
              <a:extLst>
                <a:ext uri="{FF2B5EF4-FFF2-40B4-BE49-F238E27FC236}">
                  <a16:creationId xmlns:a16="http://schemas.microsoft.com/office/drawing/2014/main" id="{6FCC6B91-B387-4C8D-BD45-494EBE300A6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5" name="Straight Connector 393">
              <a:extLst>
                <a:ext uri="{FF2B5EF4-FFF2-40B4-BE49-F238E27FC236}">
                  <a16:creationId xmlns:a16="http://schemas.microsoft.com/office/drawing/2014/main" id="{4D176FEF-E521-4BD7-B677-73CB27619028}"/>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6" name="Straight Connector 395">
              <a:extLst>
                <a:ext uri="{FF2B5EF4-FFF2-40B4-BE49-F238E27FC236}">
                  <a16:creationId xmlns:a16="http://schemas.microsoft.com/office/drawing/2014/main" id="{F950CA7A-E06D-46A9-8822-F9789FD6134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8" name="Rectangle 187">
            <a:extLst>
              <a:ext uri="{FF2B5EF4-FFF2-40B4-BE49-F238E27FC236}">
                <a16:creationId xmlns:a16="http://schemas.microsoft.com/office/drawing/2014/main" id="{CBFDB5A1-F4BF-4077-B85B-DCBB511D131F}"/>
              </a:ext>
            </a:extLst>
          </p:cNvPr>
          <p:cNvSpPr/>
          <p:nvPr/>
        </p:nvSpPr>
        <p:spPr>
          <a:xfrm>
            <a:off x="7058295" y="5041696"/>
            <a:ext cx="1240884"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i="1">
                <a:solidFill>
                  <a:schemeClr val="tx1"/>
                </a:solidFill>
              </a:rPr>
              <a:t>Addressed in Part 4</a:t>
            </a:r>
          </a:p>
        </p:txBody>
      </p:sp>
      <p:sp>
        <p:nvSpPr>
          <p:cNvPr id="89" name="Rectangle 88">
            <a:extLst>
              <a:ext uri="{FF2B5EF4-FFF2-40B4-BE49-F238E27FC236}">
                <a16:creationId xmlns:a16="http://schemas.microsoft.com/office/drawing/2014/main" id="{0053E10B-EF20-4790-930A-27CDB580C41E}"/>
              </a:ext>
            </a:extLst>
          </p:cNvPr>
          <p:cNvSpPr/>
          <p:nvPr/>
        </p:nvSpPr>
        <p:spPr>
          <a:xfrm>
            <a:off x="6201855" y="3248026"/>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Acceleration and transparency of care with simplified procedures</a:t>
            </a:r>
          </a:p>
        </p:txBody>
      </p:sp>
      <p:sp>
        <p:nvSpPr>
          <p:cNvPr id="101" name="Oval 100">
            <a:extLst>
              <a:ext uri="{FF2B5EF4-FFF2-40B4-BE49-F238E27FC236}">
                <a16:creationId xmlns:a16="http://schemas.microsoft.com/office/drawing/2014/main" id="{B25D321F-61DD-411F-991C-2CB37FFE1364}"/>
              </a:ext>
            </a:extLst>
          </p:cNvPr>
          <p:cNvSpPr/>
          <p:nvPr>
            <p:custDataLst>
              <p:tags r:id="rId4"/>
            </p:custDataLst>
          </p:nvPr>
        </p:nvSpPr>
        <p:spPr bwMode="auto">
          <a:xfrm>
            <a:off x="5872163"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Oval 118">
            <a:extLst>
              <a:ext uri="{FF2B5EF4-FFF2-40B4-BE49-F238E27FC236}">
                <a16:creationId xmlns:a16="http://schemas.microsoft.com/office/drawing/2014/main" id="{FD3CFAEA-9629-4A61-8FC4-3292A4700536}"/>
              </a:ext>
            </a:extLst>
          </p:cNvPr>
          <p:cNvSpPr/>
          <p:nvPr>
            <p:custDataLst>
              <p:tags r:id="rId5"/>
            </p:custDataLst>
          </p:nvPr>
        </p:nvSpPr>
        <p:spPr bwMode="auto">
          <a:xfrm>
            <a:off x="1895475" y="23939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0" name="Arc 119">
            <a:extLst>
              <a:ext uri="{FF2B5EF4-FFF2-40B4-BE49-F238E27FC236}">
                <a16:creationId xmlns:a16="http://schemas.microsoft.com/office/drawing/2014/main" id="{93D09E23-6D6F-4F07-ACFD-DE8D09AD17A8}"/>
              </a:ext>
            </a:extLst>
          </p:cNvPr>
          <p:cNvSpPr/>
          <p:nvPr>
            <p:custDataLst>
              <p:tags r:id="rId6"/>
            </p:custDataLst>
          </p:nvPr>
        </p:nvSpPr>
        <p:spPr bwMode="gray">
          <a:xfrm>
            <a:off x="1895476" y="2393950"/>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Oval 120">
            <a:extLst>
              <a:ext uri="{FF2B5EF4-FFF2-40B4-BE49-F238E27FC236}">
                <a16:creationId xmlns:a16="http://schemas.microsoft.com/office/drawing/2014/main" id="{7E6B106B-E8E9-4EB0-86EC-9A7E1C474545}"/>
              </a:ext>
            </a:extLst>
          </p:cNvPr>
          <p:cNvSpPr/>
          <p:nvPr>
            <p:custDataLst>
              <p:tags r:id="rId7"/>
            </p:custDataLst>
          </p:nvPr>
        </p:nvSpPr>
        <p:spPr bwMode="auto">
          <a:xfrm>
            <a:off x="1895475" y="33972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Oval 124">
            <a:extLst>
              <a:ext uri="{FF2B5EF4-FFF2-40B4-BE49-F238E27FC236}">
                <a16:creationId xmlns:a16="http://schemas.microsoft.com/office/drawing/2014/main" id="{9058D2CA-361E-4588-B7EB-6034093739B5}"/>
              </a:ext>
            </a:extLst>
          </p:cNvPr>
          <p:cNvSpPr/>
          <p:nvPr>
            <p:custDataLst>
              <p:tags r:id="rId8"/>
            </p:custDataLst>
          </p:nvPr>
        </p:nvSpPr>
        <p:spPr bwMode="auto">
          <a:xfrm>
            <a:off x="5872163" y="33972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39390C9C-6887-462F-90D2-1539942362C4}"/>
              </a:ext>
            </a:extLst>
          </p:cNvPr>
          <p:cNvSpPr/>
          <p:nvPr/>
        </p:nvSpPr>
        <p:spPr>
          <a:xfrm>
            <a:off x="1805495" y="1742241"/>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Customer portal development underway with delivery scheduled for June 21</a:t>
            </a:r>
          </a:p>
        </p:txBody>
      </p:sp>
      <p:sp>
        <p:nvSpPr>
          <p:cNvPr id="92" name="Rectangle 91">
            <a:extLst>
              <a:ext uri="{FF2B5EF4-FFF2-40B4-BE49-F238E27FC236}">
                <a16:creationId xmlns:a16="http://schemas.microsoft.com/office/drawing/2014/main" id="{810A05CD-3CDC-4778-8CF3-2D331904A50E}"/>
              </a:ext>
            </a:extLst>
          </p:cNvPr>
          <p:cNvSpPr/>
          <p:nvPr/>
        </p:nvSpPr>
        <p:spPr>
          <a:xfrm>
            <a:off x="1805495" y="2245478"/>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93" name="Rectangle 92">
            <a:extLst>
              <a:ext uri="{FF2B5EF4-FFF2-40B4-BE49-F238E27FC236}">
                <a16:creationId xmlns:a16="http://schemas.microsoft.com/office/drawing/2014/main" id="{BCC85884-BEF3-4A74-9C31-5252A2AE964C}"/>
              </a:ext>
            </a:extLst>
          </p:cNvPr>
          <p:cNvSpPr/>
          <p:nvPr/>
        </p:nvSpPr>
        <p:spPr>
          <a:xfrm>
            <a:off x="1805495" y="3779003"/>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94" name="Rectangle 93">
            <a:extLst>
              <a:ext uri="{FF2B5EF4-FFF2-40B4-BE49-F238E27FC236}">
                <a16:creationId xmlns:a16="http://schemas.microsoft.com/office/drawing/2014/main" id="{9ED613B1-4950-469D-AF1E-7A9A224F1089}"/>
              </a:ext>
            </a:extLst>
          </p:cNvPr>
          <p:cNvSpPr/>
          <p:nvPr/>
        </p:nvSpPr>
        <p:spPr>
          <a:xfrm>
            <a:off x="1805495" y="4945816"/>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95" name="Rectangle 94">
            <a:extLst>
              <a:ext uri="{FF2B5EF4-FFF2-40B4-BE49-F238E27FC236}">
                <a16:creationId xmlns:a16="http://schemas.microsoft.com/office/drawing/2014/main" id="{EFF4D5B6-DFB2-472A-A61F-4B7C9BBA0AD1}"/>
              </a:ext>
            </a:extLst>
          </p:cNvPr>
          <p:cNvSpPr/>
          <p:nvPr/>
        </p:nvSpPr>
        <p:spPr>
          <a:xfrm>
            <a:off x="2215070" y="2783641"/>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Centralization of workflow simplifying file management</a:t>
            </a:r>
          </a:p>
        </p:txBody>
      </p:sp>
      <p:pic>
        <p:nvPicPr>
          <p:cNvPr id="97" name="Graphic 120" descr="Checkmark with solid fill">
            <a:extLst>
              <a:ext uri="{FF2B5EF4-FFF2-40B4-BE49-F238E27FC236}">
                <a16:creationId xmlns:a16="http://schemas.microsoft.com/office/drawing/2014/main" id="{7C63D0D3-36B7-4062-8BA7-C231CCDE95C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84870" y="1910515"/>
            <a:ext cx="181610" cy="165100"/>
          </a:xfrm>
          <a:prstGeom prst="rect">
            <a:avLst/>
          </a:prstGeom>
        </p:spPr>
      </p:pic>
      <p:grpSp>
        <p:nvGrpSpPr>
          <p:cNvPr id="105" name="Group 14">
            <a:extLst>
              <a:ext uri="{FF2B5EF4-FFF2-40B4-BE49-F238E27FC236}">
                <a16:creationId xmlns:a16="http://schemas.microsoft.com/office/drawing/2014/main" id="{9E510D0F-AFBB-45FA-A5C3-58D8B1C0D973}"/>
              </a:ext>
            </a:extLst>
          </p:cNvPr>
          <p:cNvGrpSpPr/>
          <p:nvPr/>
        </p:nvGrpSpPr>
        <p:grpSpPr>
          <a:xfrm>
            <a:off x="1924558" y="5256206"/>
            <a:ext cx="754063" cy="76657"/>
            <a:chOff x="3408784" y="1470274"/>
            <a:chExt cx="2376063" cy="76657"/>
          </a:xfrm>
        </p:grpSpPr>
        <p:cxnSp>
          <p:nvCxnSpPr>
            <p:cNvPr id="106" name="Connecteur droit 185">
              <a:extLst>
                <a:ext uri="{FF2B5EF4-FFF2-40B4-BE49-F238E27FC236}">
                  <a16:creationId xmlns:a16="http://schemas.microsoft.com/office/drawing/2014/main" id="{DEBE3270-4E41-4158-8F0E-1B4845B85C7D}"/>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9" name="Straight Connector 11">
              <a:extLst>
                <a:ext uri="{FF2B5EF4-FFF2-40B4-BE49-F238E27FC236}">
                  <a16:creationId xmlns:a16="http://schemas.microsoft.com/office/drawing/2014/main" id="{9D683A0F-5165-48F7-A40F-71D54F70FFF7}"/>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3" name="Straight Connector 393">
              <a:extLst>
                <a:ext uri="{FF2B5EF4-FFF2-40B4-BE49-F238E27FC236}">
                  <a16:creationId xmlns:a16="http://schemas.microsoft.com/office/drawing/2014/main" id="{CDB564E9-E78A-4E18-887E-018C08A75FD9}"/>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5">
              <a:extLst>
                <a:ext uri="{FF2B5EF4-FFF2-40B4-BE49-F238E27FC236}">
                  <a16:creationId xmlns:a16="http://schemas.microsoft.com/office/drawing/2014/main" id="{20F8552D-07E5-4919-BFBD-0F34FDE4AD7C}"/>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5" name="Flowchart: Connector 114">
            <a:extLst>
              <a:ext uri="{FF2B5EF4-FFF2-40B4-BE49-F238E27FC236}">
                <a16:creationId xmlns:a16="http://schemas.microsoft.com/office/drawing/2014/main" id="{6F1D7D9A-4EAA-45B4-B3C8-BA5E9C1F7277}"/>
              </a:ext>
            </a:extLst>
          </p:cNvPr>
          <p:cNvSpPr/>
          <p:nvPr/>
        </p:nvSpPr>
        <p:spPr>
          <a:xfrm>
            <a:off x="2418271" y="5217279"/>
            <a:ext cx="125413"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6" name="Rectangle 115">
            <a:extLst>
              <a:ext uri="{FF2B5EF4-FFF2-40B4-BE49-F238E27FC236}">
                <a16:creationId xmlns:a16="http://schemas.microsoft.com/office/drawing/2014/main" id="{761CB428-B68A-41BA-9FC0-07DEC7039CCA}"/>
              </a:ext>
            </a:extLst>
          </p:cNvPr>
          <p:cNvSpPr/>
          <p:nvPr/>
        </p:nvSpPr>
        <p:spPr>
          <a:xfrm>
            <a:off x="2827845" y="5042653"/>
            <a:ext cx="267970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Must-have for Hestia, all actors already using it (e.g. </a:t>
            </a:r>
            <a:r>
              <a:rPr lang="en-US" sz="900" err="1">
                <a:solidFill>
                  <a:schemeClr val="tx1"/>
                </a:solidFill>
              </a:rPr>
              <a:t>Covéa</a:t>
            </a:r>
            <a:r>
              <a:rPr lang="en-US" sz="900">
                <a:solidFill>
                  <a:schemeClr val="tx1"/>
                </a:solidFill>
              </a:rPr>
              <a:t>)</a:t>
            </a:r>
          </a:p>
        </p:txBody>
      </p:sp>
      <p:sp>
        <p:nvSpPr>
          <p:cNvPr id="118" name="Rectangle 117">
            <a:extLst>
              <a:ext uri="{FF2B5EF4-FFF2-40B4-BE49-F238E27FC236}">
                <a16:creationId xmlns:a16="http://schemas.microsoft.com/office/drawing/2014/main" id="{759A0193-71DB-456E-B77A-940E35134FB3}"/>
              </a:ext>
            </a:extLst>
          </p:cNvPr>
          <p:cNvSpPr/>
          <p:nvPr/>
        </p:nvSpPr>
        <p:spPr>
          <a:xfrm>
            <a:off x="2215070" y="324877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Simplification of the follow-up of the file and the steps taken by the insured (100% online)</a:t>
            </a:r>
          </a:p>
        </p:txBody>
      </p:sp>
      <p:grpSp>
        <p:nvGrpSpPr>
          <p:cNvPr id="5" name="Group 4">
            <a:extLst>
              <a:ext uri="{FF2B5EF4-FFF2-40B4-BE49-F238E27FC236}">
                <a16:creationId xmlns:a16="http://schemas.microsoft.com/office/drawing/2014/main" id="{E6C627AD-B594-4084-B873-49ECEE794035}"/>
              </a:ext>
            </a:extLst>
          </p:cNvPr>
          <p:cNvGrpSpPr/>
          <p:nvPr/>
        </p:nvGrpSpPr>
        <p:grpSpPr>
          <a:xfrm>
            <a:off x="1805495" y="1221742"/>
            <a:ext cx="7775833" cy="464303"/>
            <a:chOff x="1805495" y="814387"/>
            <a:chExt cx="7775833" cy="464303"/>
          </a:xfrm>
        </p:grpSpPr>
        <p:sp>
          <p:nvSpPr>
            <p:cNvPr id="98" name="Rectangle 97">
              <a:extLst>
                <a:ext uri="{FF2B5EF4-FFF2-40B4-BE49-F238E27FC236}">
                  <a16:creationId xmlns:a16="http://schemas.microsoft.com/office/drawing/2014/main" id="{8D6AADE9-BCE8-4859-8089-8C1D69502AF3}"/>
                </a:ext>
              </a:extLst>
            </p:cNvPr>
            <p:cNvSpPr/>
            <p:nvPr/>
          </p:nvSpPr>
          <p:spPr>
            <a:xfrm>
              <a:off x="5775325" y="814387"/>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8000" algn="ctr"/>
              <a:endParaRPr lang="en-US" sz="1000" b="1">
                <a:solidFill>
                  <a:schemeClr val="accent5">
                    <a:lumMod val="75000"/>
                  </a:schemeClr>
                </a:solidFill>
              </a:endParaRPr>
            </a:p>
          </p:txBody>
        </p:sp>
        <p:pic>
          <p:nvPicPr>
            <p:cNvPr id="87" name="Picture 86">
              <a:extLst>
                <a:ext uri="{FF2B5EF4-FFF2-40B4-BE49-F238E27FC236}">
                  <a16:creationId xmlns:a16="http://schemas.microsoft.com/office/drawing/2014/main" id="{7716AB51-0650-4CF1-880C-F0755B9C6D37}"/>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7702728" y="845519"/>
              <a:ext cx="1324343" cy="426634"/>
            </a:xfrm>
            <a:prstGeom prst="rect">
              <a:avLst/>
            </a:prstGeom>
          </p:spPr>
        </p:pic>
        <p:pic>
          <p:nvPicPr>
            <p:cNvPr id="88" name="Picture 4" descr="Fonctionnement de Frizbiz">
              <a:extLst>
                <a:ext uri="{FF2B5EF4-FFF2-40B4-BE49-F238E27FC236}">
                  <a16:creationId xmlns:a16="http://schemas.microsoft.com/office/drawing/2014/main" id="{DEE3DDB4-E127-4F23-B5DC-8A22476513F1}"/>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6347012" y="882995"/>
              <a:ext cx="1267842" cy="359102"/>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24F11FDF-107F-4506-968F-7ED686528B02}"/>
                </a:ext>
              </a:extLst>
            </p:cNvPr>
            <p:cNvSpPr/>
            <p:nvPr/>
          </p:nvSpPr>
          <p:spPr>
            <a:xfrm>
              <a:off x="1805495" y="815140"/>
              <a:ext cx="3806825" cy="463550"/>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8000" algn="r"/>
              <a:r>
                <a:rPr lang="en-US" sz="1000" b="1">
                  <a:solidFill>
                    <a:schemeClr val="accent5">
                      <a:lumMod val="75000"/>
                    </a:schemeClr>
                  </a:solidFill>
                </a:rPr>
                <a:t>Client online portal</a:t>
              </a:r>
            </a:p>
          </p:txBody>
        </p:sp>
        <p:pic>
          <p:nvPicPr>
            <p:cNvPr id="13" name="Picture 12">
              <a:extLst>
                <a:ext uri="{FF2B5EF4-FFF2-40B4-BE49-F238E27FC236}">
                  <a16:creationId xmlns:a16="http://schemas.microsoft.com/office/drawing/2014/main" id="{137D788A-AD2B-408E-9F1D-1C58CF6D673F}"/>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748982" y="882245"/>
              <a:ext cx="643501" cy="367281"/>
            </a:xfrm>
            <a:prstGeom prst="rect">
              <a:avLst/>
            </a:prstGeom>
          </p:spPr>
        </p:pic>
      </p:grpSp>
      <p:grpSp>
        <p:nvGrpSpPr>
          <p:cNvPr id="78" name="Group 4">
            <a:extLst>
              <a:ext uri="{FF2B5EF4-FFF2-40B4-BE49-F238E27FC236}">
                <a16:creationId xmlns:a16="http://schemas.microsoft.com/office/drawing/2014/main" id="{3A859B6E-D756-4DD9-8A5B-7652060E31A6}"/>
              </a:ext>
            </a:extLst>
          </p:cNvPr>
          <p:cNvGrpSpPr>
            <a:grpSpLocks noChangeAspect="1"/>
          </p:cNvGrpSpPr>
          <p:nvPr/>
        </p:nvGrpSpPr>
        <p:grpSpPr bwMode="auto">
          <a:xfrm>
            <a:off x="1978069" y="4252076"/>
            <a:ext cx="154135" cy="182566"/>
            <a:chOff x="811" y="719"/>
            <a:chExt cx="694" cy="822"/>
          </a:xfrm>
          <a:solidFill>
            <a:srgbClr val="00B050"/>
          </a:solidFill>
        </p:grpSpPr>
        <p:sp>
          <p:nvSpPr>
            <p:cNvPr id="79" name="Freeform 5">
              <a:extLst>
                <a:ext uri="{FF2B5EF4-FFF2-40B4-BE49-F238E27FC236}">
                  <a16:creationId xmlns:a16="http://schemas.microsoft.com/office/drawing/2014/main" id="{9526821F-8238-4577-9280-8317316743D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3B9C3FB-8004-4D74-BD58-A28C62D9082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Rectangle 80">
            <a:extLst>
              <a:ext uri="{FF2B5EF4-FFF2-40B4-BE49-F238E27FC236}">
                <a16:creationId xmlns:a16="http://schemas.microsoft.com/office/drawing/2014/main" id="{13945402-02D0-4872-8AAF-B64E57336041}"/>
              </a:ext>
            </a:extLst>
          </p:cNvPr>
          <p:cNvSpPr/>
          <p:nvPr/>
        </p:nvSpPr>
        <p:spPr>
          <a:xfrm>
            <a:off x="2296086" y="4102862"/>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Prerequisites: implementation of agile development methods and tools, interfacing skills</a:t>
            </a:r>
          </a:p>
        </p:txBody>
      </p:sp>
      <p:sp>
        <p:nvSpPr>
          <p:cNvPr id="103" name="Rectangle 102">
            <a:extLst>
              <a:ext uri="{FF2B5EF4-FFF2-40B4-BE49-F238E27FC236}">
                <a16:creationId xmlns:a16="http://schemas.microsoft.com/office/drawing/2014/main" id="{4C048F76-9197-4599-A698-79EFF04AC9E2}"/>
              </a:ext>
            </a:extLst>
          </p:cNvPr>
          <p:cNvSpPr/>
          <p:nvPr/>
        </p:nvSpPr>
        <p:spPr>
          <a:xfrm>
            <a:off x="1804673" y="815431"/>
            <a:ext cx="7776653"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0" rIns="180000" rtlCol="0" anchor="ctr"/>
          <a:lstStyle/>
          <a:p>
            <a:pPr algn="ctr"/>
            <a:r>
              <a:rPr lang="en-US" sz="900">
                <a:solidFill>
                  <a:schemeClr val="tx1"/>
                </a:solidFill>
              </a:rPr>
              <a:t>All Client Facing use cases towards end clients except cross-sell opportunities</a:t>
            </a:r>
          </a:p>
        </p:txBody>
      </p:sp>
      <p:sp>
        <p:nvSpPr>
          <p:cNvPr id="82" name="Oval 133">
            <a:extLst>
              <a:ext uri="{FF2B5EF4-FFF2-40B4-BE49-F238E27FC236}">
                <a16:creationId xmlns:a16="http://schemas.microsoft.com/office/drawing/2014/main" id="{28D7EB63-9464-445E-8CFF-E1396E03383A}"/>
              </a:ext>
            </a:extLst>
          </p:cNvPr>
          <p:cNvSpPr/>
          <p:nvPr/>
        </p:nvSpPr>
        <p:spPr bwMode="auto">
          <a:xfrm>
            <a:off x="1895474" y="8900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Arc 82">
            <a:extLst>
              <a:ext uri="{FF2B5EF4-FFF2-40B4-BE49-F238E27FC236}">
                <a16:creationId xmlns:a16="http://schemas.microsoft.com/office/drawing/2014/main" id="{41BE5C96-44CD-4EEB-9982-85281464F14D}"/>
              </a:ext>
            </a:extLst>
          </p:cNvPr>
          <p:cNvSpPr/>
          <p:nvPr/>
        </p:nvSpPr>
        <p:spPr bwMode="gray">
          <a:xfrm>
            <a:off x="1895474" y="89004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Rectangle 83">
            <a:extLst>
              <a:ext uri="{FF2B5EF4-FFF2-40B4-BE49-F238E27FC236}">
                <a16:creationId xmlns:a16="http://schemas.microsoft.com/office/drawing/2014/main" id="{C8690E1B-99C6-46A0-B5DC-90C2CE09DDE2}"/>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Hestia’s response</a:t>
            </a:r>
          </a:p>
        </p:txBody>
      </p:sp>
      <p:sp>
        <p:nvSpPr>
          <p:cNvPr id="85" name="Rectangle 84">
            <a:extLst>
              <a:ext uri="{FF2B5EF4-FFF2-40B4-BE49-F238E27FC236}">
                <a16:creationId xmlns:a16="http://schemas.microsoft.com/office/drawing/2014/main" id="{A58C5887-CED1-46F2-9DC6-1A8BC868ED98}"/>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112" name="Oval 133">
            <a:extLst>
              <a:ext uri="{FF2B5EF4-FFF2-40B4-BE49-F238E27FC236}">
                <a16:creationId xmlns:a16="http://schemas.microsoft.com/office/drawing/2014/main" id="{9F513876-6A87-4993-A0F1-0F689FDBBF01}"/>
              </a:ext>
            </a:extLst>
          </p:cNvPr>
          <p:cNvSpPr/>
          <p:nvPr/>
        </p:nvSpPr>
        <p:spPr bwMode="auto">
          <a:xfrm>
            <a:off x="1884870" y="13440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Arc 116">
            <a:extLst>
              <a:ext uri="{FF2B5EF4-FFF2-40B4-BE49-F238E27FC236}">
                <a16:creationId xmlns:a16="http://schemas.microsoft.com/office/drawing/2014/main" id="{C9DD2D9D-0989-4B91-8196-A5A0B7065E99}"/>
              </a:ext>
            </a:extLst>
          </p:cNvPr>
          <p:cNvSpPr/>
          <p:nvPr/>
        </p:nvSpPr>
        <p:spPr bwMode="gray">
          <a:xfrm>
            <a:off x="1884870" y="13440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Oval 133">
            <a:extLst>
              <a:ext uri="{FF2B5EF4-FFF2-40B4-BE49-F238E27FC236}">
                <a16:creationId xmlns:a16="http://schemas.microsoft.com/office/drawing/2014/main" id="{9D5F634F-72FC-4CD5-A0FE-78EDB7DE2470}"/>
              </a:ext>
            </a:extLst>
          </p:cNvPr>
          <p:cNvSpPr/>
          <p:nvPr/>
        </p:nvSpPr>
        <p:spPr bwMode="auto">
          <a:xfrm>
            <a:off x="1879156" y="28843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Arc 122">
            <a:extLst>
              <a:ext uri="{FF2B5EF4-FFF2-40B4-BE49-F238E27FC236}">
                <a16:creationId xmlns:a16="http://schemas.microsoft.com/office/drawing/2014/main" id="{67DC4BF4-E52A-4F77-A7A3-194C8AD16717}"/>
              </a:ext>
            </a:extLst>
          </p:cNvPr>
          <p:cNvSpPr/>
          <p:nvPr/>
        </p:nvSpPr>
        <p:spPr bwMode="gray">
          <a:xfrm>
            <a:off x="1879156" y="288435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Oval 133">
            <a:extLst>
              <a:ext uri="{FF2B5EF4-FFF2-40B4-BE49-F238E27FC236}">
                <a16:creationId xmlns:a16="http://schemas.microsoft.com/office/drawing/2014/main" id="{634C708A-905F-4423-AD59-7FAB100F7710}"/>
              </a:ext>
            </a:extLst>
          </p:cNvPr>
          <p:cNvSpPr/>
          <p:nvPr/>
        </p:nvSpPr>
        <p:spPr bwMode="auto">
          <a:xfrm>
            <a:off x="1879156" y="34057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6" name="Arc 125">
            <a:extLst>
              <a:ext uri="{FF2B5EF4-FFF2-40B4-BE49-F238E27FC236}">
                <a16:creationId xmlns:a16="http://schemas.microsoft.com/office/drawing/2014/main" id="{30A82CFE-7F48-4AA8-AADE-7BBCDBC04817}"/>
              </a:ext>
            </a:extLst>
          </p:cNvPr>
          <p:cNvSpPr/>
          <p:nvPr/>
        </p:nvSpPr>
        <p:spPr bwMode="gray">
          <a:xfrm>
            <a:off x="1879156" y="340571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Oval 133">
            <a:extLst>
              <a:ext uri="{FF2B5EF4-FFF2-40B4-BE49-F238E27FC236}">
                <a16:creationId xmlns:a16="http://schemas.microsoft.com/office/drawing/2014/main" id="{A697451B-FBB0-4497-90C1-88CC1F6975AB}"/>
              </a:ext>
            </a:extLst>
          </p:cNvPr>
          <p:cNvSpPr/>
          <p:nvPr/>
        </p:nvSpPr>
        <p:spPr bwMode="auto">
          <a:xfrm>
            <a:off x="5865940" y="136738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Arc 127">
            <a:extLst>
              <a:ext uri="{FF2B5EF4-FFF2-40B4-BE49-F238E27FC236}">
                <a16:creationId xmlns:a16="http://schemas.microsoft.com/office/drawing/2014/main" id="{AB336A6F-5AD1-42F2-A67F-C963C0D53CE2}"/>
              </a:ext>
            </a:extLst>
          </p:cNvPr>
          <p:cNvSpPr/>
          <p:nvPr/>
        </p:nvSpPr>
        <p:spPr bwMode="gray">
          <a:xfrm>
            <a:off x="5865940" y="1367384"/>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Oval 128">
            <a:extLst>
              <a:ext uri="{FF2B5EF4-FFF2-40B4-BE49-F238E27FC236}">
                <a16:creationId xmlns:a16="http://schemas.microsoft.com/office/drawing/2014/main" id="{43EDDEAC-5EE6-45CB-B7D0-ECB8A76067E6}"/>
              </a:ext>
            </a:extLst>
          </p:cNvPr>
          <p:cNvSpPr/>
          <p:nvPr>
            <p:custDataLst>
              <p:tags r:id="rId9"/>
            </p:custDataLst>
          </p:nvPr>
        </p:nvSpPr>
        <p:spPr bwMode="auto">
          <a:xfrm>
            <a:off x="587216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Arc 129">
            <a:extLst>
              <a:ext uri="{FF2B5EF4-FFF2-40B4-BE49-F238E27FC236}">
                <a16:creationId xmlns:a16="http://schemas.microsoft.com/office/drawing/2014/main" id="{E99408E4-6EC9-44F1-90E4-29DE6526F3E7}"/>
              </a:ext>
            </a:extLst>
          </p:cNvPr>
          <p:cNvSpPr/>
          <p:nvPr>
            <p:custDataLst>
              <p:tags r:id="rId10"/>
            </p:custDataLst>
          </p:nvPr>
        </p:nvSpPr>
        <p:spPr bwMode="gray">
          <a:xfrm>
            <a:off x="5872164" y="2435225"/>
            <a:ext cx="187324"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ectangle 90">
            <a:extLst>
              <a:ext uri="{FF2B5EF4-FFF2-40B4-BE49-F238E27FC236}">
                <a16:creationId xmlns:a16="http://schemas.microsoft.com/office/drawing/2014/main" id="{577FCDB2-218A-45A2-82F4-02441594C3A2}"/>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96" name="Rectangle 95">
            <a:extLst>
              <a:ext uri="{FF2B5EF4-FFF2-40B4-BE49-F238E27FC236}">
                <a16:creationId xmlns:a16="http://schemas.microsoft.com/office/drawing/2014/main" id="{CC40FAD7-199E-43E8-992A-0F93C4401E41}"/>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sp>
        <p:nvSpPr>
          <p:cNvPr id="99" name="Rectangle 98">
            <a:extLst>
              <a:ext uri="{FF2B5EF4-FFF2-40B4-BE49-F238E27FC236}">
                <a16:creationId xmlns:a16="http://schemas.microsoft.com/office/drawing/2014/main" id="{2E90D437-ECC3-48A2-A761-25A61636A952}"/>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Tree>
    <p:extLst>
      <p:ext uri="{BB962C8B-B14F-4D97-AF65-F5344CB8AC3E}">
        <p14:creationId xmlns:p14="http://schemas.microsoft.com/office/powerpoint/2010/main" val="3056474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3135539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5" imgH="416" progId="TCLayout.ActiveDocument.1">
                  <p:embed/>
                </p:oleObj>
              </mc:Choice>
              <mc:Fallback>
                <p:oleObj name="think-cell Slide" r:id="rId11"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a:t>Use case category #1: </a:t>
            </a:r>
            <a:r>
              <a:rPr lang="en-US" sz="1300" b="0">
                <a:solidFill>
                  <a:schemeClr val="accent5">
                    <a:lumMod val="75000"/>
                  </a:schemeClr>
                </a:solidFill>
              </a:rPr>
              <a:t>Client Facing </a:t>
            </a:r>
            <a:r>
              <a:rPr lang="en-US" sz="1300" b="0">
                <a:solidFill>
                  <a:schemeClr val="tx1"/>
                </a:solidFill>
              </a:rPr>
              <a:t>(both insurers and insured)</a:t>
            </a:r>
            <a:endParaRPr lang="en-US" sz="1300" b="0"/>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Market maturity</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7776653"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Hestia wants to </a:t>
            </a:r>
            <a:r>
              <a:rPr lang="en-US" sz="1000">
                <a:solidFill>
                  <a:schemeClr val="accent5">
                    <a:lumMod val="75000"/>
                  </a:schemeClr>
                </a:solidFill>
              </a:rPr>
              <a:t>expand its commercial horizon </a:t>
            </a:r>
            <a:r>
              <a:rPr lang="en-US" sz="1000"/>
              <a:t>by </a:t>
            </a:r>
            <a:r>
              <a:rPr lang="en-US" sz="1000">
                <a:solidFill>
                  <a:schemeClr val="accent5">
                    <a:lumMod val="75000"/>
                  </a:schemeClr>
                </a:solidFill>
              </a:rPr>
              <a:t>cross selling design solutions </a:t>
            </a:r>
            <a:r>
              <a:rPr lang="en-US" sz="1000"/>
              <a:t>to its clients, with the </a:t>
            </a:r>
            <a:r>
              <a:rPr lang="en-US" sz="1000">
                <a:solidFill>
                  <a:schemeClr val="accent5">
                    <a:lumMod val="75000"/>
                  </a:schemeClr>
                </a:solidFill>
              </a:rPr>
              <a:t>potential to create significant income</a:t>
            </a:r>
            <a:r>
              <a:rPr lang="en-US" sz="1000">
                <a:solidFill>
                  <a:schemeClr val="accent5"/>
                </a:solidFill>
              </a:rPr>
              <a:t> </a:t>
            </a:r>
            <a:r>
              <a:rPr lang="en-US" sz="1000"/>
              <a:t>for them even if the </a:t>
            </a:r>
            <a:r>
              <a:rPr lang="en-US" sz="1000">
                <a:solidFill>
                  <a:schemeClr val="accent5">
                    <a:lumMod val="75000"/>
                  </a:schemeClr>
                </a:solidFill>
              </a:rPr>
              <a:t>market has not yet taken that turn</a:t>
            </a:r>
          </a:p>
          <a:p>
            <a:pPr marL="171450" indent="-171450">
              <a:buClr>
                <a:schemeClr val="tx1"/>
              </a:buClr>
              <a:buFont typeface="Arial" panose="020B0604020202020204" pitchFamily="34" charset="0"/>
              <a:buChar char="•"/>
            </a:pPr>
            <a:r>
              <a:rPr lang="en-US" sz="1000">
                <a:solidFill>
                  <a:schemeClr val="accent5">
                    <a:lumMod val="75000"/>
                  </a:schemeClr>
                </a:solidFill>
              </a:rPr>
              <a:t>Insurers</a:t>
            </a:r>
            <a:r>
              <a:rPr lang="en-US" sz="1000">
                <a:solidFill>
                  <a:schemeClr val="accent5"/>
                </a:solidFill>
              </a:rPr>
              <a:t> </a:t>
            </a:r>
            <a:r>
              <a:rPr lang="en-US" sz="1000"/>
              <a:t>are more interested in the following complementary services: </a:t>
            </a:r>
            <a:r>
              <a:rPr lang="en-US" sz="1000">
                <a:solidFill>
                  <a:schemeClr val="accent5">
                    <a:lumMod val="75000"/>
                  </a:schemeClr>
                </a:solidFill>
              </a:rPr>
              <a:t>outside leaks, accessibility (reduced mobility…), energy renovation…</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716747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Increase preference through service</a:t>
            </a:r>
          </a:p>
          <a:p>
            <a:r>
              <a:rPr lang="en-US" sz="900">
                <a:solidFill>
                  <a:schemeClr val="tx1"/>
                </a:solidFill>
              </a:rPr>
              <a:t>Enhance visibility as a one-stop-shop company to insurers</a:t>
            </a:r>
          </a:p>
          <a:p>
            <a:r>
              <a:rPr lang="en-US" sz="900">
                <a:solidFill>
                  <a:schemeClr val="tx1"/>
                </a:solidFill>
              </a:rPr>
              <a:t>Develop additional income, complementary to core business</a:t>
            </a:r>
          </a:p>
          <a:p>
            <a:endParaRPr lang="en-US" sz="900">
              <a:solidFill>
                <a:schemeClr val="tx1"/>
              </a:solidFill>
            </a:endParaRP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732897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Increase preference through service (marketing argument to offer additional services) with continuous support from claim declaration to post-renovation refurbishment</a:t>
            </a:r>
          </a:p>
        </p:txBody>
      </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903413"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903413" y="2425700"/>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903413"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903413" y="2914650"/>
            <a:ext cx="187325"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Rectangle 86">
            <a:extLst>
              <a:ext uri="{FF2B5EF4-FFF2-40B4-BE49-F238E27FC236}">
                <a16:creationId xmlns:a16="http://schemas.microsoft.com/office/drawing/2014/main" id="{B12B01F7-2C02-43C2-81BF-CA4C399D06F4}"/>
              </a:ext>
            </a:extLst>
          </p:cNvPr>
          <p:cNvSpPr/>
          <p:nvPr/>
        </p:nvSpPr>
        <p:spPr>
          <a:xfrm>
            <a:off x="1805495" y="123682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5">
                    <a:lumMod val="75000"/>
                  </a:schemeClr>
                </a:solidFill>
              </a:rPr>
              <a:t>	(Custom fit-out solution) </a:t>
            </a:r>
          </a:p>
        </p:txBody>
      </p:sp>
      <p:sp>
        <p:nvSpPr>
          <p:cNvPr id="88" name="Rectangle 87">
            <a:extLst>
              <a:ext uri="{FF2B5EF4-FFF2-40B4-BE49-F238E27FC236}">
                <a16:creationId xmlns:a16="http://schemas.microsoft.com/office/drawing/2014/main" id="{23735882-1AA1-4E74-8AC7-A468BFE35F3C}"/>
              </a:ext>
            </a:extLst>
          </p:cNvPr>
          <p:cNvSpPr/>
          <p:nvPr/>
        </p:nvSpPr>
        <p:spPr>
          <a:xfrm>
            <a:off x="5776144" y="123682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4000" rIns="288000" rtlCol="0" anchor="ctr"/>
          <a:lstStyle/>
          <a:p>
            <a:pPr algn="ctr"/>
            <a:r>
              <a:rPr lang="en-US" sz="1000" b="1">
                <a:solidFill>
                  <a:schemeClr val="accent5">
                    <a:lumMod val="75000"/>
                  </a:schemeClr>
                </a:solidFill>
              </a:rPr>
              <a:t>  (Interior design projects in 3D, with preview)</a:t>
            </a:r>
          </a:p>
        </p:txBody>
      </p:sp>
      <p:pic>
        <p:nvPicPr>
          <p:cNvPr id="89" name="Picture 264">
            <a:extLst>
              <a:ext uri="{FF2B5EF4-FFF2-40B4-BE49-F238E27FC236}">
                <a16:creationId xmlns:a16="http://schemas.microsoft.com/office/drawing/2014/main" id="{847A6CE4-4EBF-4F6D-BE44-B46EC668A5E3}"/>
              </a:ext>
            </a:extLst>
          </p:cNvPr>
          <p:cNvPicPr>
            <a:picLocks noChangeAspect="1"/>
          </p:cNvPicPr>
          <p:nvPr/>
        </p:nvPicPr>
        <p:blipFill>
          <a:blip r:embed="rId21">
            <a:clrChange>
              <a:clrFrom>
                <a:srgbClr val="F2F2F2"/>
              </a:clrFrom>
              <a:clrTo>
                <a:srgbClr val="F2F2F2">
                  <a:alpha val="0"/>
                </a:srgbClr>
              </a:clrTo>
            </a:clrChange>
          </a:blip>
          <a:stretch>
            <a:fillRect/>
          </a:stretch>
        </p:blipFill>
        <p:spPr>
          <a:xfrm>
            <a:off x="6139869" y="1300696"/>
            <a:ext cx="524331" cy="418319"/>
          </a:xfrm>
          <a:prstGeom prst="rect">
            <a:avLst/>
          </a:prstGeom>
        </p:spPr>
      </p:pic>
      <p:pic>
        <p:nvPicPr>
          <p:cNvPr id="90" name="Picture 266">
            <a:extLst>
              <a:ext uri="{FF2B5EF4-FFF2-40B4-BE49-F238E27FC236}">
                <a16:creationId xmlns:a16="http://schemas.microsoft.com/office/drawing/2014/main" id="{7946AE12-B120-4506-AA7E-7279CE72A5E8}"/>
              </a:ext>
            </a:extLst>
          </p:cNvPr>
          <p:cNvPicPr>
            <a:picLocks noChangeAspect="1"/>
          </p:cNvPicPr>
          <p:nvPr/>
        </p:nvPicPr>
        <p:blipFill>
          <a:blip r:embed="rId22">
            <a:clrChange>
              <a:clrFrom>
                <a:srgbClr val="F2F2F2"/>
              </a:clrFrom>
              <a:clrTo>
                <a:srgbClr val="F2F2F2">
                  <a:alpha val="0"/>
                </a:srgbClr>
              </a:clrTo>
            </a:clrChange>
          </a:blip>
          <a:stretch>
            <a:fillRect/>
          </a:stretch>
        </p:blipFill>
        <p:spPr>
          <a:xfrm>
            <a:off x="2448394" y="1388324"/>
            <a:ext cx="681627" cy="158772"/>
          </a:xfrm>
          <a:prstGeom prst="rect">
            <a:avLst/>
          </a:prstGeom>
        </p:spPr>
      </p:pic>
      <p:sp>
        <p:nvSpPr>
          <p:cNvPr id="92" name="Rectangle 91">
            <a:extLst>
              <a:ext uri="{FF2B5EF4-FFF2-40B4-BE49-F238E27FC236}">
                <a16:creationId xmlns:a16="http://schemas.microsoft.com/office/drawing/2014/main" id="{175224E4-B9F3-466D-BBE2-3AD95EAFDEF3}"/>
              </a:ext>
            </a:extLst>
          </p:cNvPr>
          <p:cNvSpPr/>
          <p:nvPr/>
        </p:nvSpPr>
        <p:spPr>
          <a:xfrm>
            <a:off x="1805497" y="1742877"/>
            <a:ext cx="7776653" cy="462161"/>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Partnerships under discussion for both companies</a:t>
            </a:r>
          </a:p>
        </p:txBody>
      </p:sp>
      <p:sp>
        <p:nvSpPr>
          <p:cNvPr id="93" name="Rectangle 92">
            <a:extLst>
              <a:ext uri="{FF2B5EF4-FFF2-40B4-BE49-F238E27FC236}">
                <a16:creationId xmlns:a16="http://schemas.microsoft.com/office/drawing/2014/main" id="{071E6E2D-787C-478A-B85D-6B8795BCABBF}"/>
              </a:ext>
            </a:extLst>
          </p:cNvPr>
          <p:cNvSpPr/>
          <p:nvPr/>
        </p:nvSpPr>
        <p:spPr>
          <a:xfrm>
            <a:off x="2232025" y="3265488"/>
            <a:ext cx="716756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Simplify the whole process with a single point of contact, payment, etc.</a:t>
            </a:r>
          </a:p>
          <a:p>
            <a:r>
              <a:rPr lang="en-US" sz="900">
                <a:solidFill>
                  <a:schemeClr val="tx1"/>
                </a:solidFill>
              </a:rPr>
              <a:t>Enhance quality guarantees with a trusted third party</a:t>
            </a:r>
          </a:p>
        </p:txBody>
      </p:sp>
      <p:sp>
        <p:nvSpPr>
          <p:cNvPr id="94" name="Oval 93">
            <a:extLst>
              <a:ext uri="{FF2B5EF4-FFF2-40B4-BE49-F238E27FC236}">
                <a16:creationId xmlns:a16="http://schemas.microsoft.com/office/drawing/2014/main" id="{51D1811C-B66B-419E-9ABA-EA4C922F5446}"/>
              </a:ext>
            </a:extLst>
          </p:cNvPr>
          <p:cNvSpPr/>
          <p:nvPr>
            <p:custDataLst>
              <p:tags r:id="rId6"/>
            </p:custDataLst>
          </p:nvPr>
        </p:nvSpPr>
        <p:spPr bwMode="auto">
          <a:xfrm>
            <a:off x="1903413" y="33972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 name="Arc 94">
            <a:extLst>
              <a:ext uri="{FF2B5EF4-FFF2-40B4-BE49-F238E27FC236}">
                <a16:creationId xmlns:a16="http://schemas.microsoft.com/office/drawing/2014/main" id="{F3B897A9-107D-4E9F-A970-BDA202F8026B}"/>
              </a:ext>
            </a:extLst>
          </p:cNvPr>
          <p:cNvSpPr/>
          <p:nvPr>
            <p:custDataLst>
              <p:tags r:id="rId7"/>
            </p:custDataLst>
          </p:nvPr>
        </p:nvSpPr>
        <p:spPr bwMode="gray">
          <a:xfrm>
            <a:off x="1903413" y="33972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Rectangle 95">
            <a:extLst>
              <a:ext uri="{FF2B5EF4-FFF2-40B4-BE49-F238E27FC236}">
                <a16:creationId xmlns:a16="http://schemas.microsoft.com/office/drawing/2014/main" id="{8D78B14F-64C7-43F3-8AF6-03F038FEC429}"/>
              </a:ext>
            </a:extLst>
          </p:cNvPr>
          <p:cNvSpPr/>
          <p:nvPr/>
        </p:nvSpPr>
        <p:spPr>
          <a:xfrm>
            <a:off x="1805495" y="3778250"/>
            <a:ext cx="7776653"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nvGrpSpPr>
          <p:cNvPr id="97" name="Group 4">
            <a:extLst>
              <a:ext uri="{FF2B5EF4-FFF2-40B4-BE49-F238E27FC236}">
                <a16:creationId xmlns:a16="http://schemas.microsoft.com/office/drawing/2014/main" id="{08496339-9051-497D-B82C-13718EA06FF5}"/>
              </a:ext>
            </a:extLst>
          </p:cNvPr>
          <p:cNvGrpSpPr>
            <a:grpSpLocks noChangeAspect="1"/>
          </p:cNvGrpSpPr>
          <p:nvPr/>
        </p:nvGrpSpPr>
        <p:grpSpPr bwMode="auto">
          <a:xfrm>
            <a:off x="1896852" y="4251323"/>
            <a:ext cx="154135" cy="182566"/>
            <a:chOff x="811" y="719"/>
            <a:chExt cx="694" cy="822"/>
          </a:xfrm>
          <a:solidFill>
            <a:srgbClr val="00B050"/>
          </a:solidFill>
        </p:grpSpPr>
        <p:sp>
          <p:nvSpPr>
            <p:cNvPr id="101" name="Freeform 5">
              <a:extLst>
                <a:ext uri="{FF2B5EF4-FFF2-40B4-BE49-F238E27FC236}">
                  <a16:creationId xmlns:a16="http://schemas.microsoft.com/office/drawing/2014/main" id="{53F2759F-67B2-49B3-873B-5068A69305C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FF864C60-6B7D-4981-8276-73C1860A43F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 name="Rectangle 102">
            <a:extLst>
              <a:ext uri="{FF2B5EF4-FFF2-40B4-BE49-F238E27FC236}">
                <a16:creationId xmlns:a16="http://schemas.microsoft.com/office/drawing/2014/main" id="{F2635A05-557C-4DF8-9DAB-C0A75150008D}"/>
              </a:ext>
            </a:extLst>
          </p:cNvPr>
          <p:cNvSpPr/>
          <p:nvPr/>
        </p:nvSpPr>
        <p:spPr>
          <a:xfrm>
            <a:off x="2214869" y="4102109"/>
            <a:ext cx="689678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None: those partnerships do not seem to represent any complexity of implementation. Nonetheless, the nature of the partnership is still to be determined (additional income through commission?)</a:t>
            </a:r>
          </a:p>
        </p:txBody>
      </p:sp>
      <p:sp>
        <p:nvSpPr>
          <p:cNvPr id="104" name="Rectangle 103">
            <a:extLst>
              <a:ext uri="{FF2B5EF4-FFF2-40B4-BE49-F238E27FC236}">
                <a16:creationId xmlns:a16="http://schemas.microsoft.com/office/drawing/2014/main" id="{1AA4E0C4-1C43-4B17-A6A7-3CBF5A7A550C}"/>
              </a:ext>
            </a:extLst>
          </p:cNvPr>
          <p:cNvSpPr/>
          <p:nvPr/>
        </p:nvSpPr>
        <p:spPr>
          <a:xfrm>
            <a:off x="1805495" y="4945421"/>
            <a:ext cx="7776653"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nvGrpSpPr>
          <p:cNvPr id="105" name="Group 14">
            <a:extLst>
              <a:ext uri="{FF2B5EF4-FFF2-40B4-BE49-F238E27FC236}">
                <a16:creationId xmlns:a16="http://schemas.microsoft.com/office/drawing/2014/main" id="{D20990D6-6A30-4113-AA5B-99178B971F73}"/>
              </a:ext>
            </a:extLst>
          </p:cNvPr>
          <p:cNvGrpSpPr/>
          <p:nvPr/>
        </p:nvGrpSpPr>
        <p:grpSpPr>
          <a:xfrm>
            <a:off x="1994823" y="5230149"/>
            <a:ext cx="753760" cy="76657"/>
            <a:chOff x="3408784" y="1470274"/>
            <a:chExt cx="2376063" cy="76657"/>
          </a:xfrm>
        </p:grpSpPr>
        <p:cxnSp>
          <p:nvCxnSpPr>
            <p:cNvPr id="106" name="Connecteur droit 185">
              <a:extLst>
                <a:ext uri="{FF2B5EF4-FFF2-40B4-BE49-F238E27FC236}">
                  <a16:creationId xmlns:a16="http://schemas.microsoft.com/office/drawing/2014/main" id="{6146F715-39E9-44F9-A4A9-99D22EFE2D55}"/>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9" name="Straight Connector 11">
              <a:extLst>
                <a:ext uri="{FF2B5EF4-FFF2-40B4-BE49-F238E27FC236}">
                  <a16:creationId xmlns:a16="http://schemas.microsoft.com/office/drawing/2014/main" id="{390B098F-45EC-4244-9693-B7C5D9CD02DB}"/>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3" name="Straight Connector 393">
              <a:extLst>
                <a:ext uri="{FF2B5EF4-FFF2-40B4-BE49-F238E27FC236}">
                  <a16:creationId xmlns:a16="http://schemas.microsoft.com/office/drawing/2014/main" id="{AED4EAC2-88BD-463C-B0DD-55748C5F81A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5">
              <a:extLst>
                <a:ext uri="{FF2B5EF4-FFF2-40B4-BE49-F238E27FC236}">
                  <a16:creationId xmlns:a16="http://schemas.microsoft.com/office/drawing/2014/main" id="{373A2A39-4C9C-4DBE-9DCE-7E045ACA053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5" name="Flowchart: Connector 137">
            <a:extLst>
              <a:ext uri="{FF2B5EF4-FFF2-40B4-BE49-F238E27FC236}">
                <a16:creationId xmlns:a16="http://schemas.microsoft.com/office/drawing/2014/main" id="{DC7E2D8A-29A3-44C4-8371-FF818D017905}"/>
              </a:ext>
            </a:extLst>
          </p:cNvPr>
          <p:cNvSpPr/>
          <p:nvPr/>
        </p:nvSpPr>
        <p:spPr>
          <a:xfrm>
            <a:off x="2245703"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6" name="Rectangle 115">
            <a:extLst>
              <a:ext uri="{FF2B5EF4-FFF2-40B4-BE49-F238E27FC236}">
                <a16:creationId xmlns:a16="http://schemas.microsoft.com/office/drawing/2014/main" id="{0FD3FE0D-C57C-45A0-B908-600B41E06491}"/>
              </a:ext>
            </a:extLst>
          </p:cNvPr>
          <p:cNvSpPr/>
          <p:nvPr/>
        </p:nvSpPr>
        <p:spPr>
          <a:xfrm>
            <a:off x="2896975" y="5034477"/>
            <a:ext cx="6214679"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Early adopters: Not very mature in the post-claim and insurance industries (for the moment, not a service offered by competitors or insurers)</a:t>
            </a:r>
          </a:p>
          <a:p>
            <a:r>
              <a:rPr lang="en-US" sz="900">
                <a:solidFill>
                  <a:schemeClr val="tx1"/>
                </a:solidFill>
              </a:rPr>
              <a:t>Such offers are more intended for a B2C use, disconnected from claim and damage</a:t>
            </a:r>
          </a:p>
        </p:txBody>
      </p:sp>
      <p:sp>
        <p:nvSpPr>
          <p:cNvPr id="121" name="Rectangle 120">
            <a:extLst>
              <a:ext uri="{FF2B5EF4-FFF2-40B4-BE49-F238E27FC236}">
                <a16:creationId xmlns:a16="http://schemas.microsoft.com/office/drawing/2014/main" id="{E99EBA96-FB36-49CA-ACEA-74F5EC949F8F}"/>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122" name="Rectangle 121">
            <a:extLst>
              <a:ext uri="{FF2B5EF4-FFF2-40B4-BE49-F238E27FC236}">
                <a16:creationId xmlns:a16="http://schemas.microsoft.com/office/drawing/2014/main" id="{42742870-E854-4251-A47C-41413DEDB0F1}"/>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sp>
        <p:nvSpPr>
          <p:cNvPr id="123" name="Rectangle 122">
            <a:extLst>
              <a:ext uri="{FF2B5EF4-FFF2-40B4-BE49-F238E27FC236}">
                <a16:creationId xmlns:a16="http://schemas.microsoft.com/office/drawing/2014/main" id="{D96542B9-EDC6-4ED8-A3C6-D367FDA0E05C}"/>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
        <p:nvSpPr>
          <p:cNvPr id="151" name="Rectangle 150">
            <a:extLst>
              <a:ext uri="{FF2B5EF4-FFF2-40B4-BE49-F238E27FC236}">
                <a16:creationId xmlns:a16="http://schemas.microsoft.com/office/drawing/2014/main" id="{945919F5-1F6F-4979-90CA-397384E59334}"/>
              </a:ext>
            </a:extLst>
          </p:cNvPr>
          <p:cNvSpPr/>
          <p:nvPr/>
        </p:nvSpPr>
        <p:spPr>
          <a:xfrm>
            <a:off x="1805495" y="815140"/>
            <a:ext cx="7776652"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76000" rIns="180000" rtlCol="0" anchor="ctr"/>
          <a:lstStyle/>
          <a:p>
            <a:pPr algn="ctr"/>
            <a:r>
              <a:rPr lang="en-US" sz="900">
                <a:solidFill>
                  <a:schemeClr val="tx1"/>
                </a:solidFill>
              </a:rPr>
              <a:t>New cross-sell opportunities with existing clients</a:t>
            </a:r>
          </a:p>
        </p:txBody>
      </p:sp>
      <p:sp>
        <p:nvSpPr>
          <p:cNvPr id="59" name="Oval 89">
            <a:extLst>
              <a:ext uri="{FF2B5EF4-FFF2-40B4-BE49-F238E27FC236}">
                <a16:creationId xmlns:a16="http://schemas.microsoft.com/office/drawing/2014/main" id="{E9DD7081-9497-4CB5-9A8D-3B1D818747D9}"/>
              </a:ext>
            </a:extLst>
          </p:cNvPr>
          <p:cNvSpPr/>
          <p:nvPr>
            <p:custDataLst>
              <p:tags r:id="rId8"/>
            </p:custDataLst>
          </p:nvPr>
        </p:nvSpPr>
        <p:spPr bwMode="auto">
          <a:xfrm>
            <a:off x="1905000" y="90959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Arc 59">
            <a:extLst>
              <a:ext uri="{FF2B5EF4-FFF2-40B4-BE49-F238E27FC236}">
                <a16:creationId xmlns:a16="http://schemas.microsoft.com/office/drawing/2014/main" id="{6486CA03-FF59-4183-9DA0-8D77062A94DB}"/>
              </a:ext>
            </a:extLst>
          </p:cNvPr>
          <p:cNvSpPr/>
          <p:nvPr>
            <p:custDataLst>
              <p:tags r:id="rId9"/>
            </p:custDataLst>
          </p:nvPr>
        </p:nvSpPr>
        <p:spPr bwMode="gray">
          <a:xfrm>
            <a:off x="1896852" y="913765"/>
            <a:ext cx="187326"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ectangle 63">
            <a:extLst>
              <a:ext uri="{FF2B5EF4-FFF2-40B4-BE49-F238E27FC236}">
                <a16:creationId xmlns:a16="http://schemas.microsoft.com/office/drawing/2014/main" id="{1089F2A6-D239-4C3A-AD45-C08911A80D82}"/>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Hestia’s response</a:t>
            </a:r>
          </a:p>
        </p:txBody>
      </p:sp>
      <p:sp>
        <p:nvSpPr>
          <p:cNvPr id="65" name="Rectangle 64">
            <a:extLst>
              <a:ext uri="{FF2B5EF4-FFF2-40B4-BE49-F238E27FC236}">
                <a16:creationId xmlns:a16="http://schemas.microsoft.com/office/drawing/2014/main" id="{2675BB59-C17E-400B-9555-ADF6AE8ABB41}"/>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66" name="Oval 133">
            <a:extLst>
              <a:ext uri="{FF2B5EF4-FFF2-40B4-BE49-F238E27FC236}">
                <a16:creationId xmlns:a16="http://schemas.microsoft.com/office/drawing/2014/main" id="{68124A35-6E5D-40F6-A0BB-91A8B4125C7B}"/>
              </a:ext>
            </a:extLst>
          </p:cNvPr>
          <p:cNvSpPr/>
          <p:nvPr/>
        </p:nvSpPr>
        <p:spPr bwMode="auto">
          <a:xfrm>
            <a:off x="1905000" y="13539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Arc 66">
            <a:extLst>
              <a:ext uri="{FF2B5EF4-FFF2-40B4-BE49-F238E27FC236}">
                <a16:creationId xmlns:a16="http://schemas.microsoft.com/office/drawing/2014/main" id="{14DBD2BF-71F7-477C-BD84-A4BEF3A1255F}"/>
              </a:ext>
            </a:extLst>
          </p:cNvPr>
          <p:cNvSpPr/>
          <p:nvPr/>
        </p:nvSpPr>
        <p:spPr bwMode="gray">
          <a:xfrm>
            <a:off x="1905000" y="1353940"/>
            <a:ext cx="187325" cy="187324"/>
          </a:xfrm>
          <a:prstGeom prst="arc">
            <a:avLst>
              <a:gd name="adj1" fmla="val 16200000"/>
              <a:gd name="adj2" fmla="val 5458975"/>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Oval 133">
            <a:extLst>
              <a:ext uri="{FF2B5EF4-FFF2-40B4-BE49-F238E27FC236}">
                <a16:creationId xmlns:a16="http://schemas.microsoft.com/office/drawing/2014/main" id="{D3B7C6B4-06E8-42C2-83C4-8C0C0FCA814E}"/>
              </a:ext>
            </a:extLst>
          </p:cNvPr>
          <p:cNvSpPr/>
          <p:nvPr/>
        </p:nvSpPr>
        <p:spPr bwMode="auto">
          <a:xfrm>
            <a:off x="5870222" y="13539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Arc 68">
            <a:extLst>
              <a:ext uri="{FF2B5EF4-FFF2-40B4-BE49-F238E27FC236}">
                <a16:creationId xmlns:a16="http://schemas.microsoft.com/office/drawing/2014/main" id="{32EDACA9-787C-4252-8EE4-4D23F3D66534}"/>
              </a:ext>
            </a:extLst>
          </p:cNvPr>
          <p:cNvSpPr/>
          <p:nvPr/>
        </p:nvSpPr>
        <p:spPr bwMode="gray">
          <a:xfrm>
            <a:off x="5870222" y="1353940"/>
            <a:ext cx="187324" cy="187324"/>
          </a:xfrm>
          <a:prstGeom prst="arc">
            <a:avLst>
              <a:gd name="adj1" fmla="val 16200000"/>
              <a:gd name="adj2" fmla="val 5435801"/>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 Placeholder 38">
            <a:extLst>
              <a:ext uri="{FF2B5EF4-FFF2-40B4-BE49-F238E27FC236}">
                <a16:creationId xmlns:a16="http://schemas.microsoft.com/office/drawing/2014/main" id="{79C87638-3FCC-4CDB-9AA2-DB98B1D15143}"/>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Tree>
    <p:extLst>
      <p:ext uri="{BB962C8B-B14F-4D97-AF65-F5344CB8AC3E}">
        <p14:creationId xmlns:p14="http://schemas.microsoft.com/office/powerpoint/2010/main" val="51125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2219260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a:t>Use case category #2: </a:t>
            </a:r>
            <a:r>
              <a:rPr lang="en-US" sz="1300" b="0">
                <a:solidFill>
                  <a:schemeClr val="accent5">
                    <a:lumMod val="75000"/>
                  </a:schemeClr>
                </a:solidFill>
              </a:rPr>
              <a:t>Operations</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Tool in deployment, already in place at the La Roche-sur-Yon agency</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5771970"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Test version deployed since May 2020</a:t>
            </a:r>
          </a:p>
        </p:txBody>
      </p:sp>
      <p:sp>
        <p:nvSpPr>
          <p:cNvPr id="19" name="Rectangle 18">
            <a:extLst>
              <a:ext uri="{FF2B5EF4-FFF2-40B4-BE49-F238E27FC236}">
                <a16:creationId xmlns:a16="http://schemas.microsoft.com/office/drawing/2014/main" id="{BC760060-ABD5-412D-8045-EF97EC543341}"/>
              </a:ext>
            </a:extLst>
          </p:cNvPr>
          <p:cNvSpPr/>
          <p:nvPr/>
        </p:nvSpPr>
        <p:spPr>
          <a:xfrm>
            <a:off x="5771970"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5771970"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5771970"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Hestia is responding to a </a:t>
            </a:r>
            <a:r>
              <a:rPr lang="en-US" sz="1000">
                <a:solidFill>
                  <a:schemeClr val="accent5">
                    <a:lumMod val="75000"/>
                  </a:schemeClr>
                </a:solidFill>
              </a:rPr>
              <a:t>must-have in the insurance market with the remote costing and analysis</a:t>
            </a:r>
            <a:r>
              <a:rPr lang="en-US" sz="1000"/>
              <a:t>, and could try to develop the use of drones even if the uses is limited</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Allow access to dangerous, difficult or forbidden areas</a:t>
            </a:r>
          </a:p>
          <a:p>
            <a:r>
              <a:rPr lang="en-US" sz="900">
                <a:solidFill>
                  <a:schemeClr val="tx1"/>
                </a:solidFill>
              </a:rPr>
              <a:t>Ease interfacing with other operational tools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Possibility to address all claims without inaccessibility issues</a:t>
            </a:r>
          </a:p>
        </p:txBody>
      </p:sp>
      <p:sp>
        <p:nvSpPr>
          <p:cNvPr id="74" name="Rectangle 73">
            <a:extLst>
              <a:ext uri="{FF2B5EF4-FFF2-40B4-BE49-F238E27FC236}">
                <a16:creationId xmlns:a16="http://schemas.microsoft.com/office/drawing/2014/main" id="{DD8929B4-3FC0-4A80-B005-DECF49E5F03E}"/>
              </a:ext>
            </a:extLst>
          </p:cNvPr>
          <p:cNvSpPr/>
          <p:nvPr/>
        </p:nvSpPr>
        <p:spPr>
          <a:xfrm>
            <a:off x="6181725" y="2268538"/>
            <a:ext cx="34147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Increased customer satisfaction, especially during a health crisis</a:t>
            </a:r>
          </a:p>
        </p:txBody>
      </p:sp>
      <p:sp>
        <p:nvSpPr>
          <p:cNvPr id="85" name="Rectangle 84">
            <a:extLst>
              <a:ext uri="{FF2B5EF4-FFF2-40B4-BE49-F238E27FC236}">
                <a16:creationId xmlns:a16="http://schemas.microsoft.com/office/drawing/2014/main" id="{2D2CFECC-1DAE-45A7-BC98-5B3781537431}"/>
              </a:ext>
            </a:extLst>
          </p:cNvPr>
          <p:cNvSpPr/>
          <p:nvPr/>
        </p:nvSpPr>
        <p:spPr>
          <a:xfrm>
            <a:off x="6181724" y="2782888"/>
            <a:ext cx="3322638"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Significant productivity gains, cost and carbon footprint reductions</a:t>
            </a:r>
          </a:p>
        </p:txBody>
      </p:sp>
      <p:sp>
        <p:nvSpPr>
          <p:cNvPr id="91" name="Rectangle 90">
            <a:extLst>
              <a:ext uri="{FF2B5EF4-FFF2-40B4-BE49-F238E27FC236}">
                <a16:creationId xmlns:a16="http://schemas.microsoft.com/office/drawing/2014/main" id="{7D5F7D48-55E2-4B20-BCE4-576336C3156A}"/>
              </a:ext>
            </a:extLst>
          </p:cNvPr>
          <p:cNvSpPr/>
          <p:nvPr/>
        </p:nvSpPr>
        <p:spPr>
          <a:xfrm>
            <a:off x="6181725"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Flexibility, time savings with facility to make appointment and involvement in the resolution of the claim</a:t>
            </a: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65813" y="1909763"/>
            <a:ext cx="183357" cy="166688"/>
          </a:xfrm>
          <a:prstGeom prst="rect">
            <a:avLst/>
          </a:prstGeom>
        </p:spPr>
      </p:pic>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895475"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Oval 136">
            <a:extLst>
              <a:ext uri="{FF2B5EF4-FFF2-40B4-BE49-F238E27FC236}">
                <a16:creationId xmlns:a16="http://schemas.microsoft.com/office/drawing/2014/main" id="{AF67C425-8708-4B3E-9B2A-E5C85D989489}"/>
              </a:ext>
            </a:extLst>
          </p:cNvPr>
          <p:cNvSpPr/>
          <p:nvPr>
            <p:custDataLst>
              <p:tags r:id="rId6"/>
            </p:custDataLst>
          </p:nvPr>
        </p:nvSpPr>
        <p:spPr bwMode="auto">
          <a:xfrm>
            <a:off x="587851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Arc 24">
            <a:extLst>
              <a:ext uri="{FF2B5EF4-FFF2-40B4-BE49-F238E27FC236}">
                <a16:creationId xmlns:a16="http://schemas.microsoft.com/office/drawing/2014/main" id="{C1B3C97E-2579-4FEA-8968-54D9B75B13A4}"/>
              </a:ext>
            </a:extLst>
          </p:cNvPr>
          <p:cNvSpPr/>
          <p:nvPr>
            <p:custDataLst>
              <p:tags r:id="rId7"/>
            </p:custDataLst>
          </p:nvPr>
        </p:nvSpPr>
        <p:spPr bwMode="gray">
          <a:xfrm>
            <a:off x="5878513" y="243522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sp>
        <p:nvSpPr>
          <p:cNvPr id="98" name="Rectangle 97">
            <a:extLst>
              <a:ext uri="{FF2B5EF4-FFF2-40B4-BE49-F238E27FC236}">
                <a16:creationId xmlns:a16="http://schemas.microsoft.com/office/drawing/2014/main" id="{8D6AADE9-BCE8-4859-8089-8C1D69502AF3}"/>
              </a:ext>
            </a:extLst>
          </p:cNvPr>
          <p:cNvSpPr/>
          <p:nvPr/>
        </p:nvSpPr>
        <p:spPr>
          <a:xfrm>
            <a:off x="1806317" y="122973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8000" algn="ctr"/>
            <a:r>
              <a:rPr lang="en-US" sz="1000" b="1">
                <a:solidFill>
                  <a:schemeClr val="accent5">
                    <a:lumMod val="75000"/>
                  </a:schemeClr>
                </a:solidFill>
              </a:rPr>
              <a:t>Drone (Visit before renovation work)</a:t>
            </a:r>
          </a:p>
        </p:txBody>
      </p:sp>
      <p:sp>
        <p:nvSpPr>
          <p:cNvPr id="99" name="Rectangle 98">
            <a:extLst>
              <a:ext uri="{FF2B5EF4-FFF2-40B4-BE49-F238E27FC236}">
                <a16:creationId xmlns:a16="http://schemas.microsoft.com/office/drawing/2014/main" id="{7BA2AB86-68BC-43EA-9484-09E9E41EBE3D}"/>
              </a:ext>
            </a:extLst>
          </p:cNvPr>
          <p:cNvSpPr/>
          <p:nvPr/>
        </p:nvSpPr>
        <p:spPr>
          <a:xfrm>
            <a:off x="5772792" y="122973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0" algn="ctr"/>
            <a:r>
              <a:rPr lang="en-US" sz="1000" b="1">
                <a:solidFill>
                  <a:schemeClr val="accent5">
                    <a:lumMod val="75000"/>
                  </a:schemeClr>
                </a:solidFill>
              </a:rPr>
              <a:t>(remote costing)</a:t>
            </a:r>
          </a:p>
        </p:txBody>
      </p:sp>
      <p:pic>
        <p:nvPicPr>
          <p:cNvPr id="100" name="Graphic 124" descr="Quadcopter with solid fill">
            <a:extLst>
              <a:ext uri="{FF2B5EF4-FFF2-40B4-BE49-F238E27FC236}">
                <a16:creationId xmlns:a16="http://schemas.microsoft.com/office/drawing/2014/main" id="{A2C566DF-9104-42A5-8089-D5DA84F6B4D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192453" y="1280229"/>
            <a:ext cx="387795" cy="387795"/>
          </a:xfrm>
          <a:prstGeom prst="rect">
            <a:avLst/>
          </a:prstGeom>
        </p:spPr>
      </p:pic>
      <p:pic>
        <p:nvPicPr>
          <p:cNvPr id="112" name="Picture 147">
            <a:extLst>
              <a:ext uri="{FF2B5EF4-FFF2-40B4-BE49-F238E27FC236}">
                <a16:creationId xmlns:a16="http://schemas.microsoft.com/office/drawing/2014/main" id="{A7485EFC-EA7D-4594-B1ED-E0A68AA33F2A}"/>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6469012" y="1272475"/>
            <a:ext cx="817362" cy="403302"/>
          </a:xfrm>
          <a:prstGeom prst="rect">
            <a:avLst/>
          </a:prstGeom>
          <a:solidFill>
            <a:schemeClr val="bg1"/>
          </a:solidFill>
        </p:spPr>
      </p:pic>
      <p:sp>
        <p:nvSpPr>
          <p:cNvPr id="135" name="Oval 134">
            <a:extLst>
              <a:ext uri="{FF2B5EF4-FFF2-40B4-BE49-F238E27FC236}">
                <a16:creationId xmlns:a16="http://schemas.microsoft.com/office/drawing/2014/main" id="{B7212166-4E04-47ED-9DA9-C1A5FADABEC1}"/>
              </a:ext>
            </a:extLst>
          </p:cNvPr>
          <p:cNvSpPr/>
          <p:nvPr>
            <p:custDataLst>
              <p:tags r:id="rId8"/>
            </p:custDataLst>
          </p:nvPr>
        </p:nvSpPr>
        <p:spPr bwMode="auto">
          <a:xfrm>
            <a:off x="5878513"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Oval 143">
            <a:extLst>
              <a:ext uri="{FF2B5EF4-FFF2-40B4-BE49-F238E27FC236}">
                <a16:creationId xmlns:a16="http://schemas.microsoft.com/office/drawing/2014/main" id="{A12B0534-66DF-4768-8E62-0C019FA2B7A6}"/>
              </a:ext>
            </a:extLst>
          </p:cNvPr>
          <p:cNvSpPr/>
          <p:nvPr>
            <p:custDataLst>
              <p:tags r:id="rId9"/>
            </p:custDataLst>
          </p:nvPr>
        </p:nvSpPr>
        <p:spPr bwMode="auto">
          <a:xfrm>
            <a:off x="5878513" y="34099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Rectangle 146">
            <a:extLst>
              <a:ext uri="{FF2B5EF4-FFF2-40B4-BE49-F238E27FC236}">
                <a16:creationId xmlns:a16="http://schemas.microsoft.com/office/drawing/2014/main" id="{73C5DEEC-4B4E-4C6B-9A80-A63E183C6F34}"/>
              </a:ext>
            </a:extLst>
          </p:cNvPr>
          <p:cNvSpPr/>
          <p:nvPr/>
        </p:nvSpPr>
        <p:spPr>
          <a:xfrm>
            <a:off x="2172725" y="3839209"/>
            <a:ext cx="3456550" cy="73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Low complexity of usage with a quick training for employees to grasp how to use drones in situations</a:t>
            </a:r>
          </a:p>
          <a:p>
            <a:r>
              <a:rPr lang="en-US" sz="900">
                <a:solidFill>
                  <a:schemeClr val="tx1"/>
                </a:solidFill>
              </a:rPr>
              <a:t>If the drone is used to film a disaster, there’s regulations and the pilot needs to be certified</a:t>
            </a:r>
            <a:endParaRPr lang="en-US" sz="900">
              <a:solidFill>
                <a:schemeClr val="tx1"/>
              </a:solidFill>
              <a:highlight>
                <a:srgbClr val="FFFF00"/>
              </a:highlight>
            </a:endParaRPr>
          </a:p>
        </p:txBody>
      </p:sp>
      <p:grpSp>
        <p:nvGrpSpPr>
          <p:cNvPr id="148" name="Group 4">
            <a:extLst>
              <a:ext uri="{FF2B5EF4-FFF2-40B4-BE49-F238E27FC236}">
                <a16:creationId xmlns:a16="http://schemas.microsoft.com/office/drawing/2014/main" id="{D87DAB0A-CCC6-421B-859D-DAE9CEA36496}"/>
              </a:ext>
            </a:extLst>
          </p:cNvPr>
          <p:cNvGrpSpPr>
            <a:grpSpLocks noChangeAspect="1"/>
          </p:cNvGrpSpPr>
          <p:nvPr/>
        </p:nvGrpSpPr>
        <p:grpSpPr bwMode="auto">
          <a:xfrm>
            <a:off x="1905507" y="4089608"/>
            <a:ext cx="154135" cy="182566"/>
            <a:chOff x="811" y="719"/>
            <a:chExt cx="694" cy="822"/>
          </a:xfrm>
          <a:solidFill>
            <a:srgbClr val="FFC000"/>
          </a:solidFill>
        </p:grpSpPr>
        <p:sp>
          <p:nvSpPr>
            <p:cNvPr id="149" name="Freeform 5">
              <a:extLst>
                <a:ext uri="{FF2B5EF4-FFF2-40B4-BE49-F238E27FC236}">
                  <a16:creationId xmlns:a16="http://schemas.microsoft.com/office/drawing/2014/main" id="{252B3AF4-DBCC-4C69-AE1D-31F81FF35A4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6">
              <a:extLst>
                <a:ext uri="{FF2B5EF4-FFF2-40B4-BE49-F238E27FC236}">
                  <a16:creationId xmlns:a16="http://schemas.microsoft.com/office/drawing/2014/main" id="{8C781AEC-63E0-4A31-9E86-A5A3EDD87E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4">
            <a:extLst>
              <a:ext uri="{FF2B5EF4-FFF2-40B4-BE49-F238E27FC236}">
                <a16:creationId xmlns:a16="http://schemas.microsoft.com/office/drawing/2014/main" id="{5F5F4C8D-BD70-4B47-8445-66593868950C}"/>
              </a:ext>
            </a:extLst>
          </p:cNvPr>
          <p:cNvGrpSpPr>
            <a:grpSpLocks noChangeAspect="1"/>
          </p:cNvGrpSpPr>
          <p:nvPr/>
        </p:nvGrpSpPr>
        <p:grpSpPr bwMode="auto">
          <a:xfrm>
            <a:off x="1905507" y="4576229"/>
            <a:ext cx="154135" cy="182566"/>
            <a:chOff x="811" y="719"/>
            <a:chExt cx="694" cy="822"/>
          </a:xfrm>
          <a:solidFill>
            <a:srgbClr val="FFC000"/>
          </a:solidFill>
        </p:grpSpPr>
        <p:sp>
          <p:nvSpPr>
            <p:cNvPr id="154" name="Freeform 5">
              <a:extLst>
                <a:ext uri="{FF2B5EF4-FFF2-40B4-BE49-F238E27FC236}">
                  <a16:creationId xmlns:a16="http://schemas.microsoft.com/office/drawing/2014/main" id="{B7F38394-9875-45CE-BCA6-7151A5FBBE4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
              <a:extLst>
                <a:ext uri="{FF2B5EF4-FFF2-40B4-BE49-F238E27FC236}">
                  <a16:creationId xmlns:a16="http://schemas.microsoft.com/office/drawing/2014/main" id="{F0A2AD26-B876-4737-AF81-238BF6DF88C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Rectangle 155">
            <a:extLst>
              <a:ext uri="{FF2B5EF4-FFF2-40B4-BE49-F238E27FC236}">
                <a16:creationId xmlns:a16="http://schemas.microsoft.com/office/drawing/2014/main" id="{04F55C0D-DF11-4BD5-B439-C7F43A8E1B01}"/>
              </a:ext>
            </a:extLst>
          </p:cNvPr>
          <p:cNvSpPr/>
          <p:nvPr/>
        </p:nvSpPr>
        <p:spPr>
          <a:xfrm>
            <a:off x="2172724" y="4451368"/>
            <a:ext cx="3456549"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High costs of deployment with investments required to purchase drones</a:t>
            </a:r>
          </a:p>
        </p:txBody>
      </p:sp>
      <p:sp>
        <p:nvSpPr>
          <p:cNvPr id="157" name="Rectangle 156">
            <a:extLst>
              <a:ext uri="{FF2B5EF4-FFF2-40B4-BE49-F238E27FC236}">
                <a16:creationId xmlns:a16="http://schemas.microsoft.com/office/drawing/2014/main" id="{34EE808F-991C-41BC-AE3E-FB1CDE55FB3C}"/>
              </a:ext>
            </a:extLst>
          </p:cNvPr>
          <p:cNvSpPr/>
          <p:nvPr/>
        </p:nvSpPr>
        <p:spPr>
          <a:xfrm>
            <a:off x="6265916" y="3824129"/>
            <a:ext cx="3295079" cy="535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Low complexity of technology with simple video platform adapted to simple claim (1 or 2 professions)</a:t>
            </a:r>
          </a:p>
        </p:txBody>
      </p:sp>
      <p:grpSp>
        <p:nvGrpSpPr>
          <p:cNvPr id="158" name="Group 4">
            <a:extLst>
              <a:ext uri="{FF2B5EF4-FFF2-40B4-BE49-F238E27FC236}">
                <a16:creationId xmlns:a16="http://schemas.microsoft.com/office/drawing/2014/main" id="{F632F27C-CB52-4668-BACC-D6F5E0BCEFEC}"/>
              </a:ext>
            </a:extLst>
          </p:cNvPr>
          <p:cNvGrpSpPr>
            <a:grpSpLocks noChangeAspect="1"/>
          </p:cNvGrpSpPr>
          <p:nvPr/>
        </p:nvGrpSpPr>
        <p:grpSpPr bwMode="auto">
          <a:xfrm>
            <a:off x="5947899" y="4000609"/>
            <a:ext cx="154135" cy="182566"/>
            <a:chOff x="811" y="719"/>
            <a:chExt cx="694" cy="822"/>
          </a:xfrm>
          <a:solidFill>
            <a:srgbClr val="00B050"/>
          </a:solidFill>
        </p:grpSpPr>
        <p:sp>
          <p:nvSpPr>
            <p:cNvPr id="169" name="Freeform 5">
              <a:extLst>
                <a:ext uri="{FF2B5EF4-FFF2-40B4-BE49-F238E27FC236}">
                  <a16:creationId xmlns:a16="http://schemas.microsoft.com/office/drawing/2014/main" id="{6F846754-D106-4B51-9050-707BC1E4B72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6">
              <a:extLst>
                <a:ext uri="{FF2B5EF4-FFF2-40B4-BE49-F238E27FC236}">
                  <a16:creationId xmlns:a16="http://schemas.microsoft.com/office/drawing/2014/main" id="{9D04FA2B-312C-4341-A4C0-1CD8402794B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4">
            <a:extLst>
              <a:ext uri="{FF2B5EF4-FFF2-40B4-BE49-F238E27FC236}">
                <a16:creationId xmlns:a16="http://schemas.microsoft.com/office/drawing/2014/main" id="{C7DA529B-71D6-452D-BD91-C439F260E41A}"/>
              </a:ext>
            </a:extLst>
          </p:cNvPr>
          <p:cNvGrpSpPr>
            <a:grpSpLocks noChangeAspect="1"/>
          </p:cNvGrpSpPr>
          <p:nvPr/>
        </p:nvGrpSpPr>
        <p:grpSpPr bwMode="auto">
          <a:xfrm>
            <a:off x="5947899" y="4309749"/>
            <a:ext cx="154135" cy="182566"/>
            <a:chOff x="811" y="719"/>
            <a:chExt cx="694" cy="822"/>
          </a:xfrm>
          <a:solidFill>
            <a:srgbClr val="FFC000"/>
          </a:solidFill>
        </p:grpSpPr>
        <p:sp>
          <p:nvSpPr>
            <p:cNvPr id="172" name="Freeform 5">
              <a:extLst>
                <a:ext uri="{FF2B5EF4-FFF2-40B4-BE49-F238E27FC236}">
                  <a16:creationId xmlns:a16="http://schemas.microsoft.com/office/drawing/2014/main" id="{96313C76-C8E6-4F09-A26D-5D373739432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6">
              <a:extLst>
                <a:ext uri="{FF2B5EF4-FFF2-40B4-BE49-F238E27FC236}">
                  <a16:creationId xmlns:a16="http://schemas.microsoft.com/office/drawing/2014/main" id="{E90F848B-BED3-4567-91D2-AC62AE490E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Rectangle 173">
            <a:extLst>
              <a:ext uri="{FF2B5EF4-FFF2-40B4-BE49-F238E27FC236}">
                <a16:creationId xmlns:a16="http://schemas.microsoft.com/office/drawing/2014/main" id="{12430AE9-0E10-42CC-990F-04E0A3759BB1}"/>
              </a:ext>
            </a:extLst>
          </p:cNvPr>
          <p:cNvSpPr/>
          <p:nvPr/>
        </p:nvSpPr>
        <p:spPr>
          <a:xfrm>
            <a:off x="6265916" y="4277800"/>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Training of works managers and integration in the global process may require another tech development</a:t>
            </a:r>
          </a:p>
          <a:p>
            <a:r>
              <a:rPr lang="en-US" sz="900">
                <a:solidFill>
                  <a:schemeClr val="tx1"/>
                </a:solidFill>
              </a:rPr>
              <a:t>For only simple claims </a:t>
            </a:r>
          </a:p>
        </p:txBody>
      </p:sp>
      <p:grpSp>
        <p:nvGrpSpPr>
          <p:cNvPr id="175" name="Group 14">
            <a:extLst>
              <a:ext uri="{FF2B5EF4-FFF2-40B4-BE49-F238E27FC236}">
                <a16:creationId xmlns:a16="http://schemas.microsoft.com/office/drawing/2014/main" id="{87183C53-119E-45F8-9A1A-49357DFB9E45}"/>
              </a:ext>
            </a:extLst>
          </p:cNvPr>
          <p:cNvGrpSpPr/>
          <p:nvPr/>
        </p:nvGrpSpPr>
        <p:grpSpPr>
          <a:xfrm>
            <a:off x="5984168" y="5225930"/>
            <a:ext cx="753760" cy="76657"/>
            <a:chOff x="3408784" y="1470274"/>
            <a:chExt cx="2376063" cy="76657"/>
          </a:xfrm>
        </p:grpSpPr>
        <p:cxnSp>
          <p:nvCxnSpPr>
            <p:cNvPr id="176" name="Connecteur droit 185">
              <a:extLst>
                <a:ext uri="{FF2B5EF4-FFF2-40B4-BE49-F238E27FC236}">
                  <a16:creationId xmlns:a16="http://schemas.microsoft.com/office/drawing/2014/main" id="{3ACCEEE2-3737-4EA7-89C0-EDD486B97B24}"/>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77" name="Straight Connector 11">
              <a:extLst>
                <a:ext uri="{FF2B5EF4-FFF2-40B4-BE49-F238E27FC236}">
                  <a16:creationId xmlns:a16="http://schemas.microsoft.com/office/drawing/2014/main" id="{418F81F3-5928-47FB-90DD-D050C5071B42}"/>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8" name="Straight Connector 393">
              <a:extLst>
                <a:ext uri="{FF2B5EF4-FFF2-40B4-BE49-F238E27FC236}">
                  <a16:creationId xmlns:a16="http://schemas.microsoft.com/office/drawing/2014/main" id="{3B6D74E2-364B-4823-A1F7-6F1D8E07B27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9" name="Straight Connector 395">
              <a:extLst>
                <a:ext uri="{FF2B5EF4-FFF2-40B4-BE49-F238E27FC236}">
                  <a16:creationId xmlns:a16="http://schemas.microsoft.com/office/drawing/2014/main" id="{E8A5002E-52CD-4F49-AF54-B6893DCDD636}"/>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0" name="Flowchart: Connector 179">
            <a:extLst>
              <a:ext uri="{FF2B5EF4-FFF2-40B4-BE49-F238E27FC236}">
                <a16:creationId xmlns:a16="http://schemas.microsoft.com/office/drawing/2014/main" id="{0C6109FE-0AC9-4F7F-B93A-7EF8FF18A985}"/>
              </a:ext>
            </a:extLst>
          </p:cNvPr>
          <p:cNvSpPr/>
          <p:nvPr/>
        </p:nvSpPr>
        <p:spPr>
          <a:xfrm>
            <a:off x="6579835" y="5196608"/>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81" name="Rectangle 180">
            <a:extLst>
              <a:ext uri="{FF2B5EF4-FFF2-40B4-BE49-F238E27FC236}">
                <a16:creationId xmlns:a16="http://schemas.microsoft.com/office/drawing/2014/main" id="{223AA644-A18B-43C3-911A-7F8939308A57}"/>
              </a:ext>
            </a:extLst>
          </p:cNvPr>
          <p:cNvSpPr/>
          <p:nvPr/>
        </p:nvSpPr>
        <p:spPr>
          <a:xfrm>
            <a:off x="6886320" y="5022428"/>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Must-have for Hestia, all actors already using it (e.g. MAAF, GMF)</a:t>
            </a:r>
          </a:p>
        </p:txBody>
      </p:sp>
      <p:grpSp>
        <p:nvGrpSpPr>
          <p:cNvPr id="182" name="Group 14">
            <a:extLst>
              <a:ext uri="{FF2B5EF4-FFF2-40B4-BE49-F238E27FC236}">
                <a16:creationId xmlns:a16="http://schemas.microsoft.com/office/drawing/2014/main" id="{707E4A1C-D541-4D6F-BF84-C8225E5F8712}"/>
              </a:ext>
            </a:extLst>
          </p:cNvPr>
          <p:cNvGrpSpPr/>
          <p:nvPr/>
        </p:nvGrpSpPr>
        <p:grpSpPr>
          <a:xfrm>
            <a:off x="1942013" y="5245951"/>
            <a:ext cx="753760" cy="76657"/>
            <a:chOff x="3408784" y="1470274"/>
            <a:chExt cx="2376063" cy="76657"/>
          </a:xfrm>
        </p:grpSpPr>
        <p:cxnSp>
          <p:nvCxnSpPr>
            <p:cNvPr id="183" name="Connecteur droit 185">
              <a:extLst>
                <a:ext uri="{FF2B5EF4-FFF2-40B4-BE49-F238E27FC236}">
                  <a16:creationId xmlns:a16="http://schemas.microsoft.com/office/drawing/2014/main" id="{98190E87-9F75-44E1-8715-C07A0EE5806E}"/>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84" name="Straight Connector 11">
              <a:extLst>
                <a:ext uri="{FF2B5EF4-FFF2-40B4-BE49-F238E27FC236}">
                  <a16:creationId xmlns:a16="http://schemas.microsoft.com/office/drawing/2014/main" id="{6FCC6B91-B387-4C8D-BD45-494EBE300A6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5" name="Straight Connector 393">
              <a:extLst>
                <a:ext uri="{FF2B5EF4-FFF2-40B4-BE49-F238E27FC236}">
                  <a16:creationId xmlns:a16="http://schemas.microsoft.com/office/drawing/2014/main" id="{4D176FEF-E521-4BD7-B677-73CB27619028}"/>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6" name="Straight Connector 395">
              <a:extLst>
                <a:ext uri="{FF2B5EF4-FFF2-40B4-BE49-F238E27FC236}">
                  <a16:creationId xmlns:a16="http://schemas.microsoft.com/office/drawing/2014/main" id="{F950CA7A-E06D-46A9-8822-F9789FD6134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7" name="Flowchart: Connector 186">
            <a:extLst>
              <a:ext uri="{FF2B5EF4-FFF2-40B4-BE49-F238E27FC236}">
                <a16:creationId xmlns:a16="http://schemas.microsoft.com/office/drawing/2014/main" id="{4B8EA5D2-6F51-489A-8CBF-5F9334968CB1}"/>
              </a:ext>
            </a:extLst>
          </p:cNvPr>
          <p:cNvSpPr/>
          <p:nvPr/>
        </p:nvSpPr>
        <p:spPr>
          <a:xfrm>
            <a:off x="2435143" y="5216629"/>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88" name="Rectangle 187">
            <a:extLst>
              <a:ext uri="{FF2B5EF4-FFF2-40B4-BE49-F238E27FC236}">
                <a16:creationId xmlns:a16="http://schemas.microsoft.com/office/drawing/2014/main" id="{CBFDB5A1-F4BF-4077-B85B-DCBB511D131F}"/>
              </a:ext>
            </a:extLst>
          </p:cNvPr>
          <p:cNvSpPr/>
          <p:nvPr/>
        </p:nvSpPr>
        <p:spPr>
          <a:xfrm>
            <a:off x="2844165" y="5042449"/>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Most insurance companies (e.g. Allianz) offer claim expertise by drone</a:t>
            </a:r>
          </a:p>
        </p:txBody>
      </p:sp>
      <p:sp>
        <p:nvSpPr>
          <p:cNvPr id="198" name="Rectangle 197">
            <a:extLst>
              <a:ext uri="{FF2B5EF4-FFF2-40B4-BE49-F238E27FC236}">
                <a16:creationId xmlns:a16="http://schemas.microsoft.com/office/drawing/2014/main" id="{F6626565-104F-49E7-B218-F59B4BB9EB76}"/>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199" name="Rectangle 198">
            <a:extLst>
              <a:ext uri="{FF2B5EF4-FFF2-40B4-BE49-F238E27FC236}">
                <a16:creationId xmlns:a16="http://schemas.microsoft.com/office/drawing/2014/main" id="{BDADADA8-65C5-4199-B657-1CB59DC43BA2}"/>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200" name="Rectangle 199">
            <a:extLst>
              <a:ext uri="{FF2B5EF4-FFF2-40B4-BE49-F238E27FC236}">
                <a16:creationId xmlns:a16="http://schemas.microsoft.com/office/drawing/2014/main" id="{256A7760-4652-4603-A3AE-75556821C16C}"/>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151" name="Rectangle 150">
            <a:extLst>
              <a:ext uri="{FF2B5EF4-FFF2-40B4-BE49-F238E27FC236}">
                <a16:creationId xmlns:a16="http://schemas.microsoft.com/office/drawing/2014/main" id="{945919F5-1F6F-4979-90CA-397384E59334}"/>
              </a:ext>
            </a:extLst>
          </p:cNvPr>
          <p:cNvSpPr/>
          <p:nvPr/>
        </p:nvSpPr>
        <p:spPr>
          <a:xfrm>
            <a:off x="1809173" y="815140"/>
            <a:ext cx="7769622"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a:solidFill>
                  <a:schemeClr val="tx1"/>
                </a:solidFill>
              </a:rPr>
              <a:t>Advanced evaluation of the claim</a:t>
            </a:r>
          </a:p>
        </p:txBody>
      </p:sp>
      <p:sp>
        <p:nvSpPr>
          <p:cNvPr id="97" name="Oval 133">
            <a:extLst>
              <a:ext uri="{FF2B5EF4-FFF2-40B4-BE49-F238E27FC236}">
                <a16:creationId xmlns:a16="http://schemas.microsoft.com/office/drawing/2014/main" id="{6F2FCB3E-67C3-40EE-A924-F4E49D27B4E5}"/>
              </a:ext>
            </a:extLst>
          </p:cNvPr>
          <p:cNvSpPr/>
          <p:nvPr/>
        </p:nvSpPr>
        <p:spPr bwMode="auto">
          <a:xfrm>
            <a:off x="1926162" y="9207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Arc 100">
            <a:extLst>
              <a:ext uri="{FF2B5EF4-FFF2-40B4-BE49-F238E27FC236}">
                <a16:creationId xmlns:a16="http://schemas.microsoft.com/office/drawing/2014/main" id="{9E3EE37D-07CB-4DE8-B18C-DD97C37CE973}"/>
              </a:ext>
            </a:extLst>
          </p:cNvPr>
          <p:cNvSpPr/>
          <p:nvPr/>
        </p:nvSpPr>
        <p:spPr bwMode="gray">
          <a:xfrm>
            <a:off x="1926162" y="92074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72983CA2-D9C5-407E-8141-A247F8B9F12F}"/>
              </a:ext>
            </a:extLst>
          </p:cNvPr>
          <p:cNvSpPr/>
          <p:nvPr/>
        </p:nvSpPr>
        <p:spPr>
          <a:xfrm>
            <a:off x="435366" y="1229731"/>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Hestia’s response</a:t>
            </a:r>
          </a:p>
        </p:txBody>
      </p:sp>
      <p:sp>
        <p:nvSpPr>
          <p:cNvPr id="94" name="Rectangle 93">
            <a:extLst>
              <a:ext uri="{FF2B5EF4-FFF2-40B4-BE49-F238E27FC236}">
                <a16:creationId xmlns:a16="http://schemas.microsoft.com/office/drawing/2014/main" id="{AD365887-4EA5-44FF-844A-EA638570B896}"/>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96" name="Oval 95">
            <a:extLst>
              <a:ext uri="{FF2B5EF4-FFF2-40B4-BE49-F238E27FC236}">
                <a16:creationId xmlns:a16="http://schemas.microsoft.com/office/drawing/2014/main" id="{951D29B9-C9CB-4AD1-99A7-07FCB18D93AE}"/>
              </a:ext>
            </a:extLst>
          </p:cNvPr>
          <p:cNvSpPr/>
          <p:nvPr>
            <p:custDataLst>
              <p:tags r:id="rId10"/>
            </p:custDataLst>
          </p:nvPr>
        </p:nvSpPr>
        <p:spPr bwMode="auto">
          <a:xfrm>
            <a:off x="1931988" y="13795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Arc 103">
            <a:extLst>
              <a:ext uri="{FF2B5EF4-FFF2-40B4-BE49-F238E27FC236}">
                <a16:creationId xmlns:a16="http://schemas.microsoft.com/office/drawing/2014/main" id="{E6C933C6-9D7F-4A2B-A15C-7358CD8741C9}"/>
              </a:ext>
            </a:extLst>
          </p:cNvPr>
          <p:cNvSpPr/>
          <p:nvPr>
            <p:custDataLst>
              <p:tags r:id="rId11"/>
            </p:custDataLst>
          </p:nvPr>
        </p:nvSpPr>
        <p:spPr bwMode="gray">
          <a:xfrm>
            <a:off x="1931988" y="1379538"/>
            <a:ext cx="187325" cy="187325"/>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Oval 133">
            <a:extLst>
              <a:ext uri="{FF2B5EF4-FFF2-40B4-BE49-F238E27FC236}">
                <a16:creationId xmlns:a16="http://schemas.microsoft.com/office/drawing/2014/main" id="{B70D15D7-8784-42EB-9166-2515025BF185}"/>
              </a:ext>
            </a:extLst>
          </p:cNvPr>
          <p:cNvSpPr/>
          <p:nvPr/>
        </p:nvSpPr>
        <p:spPr bwMode="auto">
          <a:xfrm>
            <a:off x="5847382" y="138822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Arc 105">
            <a:extLst>
              <a:ext uri="{FF2B5EF4-FFF2-40B4-BE49-F238E27FC236}">
                <a16:creationId xmlns:a16="http://schemas.microsoft.com/office/drawing/2014/main" id="{F7358FE8-EC77-45A6-9CA9-3415CAB459EF}"/>
              </a:ext>
            </a:extLst>
          </p:cNvPr>
          <p:cNvSpPr/>
          <p:nvPr/>
        </p:nvSpPr>
        <p:spPr bwMode="gray">
          <a:xfrm>
            <a:off x="5847382" y="138822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 Placeholder 38">
            <a:extLst>
              <a:ext uri="{FF2B5EF4-FFF2-40B4-BE49-F238E27FC236}">
                <a16:creationId xmlns:a16="http://schemas.microsoft.com/office/drawing/2014/main" id="{ACFD677C-AB61-4080-8D21-4342A29933B4}"/>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Tree>
    <p:extLst>
      <p:ext uri="{BB962C8B-B14F-4D97-AF65-F5344CB8AC3E}">
        <p14:creationId xmlns:p14="http://schemas.microsoft.com/office/powerpoint/2010/main" val="2862391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2257825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5" imgH="416" progId="TCLayout.ActiveDocument.1">
                  <p:embed/>
                </p:oleObj>
              </mc:Choice>
              <mc:Fallback>
                <p:oleObj name="think-cell Slide" r:id="rId16"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a:t>Use case category #2: </a:t>
            </a:r>
            <a:r>
              <a:rPr lang="en-US" sz="1300" b="0">
                <a:solidFill>
                  <a:schemeClr val="accent5">
                    <a:lumMod val="75000"/>
                  </a:schemeClr>
                </a:solidFill>
              </a:rPr>
              <a:t>Operations</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Historical tool for VA and 3iD, already deployed for </a:t>
            </a:r>
            <a:r>
              <a:rPr lang="en-US" sz="900" err="1">
                <a:solidFill>
                  <a:schemeClr val="tx1"/>
                </a:solidFill>
              </a:rPr>
              <a:t>Nüwa</a:t>
            </a:r>
            <a:r>
              <a:rPr lang="en-US" sz="900">
                <a:solidFill>
                  <a:schemeClr val="tx1"/>
                </a:solidFill>
              </a:rPr>
              <a:t> in 2021</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5771970"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Already deployed for the three companies</a:t>
            </a:r>
          </a:p>
        </p:txBody>
      </p:sp>
      <p:sp>
        <p:nvSpPr>
          <p:cNvPr id="19" name="Rectangle 18">
            <a:extLst>
              <a:ext uri="{FF2B5EF4-FFF2-40B4-BE49-F238E27FC236}">
                <a16:creationId xmlns:a16="http://schemas.microsoft.com/office/drawing/2014/main" id="{BC760060-ABD5-412D-8045-EF97EC543341}"/>
              </a:ext>
            </a:extLst>
          </p:cNvPr>
          <p:cNvSpPr/>
          <p:nvPr/>
        </p:nvSpPr>
        <p:spPr>
          <a:xfrm>
            <a:off x="5771970"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5771970"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5771970"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Hestia has developed tools for its operations teams, </a:t>
            </a:r>
            <a:r>
              <a:rPr lang="en-US" sz="1000">
                <a:solidFill>
                  <a:schemeClr val="accent5">
                    <a:lumMod val="75000"/>
                  </a:schemeClr>
                </a:solidFill>
              </a:rPr>
              <a:t>moving ahead of the market</a:t>
            </a:r>
            <a:r>
              <a:rPr lang="en-US" sz="1000"/>
              <a:t>, with the potential to have a </a:t>
            </a:r>
            <a:r>
              <a:rPr lang="en-US" sz="1000">
                <a:solidFill>
                  <a:schemeClr val="accent5">
                    <a:lumMod val="75000"/>
                  </a:schemeClr>
                </a:solidFill>
              </a:rPr>
              <a:t>moderate impact on its performance </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Reduce wasted time writing reports post-intervention</a:t>
            </a:r>
          </a:p>
          <a:p>
            <a:r>
              <a:rPr lang="en-US" sz="900">
                <a:solidFill>
                  <a:schemeClr val="tx1"/>
                </a:solidFill>
              </a:rPr>
              <a:t>Adapt to new requirements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Reduce process time</a:t>
            </a:r>
          </a:p>
          <a:p>
            <a:r>
              <a:rPr lang="en-US" sz="900">
                <a:solidFill>
                  <a:schemeClr val="tx1"/>
                </a:solidFill>
              </a:rPr>
              <a:t>Reduce fraud risk or misstatement of damages</a:t>
            </a:r>
          </a:p>
        </p:txBody>
      </p:sp>
      <p:sp>
        <p:nvSpPr>
          <p:cNvPr id="74" name="Rectangle 73">
            <a:extLst>
              <a:ext uri="{FF2B5EF4-FFF2-40B4-BE49-F238E27FC236}">
                <a16:creationId xmlns:a16="http://schemas.microsoft.com/office/drawing/2014/main" id="{DD8929B4-3FC0-4A80-B005-DECF49E5F03E}"/>
              </a:ext>
            </a:extLst>
          </p:cNvPr>
          <p:cNvSpPr/>
          <p:nvPr/>
        </p:nvSpPr>
        <p:spPr>
          <a:xfrm>
            <a:off x="6181725" y="2268538"/>
            <a:ext cx="34147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Reduce process time</a:t>
            </a:r>
          </a:p>
          <a:p>
            <a:r>
              <a:rPr lang="en-US" sz="900">
                <a:solidFill>
                  <a:schemeClr val="tx1"/>
                </a:solidFill>
              </a:rPr>
              <a:t>Improve responsiveness thanks to automatic quotation transmission</a:t>
            </a:r>
          </a:p>
        </p:txBody>
      </p:sp>
      <p:sp>
        <p:nvSpPr>
          <p:cNvPr id="85" name="Rectangle 84">
            <a:extLst>
              <a:ext uri="{FF2B5EF4-FFF2-40B4-BE49-F238E27FC236}">
                <a16:creationId xmlns:a16="http://schemas.microsoft.com/office/drawing/2014/main" id="{2D2CFECC-1DAE-45A7-BC98-5B3781537431}"/>
              </a:ext>
            </a:extLst>
          </p:cNvPr>
          <p:cNvSpPr/>
          <p:nvPr/>
        </p:nvSpPr>
        <p:spPr>
          <a:xfrm>
            <a:off x="6181723" y="2782888"/>
            <a:ext cx="3397071"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Avoid hours of entering quotations and back-and-forth to the customer</a:t>
            </a:r>
          </a:p>
          <a:p>
            <a:r>
              <a:rPr lang="en-US" sz="900">
                <a:solidFill>
                  <a:schemeClr val="tx1"/>
                </a:solidFill>
              </a:rPr>
              <a:t>Increase in-the-field reactivity</a:t>
            </a:r>
          </a:p>
          <a:p>
            <a:r>
              <a:rPr lang="en-US" sz="900">
                <a:solidFill>
                  <a:schemeClr val="tx1"/>
                </a:solidFill>
              </a:rPr>
              <a:t>Decrease delay in invoicing, payment, with fewer reminders</a:t>
            </a:r>
          </a:p>
        </p:txBody>
      </p:sp>
      <p:sp>
        <p:nvSpPr>
          <p:cNvPr id="91" name="Rectangle 90">
            <a:extLst>
              <a:ext uri="{FF2B5EF4-FFF2-40B4-BE49-F238E27FC236}">
                <a16:creationId xmlns:a16="http://schemas.microsoft.com/office/drawing/2014/main" id="{7D5F7D48-55E2-4B20-BCE4-576336C3156A}"/>
              </a:ext>
            </a:extLst>
          </p:cNvPr>
          <p:cNvSpPr/>
          <p:nvPr/>
        </p:nvSpPr>
        <p:spPr>
          <a:xfrm>
            <a:off x="6181725"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Improve global satisfaction through immediate quotations</a:t>
            </a: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65813" y="1909763"/>
            <a:ext cx="183357" cy="166688"/>
          </a:xfrm>
          <a:prstGeom prst="rect">
            <a:avLst/>
          </a:prstGeom>
        </p:spPr>
      </p:pic>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5"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895475"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Oval 136">
            <a:extLst>
              <a:ext uri="{FF2B5EF4-FFF2-40B4-BE49-F238E27FC236}">
                <a16:creationId xmlns:a16="http://schemas.microsoft.com/office/drawing/2014/main" id="{AF67C425-8708-4B3E-9B2A-E5C85D989489}"/>
              </a:ext>
            </a:extLst>
          </p:cNvPr>
          <p:cNvSpPr/>
          <p:nvPr>
            <p:custDataLst>
              <p:tags r:id="rId6"/>
            </p:custDataLst>
          </p:nvPr>
        </p:nvSpPr>
        <p:spPr bwMode="auto">
          <a:xfrm>
            <a:off x="587851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Arc 24">
            <a:extLst>
              <a:ext uri="{FF2B5EF4-FFF2-40B4-BE49-F238E27FC236}">
                <a16:creationId xmlns:a16="http://schemas.microsoft.com/office/drawing/2014/main" id="{C1B3C97E-2579-4FEA-8968-54D9B75B13A4}"/>
              </a:ext>
            </a:extLst>
          </p:cNvPr>
          <p:cNvSpPr/>
          <p:nvPr>
            <p:custDataLst>
              <p:tags r:id="rId7"/>
            </p:custDataLst>
          </p:nvPr>
        </p:nvSpPr>
        <p:spPr bwMode="gray">
          <a:xfrm>
            <a:off x="5878513" y="243522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sp>
        <p:nvSpPr>
          <p:cNvPr id="135" name="Oval 134">
            <a:extLst>
              <a:ext uri="{FF2B5EF4-FFF2-40B4-BE49-F238E27FC236}">
                <a16:creationId xmlns:a16="http://schemas.microsoft.com/office/drawing/2014/main" id="{B7212166-4E04-47ED-9DA9-C1A5FADABEC1}"/>
              </a:ext>
            </a:extLst>
          </p:cNvPr>
          <p:cNvSpPr/>
          <p:nvPr>
            <p:custDataLst>
              <p:tags r:id="rId8"/>
            </p:custDataLst>
          </p:nvPr>
        </p:nvSpPr>
        <p:spPr bwMode="auto">
          <a:xfrm>
            <a:off x="5878513"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Arc 4">
            <a:extLst>
              <a:ext uri="{FF2B5EF4-FFF2-40B4-BE49-F238E27FC236}">
                <a16:creationId xmlns:a16="http://schemas.microsoft.com/office/drawing/2014/main" id="{13E5CBFB-209B-4F56-956E-E99A02FE36C6}"/>
              </a:ext>
            </a:extLst>
          </p:cNvPr>
          <p:cNvSpPr/>
          <p:nvPr>
            <p:custDataLst>
              <p:tags r:id="rId9"/>
            </p:custDataLst>
          </p:nvPr>
        </p:nvSpPr>
        <p:spPr bwMode="gray">
          <a:xfrm>
            <a:off x="5878513"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Oval 143">
            <a:extLst>
              <a:ext uri="{FF2B5EF4-FFF2-40B4-BE49-F238E27FC236}">
                <a16:creationId xmlns:a16="http://schemas.microsoft.com/office/drawing/2014/main" id="{A12B0534-66DF-4768-8E62-0C019FA2B7A6}"/>
              </a:ext>
            </a:extLst>
          </p:cNvPr>
          <p:cNvSpPr/>
          <p:nvPr>
            <p:custDataLst>
              <p:tags r:id="rId10"/>
            </p:custDataLst>
          </p:nvPr>
        </p:nvSpPr>
        <p:spPr bwMode="auto">
          <a:xfrm>
            <a:off x="5878513" y="34099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Arc 12">
            <a:extLst>
              <a:ext uri="{FF2B5EF4-FFF2-40B4-BE49-F238E27FC236}">
                <a16:creationId xmlns:a16="http://schemas.microsoft.com/office/drawing/2014/main" id="{58C15C1C-7B0D-4DD0-BF55-D67B02416600}"/>
              </a:ext>
            </a:extLst>
          </p:cNvPr>
          <p:cNvSpPr/>
          <p:nvPr>
            <p:custDataLst>
              <p:tags r:id="rId11"/>
            </p:custDataLst>
          </p:nvPr>
        </p:nvSpPr>
        <p:spPr bwMode="gray">
          <a:xfrm>
            <a:off x="5878513" y="3409950"/>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Rectangle 146">
            <a:extLst>
              <a:ext uri="{FF2B5EF4-FFF2-40B4-BE49-F238E27FC236}">
                <a16:creationId xmlns:a16="http://schemas.microsoft.com/office/drawing/2014/main" id="{73C5DEEC-4B4E-4C6B-9A80-A63E183C6F34}"/>
              </a:ext>
            </a:extLst>
          </p:cNvPr>
          <p:cNvSpPr/>
          <p:nvPr/>
        </p:nvSpPr>
        <p:spPr>
          <a:xfrm>
            <a:off x="2172725" y="3975417"/>
            <a:ext cx="3456550" cy="73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err="1">
                <a:solidFill>
                  <a:schemeClr val="tx1"/>
                </a:solidFill>
              </a:rPr>
              <a:t>Kizeo</a:t>
            </a:r>
            <a:r>
              <a:rPr lang="en-US" sz="900">
                <a:solidFill>
                  <a:schemeClr val="tx1"/>
                </a:solidFill>
              </a:rPr>
              <a:t> “Web Services” provides queries for interfacing with existing business solutions (mass creation/modification of users and groups, new customer information…)</a:t>
            </a:r>
          </a:p>
          <a:p>
            <a:r>
              <a:rPr lang="en-US" sz="900">
                <a:solidFill>
                  <a:schemeClr val="tx1"/>
                </a:solidFill>
              </a:rPr>
              <a:t>Need for an API to connect to an ERP or CRM</a:t>
            </a:r>
          </a:p>
        </p:txBody>
      </p:sp>
      <p:grpSp>
        <p:nvGrpSpPr>
          <p:cNvPr id="148" name="Group 4">
            <a:extLst>
              <a:ext uri="{FF2B5EF4-FFF2-40B4-BE49-F238E27FC236}">
                <a16:creationId xmlns:a16="http://schemas.microsoft.com/office/drawing/2014/main" id="{D87DAB0A-CCC6-421B-859D-DAE9CEA36496}"/>
              </a:ext>
            </a:extLst>
          </p:cNvPr>
          <p:cNvGrpSpPr>
            <a:grpSpLocks noChangeAspect="1"/>
          </p:cNvGrpSpPr>
          <p:nvPr/>
        </p:nvGrpSpPr>
        <p:grpSpPr bwMode="auto">
          <a:xfrm>
            <a:off x="1905507" y="4251323"/>
            <a:ext cx="154135" cy="182566"/>
            <a:chOff x="811" y="719"/>
            <a:chExt cx="694" cy="822"/>
          </a:xfrm>
          <a:solidFill>
            <a:srgbClr val="FFC000"/>
          </a:solidFill>
        </p:grpSpPr>
        <p:sp>
          <p:nvSpPr>
            <p:cNvPr id="149" name="Freeform 5">
              <a:extLst>
                <a:ext uri="{FF2B5EF4-FFF2-40B4-BE49-F238E27FC236}">
                  <a16:creationId xmlns:a16="http://schemas.microsoft.com/office/drawing/2014/main" id="{252B3AF4-DBCC-4C69-AE1D-31F81FF35A4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6">
              <a:extLst>
                <a:ext uri="{FF2B5EF4-FFF2-40B4-BE49-F238E27FC236}">
                  <a16:creationId xmlns:a16="http://schemas.microsoft.com/office/drawing/2014/main" id="{8C781AEC-63E0-4A31-9E86-A5A3EDD87E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4">
            <a:extLst>
              <a:ext uri="{FF2B5EF4-FFF2-40B4-BE49-F238E27FC236}">
                <a16:creationId xmlns:a16="http://schemas.microsoft.com/office/drawing/2014/main" id="{C7DA529B-71D6-452D-BD91-C439F260E41A}"/>
              </a:ext>
            </a:extLst>
          </p:cNvPr>
          <p:cNvGrpSpPr>
            <a:grpSpLocks noChangeAspect="1"/>
          </p:cNvGrpSpPr>
          <p:nvPr/>
        </p:nvGrpSpPr>
        <p:grpSpPr bwMode="auto">
          <a:xfrm>
            <a:off x="5947899" y="4251323"/>
            <a:ext cx="154135" cy="182566"/>
            <a:chOff x="811" y="719"/>
            <a:chExt cx="694" cy="822"/>
          </a:xfrm>
          <a:solidFill>
            <a:srgbClr val="FFC000"/>
          </a:solidFill>
        </p:grpSpPr>
        <p:sp>
          <p:nvSpPr>
            <p:cNvPr id="172" name="Freeform 5">
              <a:extLst>
                <a:ext uri="{FF2B5EF4-FFF2-40B4-BE49-F238E27FC236}">
                  <a16:creationId xmlns:a16="http://schemas.microsoft.com/office/drawing/2014/main" id="{96313C76-C8E6-4F09-A26D-5D373739432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6">
              <a:extLst>
                <a:ext uri="{FF2B5EF4-FFF2-40B4-BE49-F238E27FC236}">
                  <a16:creationId xmlns:a16="http://schemas.microsoft.com/office/drawing/2014/main" id="{E90F848B-BED3-4567-91D2-AC62AE490E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Rectangle 173">
            <a:extLst>
              <a:ext uri="{FF2B5EF4-FFF2-40B4-BE49-F238E27FC236}">
                <a16:creationId xmlns:a16="http://schemas.microsoft.com/office/drawing/2014/main" id="{12430AE9-0E10-42CC-990F-04E0A3759BB1}"/>
              </a:ext>
            </a:extLst>
          </p:cNvPr>
          <p:cNvSpPr/>
          <p:nvPr/>
        </p:nvSpPr>
        <p:spPr>
          <a:xfrm>
            <a:off x="6265916" y="4102109"/>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Possibility to drag and drop products and works from company’s database or supplier catalogs</a:t>
            </a:r>
          </a:p>
          <a:p>
            <a:r>
              <a:rPr lang="en-US" sz="900">
                <a:solidFill>
                  <a:schemeClr val="tx1"/>
                </a:solidFill>
              </a:rPr>
              <a:t>No further information on interfacing possibilities</a:t>
            </a:r>
          </a:p>
        </p:txBody>
      </p:sp>
      <p:sp>
        <p:nvSpPr>
          <p:cNvPr id="89" name="Rectangle 88">
            <a:extLst>
              <a:ext uri="{FF2B5EF4-FFF2-40B4-BE49-F238E27FC236}">
                <a16:creationId xmlns:a16="http://schemas.microsoft.com/office/drawing/2014/main" id="{B47A3DB8-9139-48EF-A1D5-332DFA662FE1}"/>
              </a:ext>
            </a:extLst>
          </p:cNvPr>
          <p:cNvSpPr/>
          <p:nvPr/>
        </p:nvSpPr>
        <p:spPr>
          <a:xfrm>
            <a:off x="2232025" y="32654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Decrease processing time</a:t>
            </a:r>
          </a:p>
        </p:txBody>
      </p:sp>
      <p:sp>
        <p:nvSpPr>
          <p:cNvPr id="90" name="Oval 89">
            <a:extLst>
              <a:ext uri="{FF2B5EF4-FFF2-40B4-BE49-F238E27FC236}">
                <a16:creationId xmlns:a16="http://schemas.microsoft.com/office/drawing/2014/main" id="{C66CF5E1-B6D0-4D96-BE64-98F9EAE4B375}"/>
              </a:ext>
            </a:extLst>
          </p:cNvPr>
          <p:cNvSpPr/>
          <p:nvPr>
            <p:custDataLst>
              <p:tags r:id="rId12"/>
            </p:custDataLst>
          </p:nvPr>
        </p:nvSpPr>
        <p:spPr bwMode="auto">
          <a:xfrm>
            <a:off x="1895475" y="33972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c 91">
            <a:extLst>
              <a:ext uri="{FF2B5EF4-FFF2-40B4-BE49-F238E27FC236}">
                <a16:creationId xmlns:a16="http://schemas.microsoft.com/office/drawing/2014/main" id="{67FF61C9-18C3-4997-B836-C9A4DE5C0B1A}"/>
              </a:ext>
            </a:extLst>
          </p:cNvPr>
          <p:cNvSpPr/>
          <p:nvPr>
            <p:custDataLst>
              <p:tags r:id="rId13"/>
            </p:custDataLst>
          </p:nvPr>
        </p:nvSpPr>
        <p:spPr bwMode="gray">
          <a:xfrm>
            <a:off x="1895475" y="3397250"/>
            <a:ext cx="187325"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14">
            <a:extLst>
              <a:ext uri="{FF2B5EF4-FFF2-40B4-BE49-F238E27FC236}">
                <a16:creationId xmlns:a16="http://schemas.microsoft.com/office/drawing/2014/main" id="{6BF69AED-F6C3-4199-B030-AC986016ED4C}"/>
              </a:ext>
            </a:extLst>
          </p:cNvPr>
          <p:cNvGrpSpPr/>
          <p:nvPr/>
        </p:nvGrpSpPr>
        <p:grpSpPr>
          <a:xfrm>
            <a:off x="1953992" y="5230149"/>
            <a:ext cx="753760" cy="76657"/>
            <a:chOff x="3408784" y="1470274"/>
            <a:chExt cx="2376063" cy="76657"/>
          </a:xfrm>
        </p:grpSpPr>
        <p:cxnSp>
          <p:nvCxnSpPr>
            <p:cNvPr id="94" name="Connecteur droit 185">
              <a:extLst>
                <a:ext uri="{FF2B5EF4-FFF2-40B4-BE49-F238E27FC236}">
                  <a16:creationId xmlns:a16="http://schemas.microsoft.com/office/drawing/2014/main" id="{2EB8E248-3EB6-486A-8DF2-E07BAEF19930}"/>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95" name="Straight Connector 11">
              <a:extLst>
                <a:ext uri="{FF2B5EF4-FFF2-40B4-BE49-F238E27FC236}">
                  <a16:creationId xmlns:a16="http://schemas.microsoft.com/office/drawing/2014/main" id="{1FCBEC5D-71F8-481F-9B1C-0851E2EF24D9}"/>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96" name="Straight Connector 393">
              <a:extLst>
                <a:ext uri="{FF2B5EF4-FFF2-40B4-BE49-F238E27FC236}">
                  <a16:creationId xmlns:a16="http://schemas.microsoft.com/office/drawing/2014/main" id="{CEAA3457-A576-46B1-BA48-CD236D8C96B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97" name="Straight Connector 395">
              <a:extLst>
                <a:ext uri="{FF2B5EF4-FFF2-40B4-BE49-F238E27FC236}">
                  <a16:creationId xmlns:a16="http://schemas.microsoft.com/office/drawing/2014/main" id="{ABD0F5FB-6D31-42EF-AFFA-5044481C7F77}"/>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01" name="Flowchart: Connector 137">
            <a:extLst>
              <a:ext uri="{FF2B5EF4-FFF2-40B4-BE49-F238E27FC236}">
                <a16:creationId xmlns:a16="http://schemas.microsoft.com/office/drawing/2014/main" id="{47E5C573-2437-48D3-83C0-A62206F6167E}"/>
              </a:ext>
            </a:extLst>
          </p:cNvPr>
          <p:cNvSpPr/>
          <p:nvPr/>
        </p:nvSpPr>
        <p:spPr>
          <a:xfrm>
            <a:off x="2095826"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02" name="Rectangle 101">
            <a:extLst>
              <a:ext uri="{FF2B5EF4-FFF2-40B4-BE49-F238E27FC236}">
                <a16:creationId xmlns:a16="http://schemas.microsoft.com/office/drawing/2014/main" id="{0EF112A9-506F-46B1-918C-7F37B35F42FF}"/>
              </a:ext>
            </a:extLst>
          </p:cNvPr>
          <p:cNvSpPr/>
          <p:nvPr/>
        </p:nvSpPr>
        <p:spPr>
          <a:xfrm>
            <a:off x="2816904" y="5034477"/>
            <a:ext cx="277569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Early adopter: not yet mature on the market in terms of use, but in line with the growing need for real-time and structured information</a:t>
            </a:r>
          </a:p>
          <a:p>
            <a:r>
              <a:rPr lang="en-US" sz="900">
                <a:solidFill>
                  <a:schemeClr val="tx1"/>
                </a:solidFill>
              </a:rPr>
              <a:t>Fragmented market</a:t>
            </a:r>
          </a:p>
        </p:txBody>
      </p:sp>
      <p:grpSp>
        <p:nvGrpSpPr>
          <p:cNvPr id="103" name="Group 14">
            <a:extLst>
              <a:ext uri="{FF2B5EF4-FFF2-40B4-BE49-F238E27FC236}">
                <a16:creationId xmlns:a16="http://schemas.microsoft.com/office/drawing/2014/main" id="{C6F42B25-7CA3-4329-B212-306C93B4F2AD}"/>
              </a:ext>
            </a:extLst>
          </p:cNvPr>
          <p:cNvGrpSpPr/>
          <p:nvPr/>
        </p:nvGrpSpPr>
        <p:grpSpPr>
          <a:xfrm>
            <a:off x="5939366" y="5230149"/>
            <a:ext cx="753760" cy="76657"/>
            <a:chOff x="3408784" y="1470274"/>
            <a:chExt cx="2376063" cy="76657"/>
          </a:xfrm>
        </p:grpSpPr>
        <p:cxnSp>
          <p:nvCxnSpPr>
            <p:cNvPr id="104" name="Connecteur droit 185">
              <a:extLst>
                <a:ext uri="{FF2B5EF4-FFF2-40B4-BE49-F238E27FC236}">
                  <a16:creationId xmlns:a16="http://schemas.microsoft.com/office/drawing/2014/main" id="{B6BFF46F-C948-44A1-B6A0-9BE234C87D86}"/>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5" name="Straight Connector 11">
              <a:extLst>
                <a:ext uri="{FF2B5EF4-FFF2-40B4-BE49-F238E27FC236}">
                  <a16:creationId xmlns:a16="http://schemas.microsoft.com/office/drawing/2014/main" id="{01C36EAF-A8BA-44CD-BA62-0CC5D1C836C9}"/>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 name="Straight Connector 393">
              <a:extLst>
                <a:ext uri="{FF2B5EF4-FFF2-40B4-BE49-F238E27FC236}">
                  <a16:creationId xmlns:a16="http://schemas.microsoft.com/office/drawing/2014/main" id="{8E37F96F-33B2-441D-8C0A-32271C6246F4}"/>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 name="Straight Connector 395">
              <a:extLst>
                <a:ext uri="{FF2B5EF4-FFF2-40B4-BE49-F238E27FC236}">
                  <a16:creationId xmlns:a16="http://schemas.microsoft.com/office/drawing/2014/main" id="{37DD9814-A777-42D7-B314-0B71EEBECC0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3" name="Flowchart: Connector 137">
            <a:extLst>
              <a:ext uri="{FF2B5EF4-FFF2-40B4-BE49-F238E27FC236}">
                <a16:creationId xmlns:a16="http://schemas.microsoft.com/office/drawing/2014/main" id="{8AB2B031-55F1-456D-A367-EF921531395A}"/>
              </a:ext>
            </a:extLst>
          </p:cNvPr>
          <p:cNvSpPr/>
          <p:nvPr/>
        </p:nvSpPr>
        <p:spPr>
          <a:xfrm>
            <a:off x="6256455"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4" name="Rectangle 113">
            <a:extLst>
              <a:ext uri="{FF2B5EF4-FFF2-40B4-BE49-F238E27FC236}">
                <a16:creationId xmlns:a16="http://schemas.microsoft.com/office/drawing/2014/main" id="{06590379-9741-4022-9133-AEC4DE224495}"/>
              </a:ext>
            </a:extLst>
          </p:cNvPr>
          <p:cNvSpPr/>
          <p:nvPr/>
        </p:nvSpPr>
        <p:spPr>
          <a:xfrm>
            <a:off x="6841518" y="5034477"/>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Average, fragmented market with many localized players and few references</a:t>
            </a:r>
          </a:p>
        </p:txBody>
      </p:sp>
      <p:sp>
        <p:nvSpPr>
          <p:cNvPr id="118" name="Rectangle 117">
            <a:extLst>
              <a:ext uri="{FF2B5EF4-FFF2-40B4-BE49-F238E27FC236}">
                <a16:creationId xmlns:a16="http://schemas.microsoft.com/office/drawing/2014/main" id="{0F1E82D3-6478-4EF5-A235-941CA9AC7A9D}"/>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119" name="Rectangle 118">
            <a:extLst>
              <a:ext uri="{FF2B5EF4-FFF2-40B4-BE49-F238E27FC236}">
                <a16:creationId xmlns:a16="http://schemas.microsoft.com/office/drawing/2014/main" id="{B0FD5BF3-7754-42E2-BF6F-CA0E68277C45}"/>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120" name="Rectangle 119">
            <a:extLst>
              <a:ext uri="{FF2B5EF4-FFF2-40B4-BE49-F238E27FC236}">
                <a16:creationId xmlns:a16="http://schemas.microsoft.com/office/drawing/2014/main" id="{69E76E60-0392-4B3A-80C6-9F0B75723180}"/>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151" name="Rectangle 150">
            <a:extLst>
              <a:ext uri="{FF2B5EF4-FFF2-40B4-BE49-F238E27FC236}">
                <a16:creationId xmlns:a16="http://schemas.microsoft.com/office/drawing/2014/main" id="{945919F5-1F6F-4979-90CA-397384E59334}"/>
              </a:ext>
            </a:extLst>
          </p:cNvPr>
          <p:cNvSpPr/>
          <p:nvPr/>
        </p:nvSpPr>
        <p:spPr>
          <a:xfrm>
            <a:off x="1805495" y="815140"/>
            <a:ext cx="7773299"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252000" rtlCol="0" anchor="ctr"/>
          <a:lstStyle/>
          <a:p>
            <a:pPr algn="ctr"/>
            <a:r>
              <a:rPr lang="en-US" sz="900">
                <a:solidFill>
                  <a:schemeClr val="tx1"/>
                </a:solidFill>
              </a:rPr>
              <a:t>Claim analysis and draft of quotation with price optimization</a:t>
            </a:r>
          </a:p>
        </p:txBody>
      </p:sp>
      <p:sp>
        <p:nvSpPr>
          <p:cNvPr id="99" name="Oval 133">
            <a:extLst>
              <a:ext uri="{FF2B5EF4-FFF2-40B4-BE49-F238E27FC236}">
                <a16:creationId xmlns:a16="http://schemas.microsoft.com/office/drawing/2014/main" id="{0728E46C-D470-4FB7-8B67-755380F9091D}"/>
              </a:ext>
            </a:extLst>
          </p:cNvPr>
          <p:cNvSpPr/>
          <p:nvPr/>
        </p:nvSpPr>
        <p:spPr bwMode="auto">
          <a:xfrm>
            <a:off x="1908502" y="89828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Arc 99">
            <a:extLst>
              <a:ext uri="{FF2B5EF4-FFF2-40B4-BE49-F238E27FC236}">
                <a16:creationId xmlns:a16="http://schemas.microsoft.com/office/drawing/2014/main" id="{0A7B2634-5762-429B-9619-91CD098127C7}"/>
              </a:ext>
            </a:extLst>
          </p:cNvPr>
          <p:cNvSpPr/>
          <p:nvPr/>
        </p:nvSpPr>
        <p:spPr bwMode="gray">
          <a:xfrm>
            <a:off x="1908502" y="898286"/>
            <a:ext cx="187324" cy="187324"/>
          </a:xfrm>
          <a:prstGeom prst="arc">
            <a:avLst>
              <a:gd name="adj1" fmla="val 16200000"/>
              <a:gd name="adj2" fmla="val 10849123"/>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Rectangle 83">
            <a:extLst>
              <a:ext uri="{FF2B5EF4-FFF2-40B4-BE49-F238E27FC236}">
                <a16:creationId xmlns:a16="http://schemas.microsoft.com/office/drawing/2014/main" id="{F3F4C91C-743E-4444-AECA-0D6841521732}"/>
              </a:ext>
            </a:extLst>
          </p:cNvPr>
          <p:cNvSpPr/>
          <p:nvPr/>
        </p:nvSpPr>
        <p:spPr>
          <a:xfrm>
            <a:off x="1806900" y="1230295"/>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pPr algn="r"/>
            <a:r>
              <a:rPr lang="en-US" sz="1000" b="1">
                <a:solidFill>
                  <a:schemeClr val="accent5">
                    <a:lumMod val="75000"/>
                  </a:schemeClr>
                </a:solidFill>
              </a:rPr>
              <a:t>(reporting mobile-app)</a:t>
            </a:r>
          </a:p>
        </p:txBody>
      </p:sp>
      <p:sp>
        <p:nvSpPr>
          <p:cNvPr id="86" name="Rectangle 85">
            <a:extLst>
              <a:ext uri="{FF2B5EF4-FFF2-40B4-BE49-F238E27FC236}">
                <a16:creationId xmlns:a16="http://schemas.microsoft.com/office/drawing/2014/main" id="{652974F9-0AD6-4BFB-AFF5-C0C3FC6F5C77}"/>
              </a:ext>
            </a:extLst>
          </p:cNvPr>
          <p:cNvSpPr/>
          <p:nvPr/>
        </p:nvSpPr>
        <p:spPr>
          <a:xfrm>
            <a:off x="5782281" y="1230295"/>
            <a:ext cx="3798460"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pPr algn="r"/>
            <a:r>
              <a:rPr lang="en-US" sz="1000" b="1">
                <a:solidFill>
                  <a:schemeClr val="accent5">
                    <a:lumMod val="75000"/>
                  </a:schemeClr>
                </a:solidFill>
              </a:rPr>
              <a:t>(on-site mobile app for quotation)</a:t>
            </a:r>
          </a:p>
        </p:txBody>
      </p:sp>
      <p:pic>
        <p:nvPicPr>
          <p:cNvPr id="87" name="Picture 2" descr="Kizeo : créateur de vos solutions d'avenir !">
            <a:extLst>
              <a:ext uri="{FF2B5EF4-FFF2-40B4-BE49-F238E27FC236}">
                <a16:creationId xmlns:a16="http://schemas.microsoft.com/office/drawing/2014/main" id="{36AA56FF-4128-4B8A-A171-A18887753A28}"/>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816613" y="1308612"/>
            <a:ext cx="694377" cy="3055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obilOutil - MCI32">
            <a:extLst>
              <a:ext uri="{FF2B5EF4-FFF2-40B4-BE49-F238E27FC236}">
                <a16:creationId xmlns:a16="http://schemas.microsoft.com/office/drawing/2014/main" id="{226AF128-08A0-46F5-BCED-CA8F6CBA810D}"/>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7860" y="1287083"/>
            <a:ext cx="506412" cy="340445"/>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9CBF02D0-6E6C-443D-BD28-BADFE60CE816}"/>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Hestia’s response</a:t>
            </a:r>
          </a:p>
        </p:txBody>
      </p:sp>
      <p:sp>
        <p:nvSpPr>
          <p:cNvPr id="116" name="Rectangle 115">
            <a:extLst>
              <a:ext uri="{FF2B5EF4-FFF2-40B4-BE49-F238E27FC236}">
                <a16:creationId xmlns:a16="http://schemas.microsoft.com/office/drawing/2014/main" id="{8488B800-D5B0-40AD-B3A9-9617E760D44D}"/>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117" name="Oval 133">
            <a:extLst>
              <a:ext uri="{FF2B5EF4-FFF2-40B4-BE49-F238E27FC236}">
                <a16:creationId xmlns:a16="http://schemas.microsoft.com/office/drawing/2014/main" id="{77034DE9-3F95-4BC1-95CC-263F30060D00}"/>
              </a:ext>
            </a:extLst>
          </p:cNvPr>
          <p:cNvSpPr/>
          <p:nvPr/>
        </p:nvSpPr>
        <p:spPr bwMode="auto">
          <a:xfrm>
            <a:off x="1908502" y="136545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1" name="Arc 120">
            <a:extLst>
              <a:ext uri="{FF2B5EF4-FFF2-40B4-BE49-F238E27FC236}">
                <a16:creationId xmlns:a16="http://schemas.microsoft.com/office/drawing/2014/main" id="{265FE9A3-D207-4BB8-971F-530C2E3230F4}"/>
              </a:ext>
            </a:extLst>
          </p:cNvPr>
          <p:cNvSpPr/>
          <p:nvPr/>
        </p:nvSpPr>
        <p:spPr bwMode="gray">
          <a:xfrm>
            <a:off x="1908502" y="1365451"/>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Oval 133">
            <a:extLst>
              <a:ext uri="{FF2B5EF4-FFF2-40B4-BE49-F238E27FC236}">
                <a16:creationId xmlns:a16="http://schemas.microsoft.com/office/drawing/2014/main" id="{DA342386-E20C-4E21-A3A1-6FC6959D5FE0}"/>
              </a:ext>
            </a:extLst>
          </p:cNvPr>
          <p:cNvSpPr/>
          <p:nvPr/>
        </p:nvSpPr>
        <p:spPr bwMode="auto">
          <a:xfrm>
            <a:off x="5914710" y="136545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Arc 122">
            <a:extLst>
              <a:ext uri="{FF2B5EF4-FFF2-40B4-BE49-F238E27FC236}">
                <a16:creationId xmlns:a16="http://schemas.microsoft.com/office/drawing/2014/main" id="{7B7FAAE5-C0B8-4F91-A90C-5DA3A9782F98}"/>
              </a:ext>
            </a:extLst>
          </p:cNvPr>
          <p:cNvSpPr/>
          <p:nvPr/>
        </p:nvSpPr>
        <p:spPr bwMode="gray">
          <a:xfrm>
            <a:off x="5914710" y="1365451"/>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 Placeholder 38">
            <a:extLst>
              <a:ext uri="{FF2B5EF4-FFF2-40B4-BE49-F238E27FC236}">
                <a16:creationId xmlns:a16="http://schemas.microsoft.com/office/drawing/2014/main" id="{1A60081D-F278-496C-B815-C8CABE62B38F}"/>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Tree>
    <p:extLst>
      <p:ext uri="{BB962C8B-B14F-4D97-AF65-F5344CB8AC3E}">
        <p14:creationId xmlns:p14="http://schemas.microsoft.com/office/powerpoint/2010/main" val="348117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498F5-877C-446A-880E-E1B210E69525}"/>
              </a:ext>
            </a:extLst>
          </p:cNvPr>
          <p:cNvSpPr>
            <a:spLocks noGrp="1"/>
          </p:cNvSpPr>
          <p:nvPr>
            <p:ph type="ctrTitle"/>
          </p:nvPr>
        </p:nvSpPr>
        <p:spPr/>
        <p:txBody>
          <a:bodyPr/>
          <a:lstStyle/>
          <a:p>
            <a:r>
              <a:rPr lang="en-US" sz="1300" b="0">
                <a:latin typeface="+mj-lt"/>
              </a:rPr>
              <a:t>Glossary of key terms</a:t>
            </a:r>
            <a:endParaRPr lang="en-US" sz="1300" b="0">
              <a:solidFill>
                <a:srgbClr val="FF0000"/>
              </a:solidFill>
              <a:latin typeface="+mj-lt"/>
            </a:endParaRPr>
          </a:p>
        </p:txBody>
      </p:sp>
      <p:sp>
        <p:nvSpPr>
          <p:cNvPr id="4" name="Rectangle 3">
            <a:extLst>
              <a:ext uri="{FF2B5EF4-FFF2-40B4-BE49-F238E27FC236}">
                <a16:creationId xmlns:a16="http://schemas.microsoft.com/office/drawing/2014/main" id="{CB718DB5-5559-467F-A0DA-2CF7DE37F0D1}"/>
              </a:ext>
            </a:extLst>
          </p:cNvPr>
          <p:cNvSpPr/>
          <p:nvPr/>
        </p:nvSpPr>
        <p:spPr bwMode="auto">
          <a:xfrm>
            <a:off x="584515" y="1006724"/>
            <a:ext cx="1105851"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b="1">
                <a:solidFill>
                  <a:schemeClr val="bg1"/>
                </a:solidFill>
                <a:latin typeface="+mj-lt"/>
              </a:rPr>
              <a:t>ACRONYM</a:t>
            </a:r>
          </a:p>
        </p:txBody>
      </p:sp>
      <p:sp>
        <p:nvSpPr>
          <p:cNvPr id="5" name="Rectangle 4">
            <a:extLst>
              <a:ext uri="{FF2B5EF4-FFF2-40B4-BE49-F238E27FC236}">
                <a16:creationId xmlns:a16="http://schemas.microsoft.com/office/drawing/2014/main" id="{66D7E5E2-F6D8-4CD1-9E4C-BA6E4832ECB1}"/>
              </a:ext>
            </a:extLst>
          </p:cNvPr>
          <p:cNvSpPr/>
          <p:nvPr/>
        </p:nvSpPr>
        <p:spPr bwMode="auto">
          <a:xfrm>
            <a:off x="1996883" y="1006724"/>
            <a:ext cx="2342822"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TERM</a:t>
            </a:r>
          </a:p>
        </p:txBody>
      </p:sp>
      <p:sp>
        <p:nvSpPr>
          <p:cNvPr id="6" name="Rectangle 5">
            <a:extLst>
              <a:ext uri="{FF2B5EF4-FFF2-40B4-BE49-F238E27FC236}">
                <a16:creationId xmlns:a16="http://schemas.microsoft.com/office/drawing/2014/main" id="{8409BC71-E09A-476D-8F8B-B9C1E7F3B761}"/>
              </a:ext>
            </a:extLst>
          </p:cNvPr>
          <p:cNvSpPr/>
          <p:nvPr/>
        </p:nvSpPr>
        <p:spPr bwMode="auto">
          <a:xfrm>
            <a:off x="4568152" y="1006724"/>
            <a:ext cx="4863474"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DESCRIPTION</a:t>
            </a:r>
          </a:p>
        </p:txBody>
      </p:sp>
      <p:sp>
        <p:nvSpPr>
          <p:cNvPr id="8" name="Rectangle 7">
            <a:extLst>
              <a:ext uri="{FF2B5EF4-FFF2-40B4-BE49-F238E27FC236}">
                <a16:creationId xmlns:a16="http://schemas.microsoft.com/office/drawing/2014/main" id="{D66A6AF9-248B-41D6-940F-289AF3A39824}"/>
              </a:ext>
            </a:extLst>
          </p:cNvPr>
          <p:cNvSpPr/>
          <p:nvPr/>
        </p:nvSpPr>
        <p:spPr bwMode="auto">
          <a:xfrm>
            <a:off x="584515" y="364545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GED</a:t>
            </a:r>
          </a:p>
        </p:txBody>
      </p:sp>
      <p:sp>
        <p:nvSpPr>
          <p:cNvPr id="9" name="Rectangle 8">
            <a:extLst>
              <a:ext uri="{FF2B5EF4-FFF2-40B4-BE49-F238E27FC236}">
                <a16:creationId xmlns:a16="http://schemas.microsoft.com/office/drawing/2014/main" id="{E538F6C0-C1A1-4303-86AF-B22F07447549}"/>
              </a:ext>
            </a:extLst>
          </p:cNvPr>
          <p:cNvSpPr/>
          <p:nvPr/>
        </p:nvSpPr>
        <p:spPr bwMode="auto">
          <a:xfrm>
            <a:off x="1996883" y="364545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“Gestion </a:t>
            </a:r>
            <a:r>
              <a:rPr lang="en-US" sz="900" err="1">
                <a:latin typeface="+mj-lt"/>
              </a:rPr>
              <a:t>électronique</a:t>
            </a:r>
            <a:r>
              <a:rPr lang="en-US" sz="900">
                <a:latin typeface="+mj-lt"/>
              </a:rPr>
              <a:t> des documents” / Document Management system</a:t>
            </a:r>
          </a:p>
        </p:txBody>
      </p:sp>
      <p:sp>
        <p:nvSpPr>
          <p:cNvPr id="10" name="Rectangle 9">
            <a:extLst>
              <a:ext uri="{FF2B5EF4-FFF2-40B4-BE49-F238E27FC236}">
                <a16:creationId xmlns:a16="http://schemas.microsoft.com/office/drawing/2014/main" id="{81259CFA-79AD-4D12-96A5-F00740341C71}"/>
              </a:ext>
            </a:extLst>
          </p:cNvPr>
          <p:cNvSpPr/>
          <p:nvPr/>
        </p:nvSpPr>
        <p:spPr bwMode="auto">
          <a:xfrm>
            <a:off x="4568152" y="364545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System used to receive, track, manage and store documents online</a:t>
            </a:r>
          </a:p>
        </p:txBody>
      </p:sp>
      <p:sp>
        <p:nvSpPr>
          <p:cNvPr id="56" name="Rectangle 55">
            <a:extLst>
              <a:ext uri="{FF2B5EF4-FFF2-40B4-BE49-F238E27FC236}">
                <a16:creationId xmlns:a16="http://schemas.microsoft.com/office/drawing/2014/main" id="{27893590-1F59-43C2-9C0C-0120C309BA8A}"/>
              </a:ext>
            </a:extLst>
          </p:cNvPr>
          <p:cNvSpPr/>
          <p:nvPr/>
        </p:nvSpPr>
        <p:spPr bwMode="auto">
          <a:xfrm>
            <a:off x="584515" y="440308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IRD</a:t>
            </a:r>
          </a:p>
        </p:txBody>
      </p:sp>
      <p:sp>
        <p:nvSpPr>
          <p:cNvPr id="57" name="Rectangle 56">
            <a:extLst>
              <a:ext uri="{FF2B5EF4-FFF2-40B4-BE49-F238E27FC236}">
                <a16:creationId xmlns:a16="http://schemas.microsoft.com/office/drawing/2014/main" id="{CE631BE4-AB26-45EF-8883-741069A2DDB6}"/>
              </a:ext>
            </a:extLst>
          </p:cNvPr>
          <p:cNvSpPr/>
          <p:nvPr/>
        </p:nvSpPr>
        <p:spPr bwMode="auto">
          <a:xfrm>
            <a:off x="1996883" y="440308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Incendies et </a:t>
            </a:r>
            <a:r>
              <a:rPr lang="en-US" sz="900" err="1">
                <a:latin typeface="+mj-lt"/>
              </a:rPr>
              <a:t>Risques</a:t>
            </a:r>
            <a:r>
              <a:rPr lang="en-US" sz="900">
                <a:latin typeface="+mj-lt"/>
              </a:rPr>
              <a:t> Divers</a:t>
            </a:r>
          </a:p>
        </p:txBody>
      </p:sp>
      <p:sp>
        <p:nvSpPr>
          <p:cNvPr id="58" name="Rectangle 57">
            <a:extLst>
              <a:ext uri="{FF2B5EF4-FFF2-40B4-BE49-F238E27FC236}">
                <a16:creationId xmlns:a16="http://schemas.microsoft.com/office/drawing/2014/main" id="{DDA40389-1778-47B0-A0F2-FC90D736D7D2}"/>
              </a:ext>
            </a:extLst>
          </p:cNvPr>
          <p:cNvSpPr/>
          <p:nvPr/>
        </p:nvSpPr>
        <p:spPr bwMode="auto">
          <a:xfrm>
            <a:off x="4568152" y="440308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a:latin typeface="+mj-lt"/>
            </a:endParaRPr>
          </a:p>
        </p:txBody>
      </p:sp>
      <p:sp>
        <p:nvSpPr>
          <p:cNvPr id="28" name="Rectangle 27">
            <a:extLst>
              <a:ext uri="{FF2B5EF4-FFF2-40B4-BE49-F238E27FC236}">
                <a16:creationId xmlns:a16="http://schemas.microsoft.com/office/drawing/2014/main" id="{7777DC2C-56F7-4A75-B50C-72EFED78B76E}"/>
              </a:ext>
            </a:extLst>
          </p:cNvPr>
          <p:cNvSpPr/>
          <p:nvPr/>
        </p:nvSpPr>
        <p:spPr bwMode="auto">
          <a:xfrm>
            <a:off x="584515" y="516071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REN</a:t>
            </a:r>
            <a:endParaRPr lang="en-US" sz="900">
              <a:latin typeface="+mj-lt"/>
            </a:endParaRPr>
          </a:p>
        </p:txBody>
      </p:sp>
      <p:sp>
        <p:nvSpPr>
          <p:cNvPr id="29" name="Rectangle 28">
            <a:extLst>
              <a:ext uri="{FF2B5EF4-FFF2-40B4-BE49-F238E27FC236}">
                <a16:creationId xmlns:a16="http://schemas.microsoft.com/office/drawing/2014/main" id="{15863018-612D-48F3-8E22-BBA8251E97A9}"/>
              </a:ext>
            </a:extLst>
          </p:cNvPr>
          <p:cNvSpPr/>
          <p:nvPr/>
        </p:nvSpPr>
        <p:spPr bwMode="auto">
          <a:xfrm>
            <a:off x="1996883" y="516071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a:t>
            </a:r>
            <a:r>
              <a:rPr lang="en-US" sz="900" err="1">
                <a:latin typeface="+mj-lt"/>
              </a:rPr>
              <a:t>Réparation</a:t>
            </a:r>
            <a:r>
              <a:rPr lang="en-US" sz="900">
                <a:latin typeface="+mj-lt"/>
              </a:rPr>
              <a:t> </a:t>
            </a:r>
            <a:r>
              <a:rPr lang="en-US" sz="900" err="1">
                <a:latin typeface="+mj-lt"/>
              </a:rPr>
              <a:t>en</a:t>
            </a:r>
            <a:r>
              <a:rPr lang="en-US" sz="900">
                <a:latin typeface="+mj-lt"/>
              </a:rPr>
              <a:t> nature” / Repair-in-kind</a:t>
            </a:r>
          </a:p>
        </p:txBody>
      </p:sp>
      <p:sp>
        <p:nvSpPr>
          <p:cNvPr id="30" name="Rectangle 29">
            <a:extLst>
              <a:ext uri="{FF2B5EF4-FFF2-40B4-BE49-F238E27FC236}">
                <a16:creationId xmlns:a16="http://schemas.microsoft.com/office/drawing/2014/main" id="{F8930804-5FDC-4893-8E81-C3B6EC3A8C43}"/>
              </a:ext>
            </a:extLst>
          </p:cNvPr>
          <p:cNvSpPr/>
          <p:nvPr/>
        </p:nvSpPr>
        <p:spPr bwMode="auto">
          <a:xfrm>
            <a:off x="4568152" y="516071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The insurer takes charge of all actions to be carried out in order to repair damage</a:t>
            </a:r>
          </a:p>
        </p:txBody>
      </p:sp>
      <p:sp>
        <p:nvSpPr>
          <p:cNvPr id="36" name="Rectangle 35">
            <a:extLst>
              <a:ext uri="{FF2B5EF4-FFF2-40B4-BE49-F238E27FC236}">
                <a16:creationId xmlns:a16="http://schemas.microsoft.com/office/drawing/2014/main" id="{8CB92FE7-E5D8-41A4-B988-EF32549C8205}"/>
              </a:ext>
            </a:extLst>
          </p:cNvPr>
          <p:cNvSpPr/>
          <p:nvPr/>
        </p:nvSpPr>
        <p:spPr bwMode="auto">
          <a:xfrm>
            <a:off x="584515" y="288782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EDI</a:t>
            </a:r>
          </a:p>
        </p:txBody>
      </p:sp>
      <p:sp>
        <p:nvSpPr>
          <p:cNvPr id="37" name="Rectangle 36">
            <a:extLst>
              <a:ext uri="{FF2B5EF4-FFF2-40B4-BE49-F238E27FC236}">
                <a16:creationId xmlns:a16="http://schemas.microsoft.com/office/drawing/2014/main" id="{C6AEEC41-30BE-4E36-A252-6237D6B480CD}"/>
              </a:ext>
            </a:extLst>
          </p:cNvPr>
          <p:cNvSpPr/>
          <p:nvPr/>
        </p:nvSpPr>
        <p:spPr bwMode="auto">
          <a:xfrm>
            <a:off x="1996883" y="288782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Electronic data interchange / </a:t>
            </a:r>
            <a:r>
              <a:rPr lang="en-US" sz="900" err="1">
                <a:latin typeface="+mj-lt"/>
              </a:rPr>
              <a:t>échange</a:t>
            </a:r>
            <a:r>
              <a:rPr lang="en-US" sz="900">
                <a:latin typeface="+mj-lt"/>
              </a:rPr>
              <a:t> de </a:t>
            </a:r>
            <a:r>
              <a:rPr lang="en-US" sz="900" err="1">
                <a:latin typeface="+mj-lt"/>
              </a:rPr>
              <a:t>données</a:t>
            </a:r>
            <a:r>
              <a:rPr lang="en-US" sz="900">
                <a:latin typeface="+mj-lt"/>
              </a:rPr>
              <a:t> </a:t>
            </a:r>
            <a:r>
              <a:rPr lang="en-US" sz="900" err="1">
                <a:latin typeface="+mj-lt"/>
              </a:rPr>
              <a:t>informatiques</a:t>
            </a:r>
            <a:endParaRPr lang="en-US" sz="900">
              <a:latin typeface="+mj-lt"/>
            </a:endParaRPr>
          </a:p>
        </p:txBody>
      </p:sp>
      <p:sp>
        <p:nvSpPr>
          <p:cNvPr id="38" name="Rectangle 37">
            <a:extLst>
              <a:ext uri="{FF2B5EF4-FFF2-40B4-BE49-F238E27FC236}">
                <a16:creationId xmlns:a16="http://schemas.microsoft.com/office/drawing/2014/main" id="{DEC90A7F-F3A2-47A7-97E7-3E3DC1DD4FCF}"/>
              </a:ext>
            </a:extLst>
          </p:cNvPr>
          <p:cNvSpPr/>
          <p:nvPr/>
        </p:nvSpPr>
        <p:spPr bwMode="auto">
          <a:xfrm>
            <a:off x="4568152" y="288782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Computer-to-computer exchange of business documents in a standard electronic format between business partners</a:t>
            </a:r>
          </a:p>
        </p:txBody>
      </p:sp>
      <p:sp>
        <p:nvSpPr>
          <p:cNvPr id="42" name="Rectangle 41">
            <a:extLst>
              <a:ext uri="{FF2B5EF4-FFF2-40B4-BE49-F238E27FC236}">
                <a16:creationId xmlns:a16="http://schemas.microsoft.com/office/drawing/2014/main" id="{21A10AF6-89F4-4DA8-AC44-170C6C9E5856}"/>
              </a:ext>
            </a:extLst>
          </p:cNvPr>
          <p:cNvSpPr/>
          <p:nvPr/>
        </p:nvSpPr>
        <p:spPr bwMode="auto">
          <a:xfrm>
            <a:off x="584515" y="137256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API</a:t>
            </a:r>
          </a:p>
        </p:txBody>
      </p:sp>
      <p:sp>
        <p:nvSpPr>
          <p:cNvPr id="43" name="Rectangle 42">
            <a:extLst>
              <a:ext uri="{FF2B5EF4-FFF2-40B4-BE49-F238E27FC236}">
                <a16:creationId xmlns:a16="http://schemas.microsoft.com/office/drawing/2014/main" id="{17EDA2E0-110B-442F-911F-B8D10AB63B2E}"/>
              </a:ext>
            </a:extLst>
          </p:cNvPr>
          <p:cNvSpPr/>
          <p:nvPr/>
        </p:nvSpPr>
        <p:spPr bwMode="auto">
          <a:xfrm>
            <a:off x="1996883" y="137256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Application Programming Interface</a:t>
            </a:r>
          </a:p>
        </p:txBody>
      </p:sp>
      <p:sp>
        <p:nvSpPr>
          <p:cNvPr id="44" name="Rectangle 43">
            <a:extLst>
              <a:ext uri="{FF2B5EF4-FFF2-40B4-BE49-F238E27FC236}">
                <a16:creationId xmlns:a16="http://schemas.microsoft.com/office/drawing/2014/main" id="{10A4AF48-EF50-4F85-AE20-C3B66CF088C4}"/>
              </a:ext>
            </a:extLst>
          </p:cNvPr>
          <p:cNvSpPr/>
          <p:nvPr/>
        </p:nvSpPr>
        <p:spPr bwMode="auto">
          <a:xfrm>
            <a:off x="4568152" y="1372563"/>
            <a:ext cx="4863474"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Interface that defines interactions between multiple software applications</a:t>
            </a:r>
          </a:p>
        </p:txBody>
      </p:sp>
      <p:sp>
        <p:nvSpPr>
          <p:cNvPr id="45" name="Rectangle 44">
            <a:extLst>
              <a:ext uri="{FF2B5EF4-FFF2-40B4-BE49-F238E27FC236}">
                <a16:creationId xmlns:a16="http://schemas.microsoft.com/office/drawing/2014/main" id="{C1D8EA0F-A684-445D-852B-345CD83FAF4A}"/>
              </a:ext>
            </a:extLst>
          </p:cNvPr>
          <p:cNvSpPr/>
          <p:nvPr/>
        </p:nvSpPr>
        <p:spPr bwMode="auto">
          <a:xfrm>
            <a:off x="584515" y="326663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ERP</a:t>
            </a:r>
          </a:p>
        </p:txBody>
      </p:sp>
      <p:sp>
        <p:nvSpPr>
          <p:cNvPr id="46" name="Rectangle 45">
            <a:extLst>
              <a:ext uri="{FF2B5EF4-FFF2-40B4-BE49-F238E27FC236}">
                <a16:creationId xmlns:a16="http://schemas.microsoft.com/office/drawing/2014/main" id="{CABC735E-A0E5-44B7-81CA-4F351EF9F050}"/>
              </a:ext>
            </a:extLst>
          </p:cNvPr>
          <p:cNvSpPr/>
          <p:nvPr/>
        </p:nvSpPr>
        <p:spPr bwMode="auto">
          <a:xfrm>
            <a:off x="1996883" y="326663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Enterprise Resource Planning</a:t>
            </a:r>
          </a:p>
        </p:txBody>
      </p:sp>
      <p:sp>
        <p:nvSpPr>
          <p:cNvPr id="47" name="Rectangle 46">
            <a:extLst>
              <a:ext uri="{FF2B5EF4-FFF2-40B4-BE49-F238E27FC236}">
                <a16:creationId xmlns:a16="http://schemas.microsoft.com/office/drawing/2014/main" id="{803EE2E9-E271-4CD9-A494-FACE270F179E}"/>
              </a:ext>
            </a:extLst>
          </p:cNvPr>
          <p:cNvSpPr/>
          <p:nvPr/>
        </p:nvSpPr>
        <p:spPr bwMode="auto">
          <a:xfrm>
            <a:off x="4568152" y="326663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Category of business management software, typically a suite of integrated applications</a:t>
            </a:r>
          </a:p>
        </p:txBody>
      </p:sp>
      <p:sp>
        <p:nvSpPr>
          <p:cNvPr id="48" name="Rectangle 47">
            <a:extLst>
              <a:ext uri="{FF2B5EF4-FFF2-40B4-BE49-F238E27FC236}">
                <a16:creationId xmlns:a16="http://schemas.microsoft.com/office/drawing/2014/main" id="{C7C3F071-26CB-4F08-9CED-97C7698D30BF}"/>
              </a:ext>
            </a:extLst>
          </p:cNvPr>
          <p:cNvSpPr/>
          <p:nvPr/>
        </p:nvSpPr>
        <p:spPr bwMode="auto">
          <a:xfrm>
            <a:off x="584515" y="402426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IARD</a:t>
            </a:r>
          </a:p>
        </p:txBody>
      </p:sp>
      <p:sp>
        <p:nvSpPr>
          <p:cNvPr id="49" name="Rectangle 48">
            <a:extLst>
              <a:ext uri="{FF2B5EF4-FFF2-40B4-BE49-F238E27FC236}">
                <a16:creationId xmlns:a16="http://schemas.microsoft.com/office/drawing/2014/main" id="{073A6D66-B62C-4727-9AE2-691BDFAD7BA8}"/>
              </a:ext>
            </a:extLst>
          </p:cNvPr>
          <p:cNvSpPr/>
          <p:nvPr/>
        </p:nvSpPr>
        <p:spPr bwMode="auto">
          <a:xfrm>
            <a:off x="1996883" y="402426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Incendies, Accidents et </a:t>
            </a:r>
            <a:r>
              <a:rPr lang="en-US" sz="900" err="1">
                <a:latin typeface="+mj-lt"/>
              </a:rPr>
              <a:t>Risques</a:t>
            </a:r>
            <a:r>
              <a:rPr lang="en-US" sz="900">
                <a:latin typeface="+mj-lt"/>
              </a:rPr>
              <a:t> Divers</a:t>
            </a:r>
          </a:p>
        </p:txBody>
      </p:sp>
      <p:sp>
        <p:nvSpPr>
          <p:cNvPr id="50" name="Rectangle 49">
            <a:extLst>
              <a:ext uri="{FF2B5EF4-FFF2-40B4-BE49-F238E27FC236}">
                <a16:creationId xmlns:a16="http://schemas.microsoft.com/office/drawing/2014/main" id="{22FD2612-8A28-4DFD-8887-ACAC783C1714}"/>
              </a:ext>
            </a:extLst>
          </p:cNvPr>
          <p:cNvSpPr/>
          <p:nvPr/>
        </p:nvSpPr>
        <p:spPr bwMode="auto">
          <a:xfrm>
            <a:off x="4568152" y="402426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a:latin typeface="+mj-lt"/>
            </a:endParaRPr>
          </a:p>
        </p:txBody>
      </p:sp>
      <p:sp>
        <p:nvSpPr>
          <p:cNvPr id="51" name="Rectangle 50">
            <a:extLst>
              <a:ext uri="{FF2B5EF4-FFF2-40B4-BE49-F238E27FC236}">
                <a16:creationId xmlns:a16="http://schemas.microsoft.com/office/drawing/2014/main" id="{20782AA8-B0B8-4114-BAE2-48FF78B565A4}"/>
              </a:ext>
            </a:extLst>
          </p:cNvPr>
          <p:cNvSpPr/>
          <p:nvPr/>
        </p:nvSpPr>
        <p:spPr bwMode="auto">
          <a:xfrm>
            <a:off x="584515" y="175137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CEREN</a:t>
            </a:r>
            <a:endParaRPr lang="en-US" sz="900">
              <a:latin typeface="+mj-lt"/>
            </a:endParaRPr>
          </a:p>
        </p:txBody>
      </p:sp>
      <p:sp>
        <p:nvSpPr>
          <p:cNvPr id="52" name="Rectangle 51">
            <a:extLst>
              <a:ext uri="{FF2B5EF4-FFF2-40B4-BE49-F238E27FC236}">
                <a16:creationId xmlns:a16="http://schemas.microsoft.com/office/drawing/2014/main" id="{D11A7283-E4B1-418D-83B3-3F4FD0C037B4}"/>
              </a:ext>
            </a:extLst>
          </p:cNvPr>
          <p:cNvSpPr/>
          <p:nvPr/>
        </p:nvSpPr>
        <p:spPr bwMode="auto">
          <a:xfrm>
            <a:off x="1996883" y="175137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i="1" err="1">
                <a:latin typeface="+mj-lt"/>
              </a:rPr>
              <a:t>n.a.</a:t>
            </a:r>
            <a:endParaRPr lang="en-US" sz="900" i="1">
              <a:latin typeface="+mj-lt"/>
            </a:endParaRPr>
          </a:p>
        </p:txBody>
      </p:sp>
      <p:sp>
        <p:nvSpPr>
          <p:cNvPr id="53" name="Rectangle 52">
            <a:extLst>
              <a:ext uri="{FF2B5EF4-FFF2-40B4-BE49-F238E27FC236}">
                <a16:creationId xmlns:a16="http://schemas.microsoft.com/office/drawing/2014/main" id="{EDA30FC2-7439-417B-92CB-BD69D883C8BB}"/>
              </a:ext>
            </a:extLst>
          </p:cNvPr>
          <p:cNvSpPr/>
          <p:nvPr/>
        </p:nvSpPr>
        <p:spPr bwMode="auto">
          <a:xfrm>
            <a:off x="4568152" y="175137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Dedicated structure to handle file management </a:t>
            </a:r>
          </a:p>
        </p:txBody>
      </p:sp>
      <p:sp>
        <p:nvSpPr>
          <p:cNvPr id="32" name="Rectangle 31">
            <a:extLst>
              <a:ext uri="{FF2B5EF4-FFF2-40B4-BE49-F238E27FC236}">
                <a16:creationId xmlns:a16="http://schemas.microsoft.com/office/drawing/2014/main" id="{FC59D167-E0C7-4585-BB36-34CAD478EDC3}"/>
              </a:ext>
            </a:extLst>
          </p:cNvPr>
          <p:cNvSpPr/>
          <p:nvPr/>
        </p:nvSpPr>
        <p:spPr bwMode="auto">
          <a:xfrm>
            <a:off x="584515" y="553952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VA</a:t>
            </a:r>
          </a:p>
        </p:txBody>
      </p:sp>
      <p:sp>
        <p:nvSpPr>
          <p:cNvPr id="33" name="Rectangle 32">
            <a:extLst>
              <a:ext uri="{FF2B5EF4-FFF2-40B4-BE49-F238E27FC236}">
                <a16:creationId xmlns:a16="http://schemas.microsoft.com/office/drawing/2014/main" id="{5F7A1659-5F5C-4AE3-BA70-1FF90045628A}"/>
              </a:ext>
            </a:extLst>
          </p:cNvPr>
          <p:cNvSpPr/>
          <p:nvPr/>
        </p:nvSpPr>
        <p:spPr bwMode="auto">
          <a:xfrm>
            <a:off x="1996883" y="553952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Vitale Assistance</a:t>
            </a:r>
          </a:p>
        </p:txBody>
      </p:sp>
      <p:sp>
        <p:nvSpPr>
          <p:cNvPr id="34" name="Rectangle 33">
            <a:extLst>
              <a:ext uri="{FF2B5EF4-FFF2-40B4-BE49-F238E27FC236}">
                <a16:creationId xmlns:a16="http://schemas.microsoft.com/office/drawing/2014/main" id="{584D0FC5-E262-4974-A406-E202CFA26BF5}"/>
              </a:ext>
            </a:extLst>
          </p:cNvPr>
          <p:cNvSpPr/>
          <p:nvPr/>
        </p:nvSpPr>
        <p:spPr bwMode="auto">
          <a:xfrm>
            <a:off x="4568152" y="553952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a:latin typeface="+mj-lt"/>
            </a:endParaRPr>
          </a:p>
        </p:txBody>
      </p:sp>
      <p:sp>
        <p:nvSpPr>
          <p:cNvPr id="41" name="Rectangle 40">
            <a:extLst>
              <a:ext uri="{FF2B5EF4-FFF2-40B4-BE49-F238E27FC236}">
                <a16:creationId xmlns:a16="http://schemas.microsoft.com/office/drawing/2014/main" id="{E7C017FF-DCB9-4DAC-9525-680162473704}"/>
              </a:ext>
            </a:extLst>
          </p:cNvPr>
          <p:cNvSpPr/>
          <p:nvPr/>
        </p:nvSpPr>
        <p:spPr bwMode="auto">
          <a:xfrm>
            <a:off x="584515" y="213019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CRM</a:t>
            </a:r>
          </a:p>
        </p:txBody>
      </p:sp>
      <p:sp>
        <p:nvSpPr>
          <p:cNvPr id="55" name="Rectangle 54">
            <a:extLst>
              <a:ext uri="{FF2B5EF4-FFF2-40B4-BE49-F238E27FC236}">
                <a16:creationId xmlns:a16="http://schemas.microsoft.com/office/drawing/2014/main" id="{CCAAEDDA-021D-4A00-97A5-F63ED7BB258D}"/>
              </a:ext>
            </a:extLst>
          </p:cNvPr>
          <p:cNvSpPr/>
          <p:nvPr/>
        </p:nvSpPr>
        <p:spPr bwMode="auto">
          <a:xfrm>
            <a:off x="1996883" y="213019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Customer Relationship Management</a:t>
            </a:r>
          </a:p>
        </p:txBody>
      </p:sp>
      <p:sp>
        <p:nvSpPr>
          <p:cNvPr id="59" name="Rectangle 58">
            <a:extLst>
              <a:ext uri="{FF2B5EF4-FFF2-40B4-BE49-F238E27FC236}">
                <a16:creationId xmlns:a16="http://schemas.microsoft.com/office/drawing/2014/main" id="{965BC9B1-B429-4170-B5F6-B2CD96B6CA11}"/>
              </a:ext>
            </a:extLst>
          </p:cNvPr>
          <p:cNvSpPr/>
          <p:nvPr/>
        </p:nvSpPr>
        <p:spPr bwMode="auto">
          <a:xfrm>
            <a:off x="4568152" y="213019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Process in which a business or other organization administers its interactions with customers</a:t>
            </a:r>
          </a:p>
        </p:txBody>
      </p:sp>
      <p:sp>
        <p:nvSpPr>
          <p:cNvPr id="60" name="Rectangle 59">
            <a:extLst>
              <a:ext uri="{FF2B5EF4-FFF2-40B4-BE49-F238E27FC236}">
                <a16:creationId xmlns:a16="http://schemas.microsoft.com/office/drawing/2014/main" id="{05DCE137-0FF7-4553-A3BF-883D20C6BCB9}"/>
              </a:ext>
            </a:extLst>
          </p:cNvPr>
          <p:cNvSpPr/>
          <p:nvPr/>
        </p:nvSpPr>
        <p:spPr bwMode="auto">
          <a:xfrm>
            <a:off x="584515" y="250900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DIY</a:t>
            </a:r>
            <a:endParaRPr lang="en-US" sz="900">
              <a:latin typeface="+mj-lt"/>
            </a:endParaRPr>
          </a:p>
        </p:txBody>
      </p:sp>
      <p:sp>
        <p:nvSpPr>
          <p:cNvPr id="61" name="Rectangle 60">
            <a:extLst>
              <a:ext uri="{FF2B5EF4-FFF2-40B4-BE49-F238E27FC236}">
                <a16:creationId xmlns:a16="http://schemas.microsoft.com/office/drawing/2014/main" id="{CCE2DDAF-0021-4B78-A396-6AC6179A8B52}"/>
              </a:ext>
            </a:extLst>
          </p:cNvPr>
          <p:cNvSpPr/>
          <p:nvPr/>
        </p:nvSpPr>
        <p:spPr bwMode="auto">
          <a:xfrm>
            <a:off x="1996883" y="250900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Do-it-yourself</a:t>
            </a:r>
          </a:p>
        </p:txBody>
      </p:sp>
      <p:sp>
        <p:nvSpPr>
          <p:cNvPr id="62" name="Rectangle 61">
            <a:extLst>
              <a:ext uri="{FF2B5EF4-FFF2-40B4-BE49-F238E27FC236}">
                <a16:creationId xmlns:a16="http://schemas.microsoft.com/office/drawing/2014/main" id="{8E2507AD-32B2-417D-AAF6-12E72512B916}"/>
              </a:ext>
            </a:extLst>
          </p:cNvPr>
          <p:cNvSpPr/>
          <p:nvPr/>
        </p:nvSpPr>
        <p:spPr bwMode="auto">
          <a:xfrm>
            <a:off x="4568152" y="250900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Method of building, modifying or repairing things by themselves without the direct aid of experts or professionals</a:t>
            </a:r>
          </a:p>
        </p:txBody>
      </p:sp>
      <p:sp>
        <p:nvSpPr>
          <p:cNvPr id="63" name="Rectangle 62">
            <a:extLst>
              <a:ext uri="{FF2B5EF4-FFF2-40B4-BE49-F238E27FC236}">
                <a16:creationId xmlns:a16="http://schemas.microsoft.com/office/drawing/2014/main" id="{928CE8A9-C734-44A9-A904-6376D1DA6FF2}"/>
              </a:ext>
            </a:extLst>
          </p:cNvPr>
          <p:cNvSpPr/>
          <p:nvPr/>
        </p:nvSpPr>
        <p:spPr bwMode="auto">
          <a:xfrm>
            <a:off x="584515" y="478189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NPS</a:t>
            </a:r>
          </a:p>
        </p:txBody>
      </p:sp>
      <p:sp>
        <p:nvSpPr>
          <p:cNvPr id="64" name="Rectangle 63">
            <a:extLst>
              <a:ext uri="{FF2B5EF4-FFF2-40B4-BE49-F238E27FC236}">
                <a16:creationId xmlns:a16="http://schemas.microsoft.com/office/drawing/2014/main" id="{1F408666-62CF-4F7F-B76F-AF4EDC436FDE}"/>
              </a:ext>
            </a:extLst>
          </p:cNvPr>
          <p:cNvSpPr/>
          <p:nvPr/>
        </p:nvSpPr>
        <p:spPr bwMode="auto">
          <a:xfrm>
            <a:off x="1996883" y="478189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Net Promoter Score</a:t>
            </a:r>
          </a:p>
        </p:txBody>
      </p:sp>
      <p:sp>
        <p:nvSpPr>
          <p:cNvPr id="65" name="Rectangle 64">
            <a:extLst>
              <a:ext uri="{FF2B5EF4-FFF2-40B4-BE49-F238E27FC236}">
                <a16:creationId xmlns:a16="http://schemas.microsoft.com/office/drawing/2014/main" id="{5B754191-73C8-4BF5-A8EF-611A56EF3C03}"/>
              </a:ext>
            </a:extLst>
          </p:cNvPr>
          <p:cNvSpPr/>
          <p:nvPr/>
        </p:nvSpPr>
        <p:spPr bwMode="auto">
          <a:xfrm>
            <a:off x="4568152" y="478189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Metrics on likelihood to recommend a company, product or a service to a friend or a colleague</a:t>
            </a:r>
          </a:p>
        </p:txBody>
      </p:sp>
    </p:spTree>
    <p:extLst>
      <p:ext uri="{BB962C8B-B14F-4D97-AF65-F5344CB8AC3E}">
        <p14:creationId xmlns:p14="http://schemas.microsoft.com/office/powerpoint/2010/main" val="99018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1397378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5" imgH="416" progId="TCLayout.ActiveDocument.1">
                  <p:embed/>
                </p:oleObj>
              </mc:Choice>
              <mc:Fallback>
                <p:oleObj name="think-cell Slide" r:id="rId16"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a:t>Use case category #3: </a:t>
            </a:r>
            <a:r>
              <a:rPr lang="en-US" sz="1300" b="0">
                <a:solidFill>
                  <a:schemeClr val="accent5">
                    <a:lumMod val="75000"/>
                  </a:schemeClr>
                </a:solidFill>
              </a:rPr>
              <a:t>Workflow management</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2982406"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Entirely deployed on the 3 companies by end of 2021, with an API to connect to </a:t>
            </a:r>
            <a:r>
              <a:rPr lang="en-US" sz="900" err="1">
                <a:solidFill>
                  <a:schemeClr val="tx1"/>
                </a:solidFill>
              </a:rPr>
              <a:t>Sinapps</a:t>
            </a:r>
            <a:endParaRPr lang="en-US" sz="900">
              <a:solidFill>
                <a:schemeClr val="tx1"/>
              </a:solidFill>
            </a:endParaRP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2982406"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87775"/>
            <a:ext cx="2982406"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2982406"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4833938" y="1741488"/>
            <a:ext cx="2982406"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a:solidFill>
                  <a:schemeClr val="tx1"/>
                </a:solidFill>
              </a:rPr>
              <a:t>Launched in the beginning of 2021</a:t>
            </a:r>
          </a:p>
        </p:txBody>
      </p:sp>
      <p:sp>
        <p:nvSpPr>
          <p:cNvPr id="19" name="Rectangle 18">
            <a:extLst>
              <a:ext uri="{FF2B5EF4-FFF2-40B4-BE49-F238E27FC236}">
                <a16:creationId xmlns:a16="http://schemas.microsoft.com/office/drawing/2014/main" id="{BC760060-ABD5-412D-8045-EF97EC543341}"/>
              </a:ext>
            </a:extLst>
          </p:cNvPr>
          <p:cNvSpPr/>
          <p:nvPr/>
        </p:nvSpPr>
        <p:spPr>
          <a:xfrm>
            <a:off x="4833939" y="2244725"/>
            <a:ext cx="2982406"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4833939" y="3787775"/>
            <a:ext cx="2982040"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4833939" y="4945063"/>
            <a:ext cx="2982040"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Hestia is </a:t>
            </a:r>
            <a:r>
              <a:rPr lang="en-US" sz="1000">
                <a:solidFill>
                  <a:schemeClr val="accent5">
                    <a:lumMod val="75000"/>
                  </a:schemeClr>
                </a:solidFill>
              </a:rPr>
              <a:t>following the market pace </a:t>
            </a:r>
            <a:r>
              <a:rPr lang="en-US" sz="1000"/>
              <a:t>regarding the </a:t>
            </a:r>
            <a:r>
              <a:rPr lang="en-US" sz="1000">
                <a:solidFill>
                  <a:schemeClr val="accent5">
                    <a:lumMod val="75000"/>
                  </a:schemeClr>
                </a:solidFill>
              </a:rPr>
              <a:t>digitalization of its workflow management </a:t>
            </a:r>
            <a:r>
              <a:rPr lang="en-US" sz="1000"/>
              <a:t>and is even </a:t>
            </a:r>
            <a:r>
              <a:rPr lang="en-US" sz="1000">
                <a:solidFill>
                  <a:schemeClr val="accent5">
                    <a:lumMod val="75000"/>
                  </a:schemeClr>
                </a:solidFill>
              </a:rPr>
              <a:t>anticipating</a:t>
            </a:r>
            <a:r>
              <a:rPr lang="en-US" sz="1000"/>
              <a:t> a future surge in repair in kind with a </a:t>
            </a:r>
            <a:r>
              <a:rPr lang="en-US" sz="1000">
                <a:solidFill>
                  <a:schemeClr val="accent5">
                    <a:lumMod val="75000"/>
                  </a:schemeClr>
                </a:solidFill>
              </a:rPr>
              <a:t>dedicated platform (CEREN)</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err="1"/>
              <a:t>Contrac</a:t>
            </a:r>
            <a:r>
              <a:rPr lang="en-US" sz="90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6063"/>
            <a:ext cx="2555876"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Facilitate costing, profitability calculation, intervention management, schedule monitoring by site…</a:t>
            </a:r>
          </a:p>
          <a:p>
            <a:r>
              <a:rPr lang="en-US" sz="900">
                <a:solidFill>
                  <a:schemeClr val="tx1"/>
                </a:solidFill>
              </a:rPr>
              <a:t>Ease interfacing with other operational tools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Enhance reparation transparency</a:t>
            </a:r>
          </a:p>
        </p:txBody>
      </p:sp>
      <p:sp>
        <p:nvSpPr>
          <p:cNvPr id="62" name="Rectangle 61">
            <a:extLst>
              <a:ext uri="{FF2B5EF4-FFF2-40B4-BE49-F238E27FC236}">
                <a16:creationId xmlns:a16="http://schemas.microsoft.com/office/drawing/2014/main" id="{27537C42-90B1-4AE2-8853-9E14C9C3CD5A}"/>
              </a:ext>
            </a:extLst>
          </p:cNvPr>
          <p:cNvSpPr/>
          <p:nvPr/>
        </p:nvSpPr>
        <p:spPr>
          <a:xfrm>
            <a:off x="2232025" y="326548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Decrease processing time</a:t>
            </a:r>
          </a:p>
        </p:txBody>
      </p:sp>
      <p:sp>
        <p:nvSpPr>
          <p:cNvPr id="63" name="Rectangle 62">
            <a:extLst>
              <a:ext uri="{FF2B5EF4-FFF2-40B4-BE49-F238E27FC236}">
                <a16:creationId xmlns:a16="http://schemas.microsoft.com/office/drawing/2014/main" id="{09962DE7-FED3-45A7-A785-60D4A1764C81}"/>
              </a:ext>
            </a:extLst>
          </p:cNvPr>
          <p:cNvSpPr/>
          <p:nvPr/>
        </p:nvSpPr>
        <p:spPr>
          <a:xfrm>
            <a:off x="2230438" y="3818731"/>
            <a:ext cx="257441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Low complexity of full deployment by end of 2021: Deployment of v1 already carried out on 3 companies with key features</a:t>
            </a:r>
          </a:p>
          <a:p>
            <a:endParaRPr lang="en-US" sz="900">
              <a:solidFill>
                <a:schemeClr val="tx1"/>
              </a:solidFill>
            </a:endParaRPr>
          </a:p>
          <a:p>
            <a:r>
              <a:rPr lang="en-US" sz="900">
                <a:solidFill>
                  <a:schemeClr val="tx1"/>
                </a:solidFill>
              </a:rPr>
              <a:t>Medium complexity of API development (code capabilities, API governance, possible externalization…)</a:t>
            </a:r>
          </a:p>
        </p:txBody>
      </p:sp>
      <p:sp>
        <p:nvSpPr>
          <p:cNvPr id="74" name="Rectangle 73">
            <a:extLst>
              <a:ext uri="{FF2B5EF4-FFF2-40B4-BE49-F238E27FC236}">
                <a16:creationId xmlns:a16="http://schemas.microsoft.com/office/drawing/2014/main" id="{DD8929B4-3FC0-4A80-B005-DECF49E5F03E}"/>
              </a:ext>
            </a:extLst>
          </p:cNvPr>
          <p:cNvSpPr/>
          <p:nvPr/>
        </p:nvSpPr>
        <p:spPr>
          <a:xfrm>
            <a:off x="5243513" y="2268538"/>
            <a:ext cx="25724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Simplify the process of work allocation </a:t>
            </a:r>
          </a:p>
        </p:txBody>
      </p:sp>
      <p:sp>
        <p:nvSpPr>
          <p:cNvPr id="85" name="Rectangle 84">
            <a:extLst>
              <a:ext uri="{FF2B5EF4-FFF2-40B4-BE49-F238E27FC236}">
                <a16:creationId xmlns:a16="http://schemas.microsoft.com/office/drawing/2014/main" id="{2D2CFECC-1DAE-45A7-BC98-5B3781537431}"/>
              </a:ext>
            </a:extLst>
          </p:cNvPr>
          <p:cNvSpPr/>
          <p:nvPr/>
        </p:nvSpPr>
        <p:spPr>
          <a:xfrm>
            <a:off x="5243513" y="2786063"/>
            <a:ext cx="25724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Decrease of time loss related to administrative processing ; develop preference through service</a:t>
            </a:r>
          </a:p>
        </p:txBody>
      </p:sp>
      <p:sp>
        <p:nvSpPr>
          <p:cNvPr id="91" name="Rectangle 90">
            <a:extLst>
              <a:ext uri="{FF2B5EF4-FFF2-40B4-BE49-F238E27FC236}">
                <a16:creationId xmlns:a16="http://schemas.microsoft.com/office/drawing/2014/main" id="{7D5F7D48-55E2-4B20-BCE4-576336C3156A}"/>
              </a:ext>
            </a:extLst>
          </p:cNvPr>
          <p:cNvSpPr/>
          <p:nvPr/>
        </p:nvSpPr>
        <p:spPr>
          <a:xfrm>
            <a:off x="5243513"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Decrease processing time</a:t>
            </a:r>
          </a:p>
        </p:txBody>
      </p:sp>
      <p:grpSp>
        <p:nvGrpSpPr>
          <p:cNvPr id="101" name="Group 4">
            <a:extLst>
              <a:ext uri="{FF2B5EF4-FFF2-40B4-BE49-F238E27FC236}">
                <a16:creationId xmlns:a16="http://schemas.microsoft.com/office/drawing/2014/main" id="{7E73D651-CAD8-4E8D-9459-C317C83EB7F7}"/>
              </a:ext>
            </a:extLst>
          </p:cNvPr>
          <p:cNvGrpSpPr>
            <a:grpSpLocks noChangeAspect="1"/>
          </p:cNvGrpSpPr>
          <p:nvPr/>
        </p:nvGrpSpPr>
        <p:grpSpPr bwMode="auto">
          <a:xfrm>
            <a:off x="1914529" y="4498975"/>
            <a:ext cx="154135" cy="182563"/>
            <a:chOff x="811" y="719"/>
            <a:chExt cx="694" cy="822"/>
          </a:xfrm>
          <a:solidFill>
            <a:srgbClr val="FFC000"/>
          </a:solidFill>
        </p:grpSpPr>
        <p:sp>
          <p:nvSpPr>
            <p:cNvPr id="102" name="Freeform 5">
              <a:extLst>
                <a:ext uri="{FF2B5EF4-FFF2-40B4-BE49-F238E27FC236}">
                  <a16:creationId xmlns:a16="http://schemas.microsoft.com/office/drawing/2014/main" id="{0A8AE111-81D1-4552-9B64-E6BFEDB088A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a:extLst>
                <a:ext uri="{FF2B5EF4-FFF2-40B4-BE49-F238E27FC236}">
                  <a16:creationId xmlns:a16="http://schemas.microsoft.com/office/drawing/2014/main" id="{8188488A-E98E-4772-B128-CF02C996137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27600" y="1889919"/>
            <a:ext cx="183357" cy="166688"/>
          </a:xfrm>
          <a:prstGeom prst="rect">
            <a:avLst/>
          </a:prstGeom>
        </p:spPr>
      </p:pic>
      <p:grpSp>
        <p:nvGrpSpPr>
          <p:cNvPr id="113" name="Group 4">
            <a:extLst>
              <a:ext uri="{FF2B5EF4-FFF2-40B4-BE49-F238E27FC236}">
                <a16:creationId xmlns:a16="http://schemas.microsoft.com/office/drawing/2014/main" id="{1BB92E0F-7E46-46D1-BC0D-2ADFF668C831}"/>
              </a:ext>
            </a:extLst>
          </p:cNvPr>
          <p:cNvGrpSpPr>
            <a:grpSpLocks noChangeAspect="1"/>
          </p:cNvGrpSpPr>
          <p:nvPr/>
        </p:nvGrpSpPr>
        <p:grpSpPr bwMode="auto">
          <a:xfrm>
            <a:off x="1914529" y="3952875"/>
            <a:ext cx="154135" cy="182563"/>
            <a:chOff x="811" y="719"/>
            <a:chExt cx="694" cy="822"/>
          </a:xfrm>
          <a:solidFill>
            <a:srgbClr val="00B050"/>
          </a:solidFill>
        </p:grpSpPr>
        <p:sp>
          <p:nvSpPr>
            <p:cNvPr id="114" name="Freeform 5">
              <a:extLst>
                <a:ext uri="{FF2B5EF4-FFF2-40B4-BE49-F238E27FC236}">
                  <a16:creationId xmlns:a16="http://schemas.microsoft.com/office/drawing/2014/main" id="{0CF22D74-DF88-4C86-BF68-CFA6F0819984}"/>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6">
              <a:extLst>
                <a:ext uri="{FF2B5EF4-FFF2-40B4-BE49-F238E27FC236}">
                  <a16:creationId xmlns:a16="http://schemas.microsoft.com/office/drawing/2014/main" id="{8D8D1576-3A09-4FE4-8BA3-7F9C266EE1F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4">
            <a:extLst>
              <a:ext uri="{FF2B5EF4-FFF2-40B4-BE49-F238E27FC236}">
                <a16:creationId xmlns:a16="http://schemas.microsoft.com/office/drawing/2014/main" id="{53C2390F-C7BE-4D4B-8679-8A844FD0D75B}"/>
              </a:ext>
            </a:extLst>
          </p:cNvPr>
          <p:cNvGrpSpPr>
            <a:grpSpLocks noChangeAspect="1"/>
          </p:cNvGrpSpPr>
          <p:nvPr/>
        </p:nvGrpSpPr>
        <p:grpSpPr bwMode="auto">
          <a:xfrm>
            <a:off x="4973642" y="4263232"/>
            <a:ext cx="154135" cy="182563"/>
            <a:chOff x="811" y="719"/>
            <a:chExt cx="694" cy="822"/>
          </a:xfrm>
          <a:solidFill>
            <a:srgbClr val="00B050"/>
          </a:solidFill>
        </p:grpSpPr>
        <p:sp>
          <p:nvSpPr>
            <p:cNvPr id="105" name="Freeform 5">
              <a:extLst>
                <a:ext uri="{FF2B5EF4-FFF2-40B4-BE49-F238E27FC236}">
                  <a16:creationId xmlns:a16="http://schemas.microsoft.com/office/drawing/2014/main" id="{6F279F37-C028-43D0-8EEC-115EAD2EEE02}"/>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E920374D-DFA8-42F5-9A45-AA6648CF8A2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a:t>Internal</a:t>
            </a:r>
          </a:p>
        </p:txBody>
      </p:sp>
      <p:grpSp>
        <p:nvGrpSpPr>
          <p:cNvPr id="117" name="Group 14">
            <a:extLst>
              <a:ext uri="{FF2B5EF4-FFF2-40B4-BE49-F238E27FC236}">
                <a16:creationId xmlns:a16="http://schemas.microsoft.com/office/drawing/2014/main" id="{29BB69B7-C907-4647-8DD8-1BB4BD3BBC69}"/>
              </a:ext>
            </a:extLst>
          </p:cNvPr>
          <p:cNvGrpSpPr/>
          <p:nvPr/>
        </p:nvGrpSpPr>
        <p:grpSpPr>
          <a:xfrm>
            <a:off x="1982788" y="5237163"/>
            <a:ext cx="754063" cy="77788"/>
            <a:chOff x="3408784" y="1470274"/>
            <a:chExt cx="2376063" cy="76657"/>
          </a:xfrm>
        </p:grpSpPr>
        <p:cxnSp>
          <p:nvCxnSpPr>
            <p:cNvPr id="118" name="Connecteur droit 185">
              <a:extLst>
                <a:ext uri="{FF2B5EF4-FFF2-40B4-BE49-F238E27FC236}">
                  <a16:creationId xmlns:a16="http://schemas.microsoft.com/office/drawing/2014/main" id="{CD4E4682-D080-4B8E-8CD8-90A18474524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19" name="Straight Connector 11">
              <a:extLst>
                <a:ext uri="{FF2B5EF4-FFF2-40B4-BE49-F238E27FC236}">
                  <a16:creationId xmlns:a16="http://schemas.microsoft.com/office/drawing/2014/main" id="{B39AB618-3D12-44DB-99AE-7959433CD3C6}"/>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0" name="Straight Connector 393">
              <a:extLst>
                <a:ext uri="{FF2B5EF4-FFF2-40B4-BE49-F238E27FC236}">
                  <a16:creationId xmlns:a16="http://schemas.microsoft.com/office/drawing/2014/main" id="{EFA93900-486E-4723-A0BF-C217C77D99D9}"/>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1" name="Straight Connector 395">
              <a:extLst>
                <a:ext uri="{FF2B5EF4-FFF2-40B4-BE49-F238E27FC236}">
                  <a16:creationId xmlns:a16="http://schemas.microsoft.com/office/drawing/2014/main" id="{269A855B-3A91-41A6-9351-59F2CCA0942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22" name="Flowchart: Connector 137">
            <a:extLst>
              <a:ext uri="{FF2B5EF4-FFF2-40B4-BE49-F238E27FC236}">
                <a16:creationId xmlns:a16="http://schemas.microsoft.com/office/drawing/2014/main" id="{4BB1FB59-BBA0-4C1D-99BF-B17C66F28105}"/>
              </a:ext>
            </a:extLst>
          </p:cNvPr>
          <p:cNvSpPr/>
          <p:nvPr/>
        </p:nvSpPr>
        <p:spPr>
          <a:xfrm>
            <a:off x="2508938" y="520858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23" name="Rectangle 122">
            <a:extLst>
              <a:ext uri="{FF2B5EF4-FFF2-40B4-BE49-F238E27FC236}">
                <a16:creationId xmlns:a16="http://schemas.microsoft.com/office/drawing/2014/main" id="{BA1295D8-39D5-452E-8452-EBFDE65B613E}"/>
              </a:ext>
            </a:extLst>
          </p:cNvPr>
          <p:cNvSpPr/>
          <p:nvPr/>
        </p:nvSpPr>
        <p:spPr>
          <a:xfrm>
            <a:off x="2884487" y="5033963"/>
            <a:ext cx="19034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All insurance companies have developed ERP or are using external ones</a:t>
            </a:r>
          </a:p>
        </p:txBody>
      </p:sp>
      <p:grpSp>
        <p:nvGrpSpPr>
          <p:cNvPr id="124" name="Group 14">
            <a:extLst>
              <a:ext uri="{FF2B5EF4-FFF2-40B4-BE49-F238E27FC236}">
                <a16:creationId xmlns:a16="http://schemas.microsoft.com/office/drawing/2014/main" id="{10B9D223-51DC-479C-9515-C97357E036F3}"/>
              </a:ext>
            </a:extLst>
          </p:cNvPr>
          <p:cNvGrpSpPr/>
          <p:nvPr/>
        </p:nvGrpSpPr>
        <p:grpSpPr>
          <a:xfrm>
            <a:off x="5010150" y="5207533"/>
            <a:ext cx="754063" cy="76657"/>
            <a:chOff x="3408784" y="1470274"/>
            <a:chExt cx="2376063" cy="76657"/>
          </a:xfrm>
        </p:grpSpPr>
        <p:cxnSp>
          <p:nvCxnSpPr>
            <p:cNvPr id="125" name="Connecteur droit 185">
              <a:extLst>
                <a:ext uri="{FF2B5EF4-FFF2-40B4-BE49-F238E27FC236}">
                  <a16:creationId xmlns:a16="http://schemas.microsoft.com/office/drawing/2014/main" id="{3AE562F1-90BA-41B3-8B73-A97CE8E68B0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26" name="Straight Connector 11">
              <a:extLst>
                <a:ext uri="{FF2B5EF4-FFF2-40B4-BE49-F238E27FC236}">
                  <a16:creationId xmlns:a16="http://schemas.microsoft.com/office/drawing/2014/main" id="{A8CCFACB-ECCB-4003-B8D1-C22C3549E467}"/>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7" name="Straight Connector 393">
              <a:extLst>
                <a:ext uri="{FF2B5EF4-FFF2-40B4-BE49-F238E27FC236}">
                  <a16:creationId xmlns:a16="http://schemas.microsoft.com/office/drawing/2014/main" id="{74D0CB76-2338-4F8E-A22C-3AAF6B1B382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8" name="Straight Connector 395">
              <a:extLst>
                <a:ext uri="{FF2B5EF4-FFF2-40B4-BE49-F238E27FC236}">
                  <a16:creationId xmlns:a16="http://schemas.microsoft.com/office/drawing/2014/main" id="{CDC93254-7FBE-488E-B9C5-BCE6636852A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29" name="Flowchart: Connector 137">
            <a:extLst>
              <a:ext uri="{FF2B5EF4-FFF2-40B4-BE49-F238E27FC236}">
                <a16:creationId xmlns:a16="http://schemas.microsoft.com/office/drawing/2014/main" id="{41C22EBB-F88D-45C4-8EEC-7D82784A1DFD}"/>
              </a:ext>
            </a:extLst>
          </p:cNvPr>
          <p:cNvSpPr/>
          <p:nvPr/>
        </p:nvSpPr>
        <p:spPr>
          <a:xfrm>
            <a:off x="5243990" y="5189538"/>
            <a:ext cx="126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30" name="Rectangle 129">
            <a:extLst>
              <a:ext uri="{FF2B5EF4-FFF2-40B4-BE49-F238E27FC236}">
                <a16:creationId xmlns:a16="http://schemas.microsoft.com/office/drawing/2014/main" id="{163A8F1B-F414-4330-AC35-FC60619A3D17}"/>
              </a:ext>
            </a:extLst>
          </p:cNvPr>
          <p:cNvSpPr/>
          <p:nvPr/>
        </p:nvSpPr>
        <p:spPr>
          <a:xfrm>
            <a:off x="5913438" y="5033963"/>
            <a:ext cx="190254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Hestia is anticipating a surge in repair in kind</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Oval 135">
            <a:extLst>
              <a:ext uri="{FF2B5EF4-FFF2-40B4-BE49-F238E27FC236}">
                <a16:creationId xmlns:a16="http://schemas.microsoft.com/office/drawing/2014/main" id="{005E694E-10BD-41C7-B221-883736CCCEFB}"/>
              </a:ext>
            </a:extLst>
          </p:cNvPr>
          <p:cNvSpPr/>
          <p:nvPr>
            <p:custDataLst>
              <p:tags r:id="rId5"/>
            </p:custDataLst>
          </p:nvPr>
        </p:nvSpPr>
        <p:spPr bwMode="auto">
          <a:xfrm>
            <a:off x="1895475" y="34274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Arc 12">
            <a:extLst>
              <a:ext uri="{FF2B5EF4-FFF2-40B4-BE49-F238E27FC236}">
                <a16:creationId xmlns:a16="http://schemas.microsoft.com/office/drawing/2014/main" id="{93256D83-834B-4334-B9DB-6D53960A9062}"/>
              </a:ext>
            </a:extLst>
          </p:cNvPr>
          <p:cNvSpPr/>
          <p:nvPr>
            <p:custDataLst>
              <p:tags r:id="rId6"/>
            </p:custDataLst>
          </p:nvPr>
        </p:nvSpPr>
        <p:spPr bwMode="gray">
          <a:xfrm>
            <a:off x="1895475" y="3427413"/>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Oval 136">
            <a:extLst>
              <a:ext uri="{FF2B5EF4-FFF2-40B4-BE49-F238E27FC236}">
                <a16:creationId xmlns:a16="http://schemas.microsoft.com/office/drawing/2014/main" id="{AF67C425-8708-4B3E-9B2A-E5C85D989489}"/>
              </a:ext>
            </a:extLst>
          </p:cNvPr>
          <p:cNvSpPr/>
          <p:nvPr>
            <p:custDataLst>
              <p:tags r:id="rId7"/>
            </p:custDataLst>
          </p:nvPr>
        </p:nvSpPr>
        <p:spPr bwMode="auto">
          <a:xfrm>
            <a:off x="4940300" y="240823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a:t>Partially deployed</a:t>
            </a:r>
          </a:p>
        </p:txBody>
      </p:sp>
      <p:grpSp>
        <p:nvGrpSpPr>
          <p:cNvPr id="163" name="Group 162">
            <a:extLst>
              <a:ext uri="{FF2B5EF4-FFF2-40B4-BE49-F238E27FC236}">
                <a16:creationId xmlns:a16="http://schemas.microsoft.com/office/drawing/2014/main" id="{EF93998B-A237-4287-9D22-87D9AEF79A72}"/>
              </a:ext>
            </a:extLst>
          </p:cNvPr>
          <p:cNvGrpSpPr/>
          <p:nvPr/>
        </p:nvGrpSpPr>
        <p:grpSpPr>
          <a:xfrm>
            <a:off x="3092094" y="6457307"/>
            <a:ext cx="180958" cy="270267"/>
            <a:chOff x="12263100" y="3011039"/>
            <a:chExt cx="624715" cy="848215"/>
          </a:xfrm>
          <a:solidFill>
            <a:srgbClr val="00B0F0"/>
          </a:solidFill>
        </p:grpSpPr>
        <p:sp>
          <p:nvSpPr>
            <p:cNvPr id="164" name="Graphic 11">
              <a:extLst>
                <a:ext uri="{FF2B5EF4-FFF2-40B4-BE49-F238E27FC236}">
                  <a16:creationId xmlns:a16="http://schemas.microsoft.com/office/drawing/2014/main" id="{93C1D0C1-3E96-4568-A5A8-D1E40A41B534}"/>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65" name="Graphic 11">
              <a:extLst>
                <a:ext uri="{FF2B5EF4-FFF2-40B4-BE49-F238E27FC236}">
                  <a16:creationId xmlns:a16="http://schemas.microsoft.com/office/drawing/2014/main" id="{04CC173B-ACB2-4E38-A71A-E7D9BE239612}"/>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66" name="Graphic 11">
              <a:extLst>
                <a:ext uri="{FF2B5EF4-FFF2-40B4-BE49-F238E27FC236}">
                  <a16:creationId xmlns:a16="http://schemas.microsoft.com/office/drawing/2014/main" id="{408328D6-F8C9-4E92-BD84-F73B4B2AC62C}"/>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67" name="Graphic 11">
              <a:extLst>
                <a:ext uri="{FF2B5EF4-FFF2-40B4-BE49-F238E27FC236}">
                  <a16:creationId xmlns:a16="http://schemas.microsoft.com/office/drawing/2014/main" id="{17EE3082-4468-4DEE-B266-46A543DCABD0}"/>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168" name="ZoneTexte 525">
            <a:extLst>
              <a:ext uri="{FF2B5EF4-FFF2-40B4-BE49-F238E27FC236}">
                <a16:creationId xmlns:a16="http://schemas.microsoft.com/office/drawing/2014/main" id="{28407757-D3B7-4C31-94D2-92CD0D0F6FE6}"/>
              </a:ext>
            </a:extLst>
          </p:cNvPr>
          <p:cNvSpPr txBox="1"/>
          <p:nvPr/>
        </p:nvSpPr>
        <p:spPr>
          <a:xfrm>
            <a:off x="3127601" y="6478186"/>
            <a:ext cx="1436628" cy="230832"/>
          </a:xfrm>
          <a:prstGeom prst="rect">
            <a:avLst/>
          </a:prstGeom>
          <a:noFill/>
        </p:spPr>
        <p:txBody>
          <a:bodyPr wrap="square">
            <a:spAutoFit/>
          </a:bodyPr>
          <a:lstStyle/>
          <a:p>
            <a:pPr algn="ctr"/>
            <a:r>
              <a:rPr lang="en-US" sz="900" i="1"/>
              <a:t>Internal solutions</a:t>
            </a:r>
          </a:p>
        </p:txBody>
      </p:sp>
      <p:sp>
        <p:nvSpPr>
          <p:cNvPr id="169" name="Oval 168">
            <a:extLst>
              <a:ext uri="{FF2B5EF4-FFF2-40B4-BE49-F238E27FC236}">
                <a16:creationId xmlns:a16="http://schemas.microsoft.com/office/drawing/2014/main" id="{4F9ED36F-6688-4A56-91E4-07C47EF29B36}"/>
              </a:ext>
            </a:extLst>
          </p:cNvPr>
          <p:cNvSpPr/>
          <p:nvPr>
            <p:custDataLst>
              <p:tags r:id="rId8"/>
            </p:custDataLst>
          </p:nvPr>
        </p:nvSpPr>
        <p:spPr bwMode="auto">
          <a:xfrm>
            <a:off x="4940300" y="2925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Arc 169">
            <a:extLst>
              <a:ext uri="{FF2B5EF4-FFF2-40B4-BE49-F238E27FC236}">
                <a16:creationId xmlns:a16="http://schemas.microsoft.com/office/drawing/2014/main" id="{15723705-43BD-4D59-894C-26527F3480E1}"/>
              </a:ext>
            </a:extLst>
          </p:cNvPr>
          <p:cNvSpPr/>
          <p:nvPr>
            <p:custDataLst>
              <p:tags r:id="rId9"/>
            </p:custDataLst>
          </p:nvPr>
        </p:nvSpPr>
        <p:spPr bwMode="gray">
          <a:xfrm>
            <a:off x="4940300" y="2925763"/>
            <a:ext cx="187325" cy="187322"/>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Oval 171">
            <a:extLst>
              <a:ext uri="{FF2B5EF4-FFF2-40B4-BE49-F238E27FC236}">
                <a16:creationId xmlns:a16="http://schemas.microsoft.com/office/drawing/2014/main" id="{F63C3E3D-03B5-45E4-AE5F-8218AD68B59F}"/>
              </a:ext>
            </a:extLst>
          </p:cNvPr>
          <p:cNvSpPr/>
          <p:nvPr>
            <p:custDataLst>
              <p:tags r:id="rId10"/>
            </p:custDataLst>
          </p:nvPr>
        </p:nvSpPr>
        <p:spPr bwMode="auto">
          <a:xfrm>
            <a:off x="4940300" y="34051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3" name="Arc 172">
            <a:extLst>
              <a:ext uri="{FF2B5EF4-FFF2-40B4-BE49-F238E27FC236}">
                <a16:creationId xmlns:a16="http://schemas.microsoft.com/office/drawing/2014/main" id="{B47A53C0-6120-4845-A424-B0DE21ABFD5A}"/>
              </a:ext>
            </a:extLst>
          </p:cNvPr>
          <p:cNvSpPr/>
          <p:nvPr>
            <p:custDataLst>
              <p:tags r:id="rId11"/>
            </p:custDataLst>
          </p:nvPr>
        </p:nvSpPr>
        <p:spPr bwMode="gray">
          <a:xfrm>
            <a:off x="4940300" y="3405188"/>
            <a:ext cx="187325" cy="187322"/>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a:extLst>
              <a:ext uri="{FF2B5EF4-FFF2-40B4-BE49-F238E27FC236}">
                <a16:creationId xmlns:a16="http://schemas.microsoft.com/office/drawing/2014/main" id="{FDB066EE-C818-4367-A745-02F85B173916}"/>
              </a:ext>
            </a:extLst>
          </p:cNvPr>
          <p:cNvSpPr/>
          <p:nvPr/>
        </p:nvSpPr>
        <p:spPr>
          <a:xfrm>
            <a:off x="7859370" y="1739412"/>
            <a:ext cx="1737069"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pic>
        <p:nvPicPr>
          <p:cNvPr id="179" name="Graphic 178" descr="Checkmark with solid fill">
            <a:extLst>
              <a:ext uri="{FF2B5EF4-FFF2-40B4-BE49-F238E27FC236}">
                <a16:creationId xmlns:a16="http://schemas.microsoft.com/office/drawing/2014/main" id="{241C2747-3D0D-4DA5-9A77-A593A6F042A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876790" y="1850792"/>
            <a:ext cx="240790" cy="240790"/>
          </a:xfrm>
          <a:prstGeom prst="rect">
            <a:avLst/>
          </a:prstGeom>
        </p:spPr>
      </p:pic>
      <p:sp>
        <p:nvSpPr>
          <p:cNvPr id="180" name="Rectangle 179">
            <a:extLst>
              <a:ext uri="{FF2B5EF4-FFF2-40B4-BE49-F238E27FC236}">
                <a16:creationId xmlns:a16="http://schemas.microsoft.com/office/drawing/2014/main" id="{FEB4CC53-2CBE-4D11-A1A1-337C72BD1095}"/>
              </a:ext>
            </a:extLst>
          </p:cNvPr>
          <p:cNvSpPr/>
          <p:nvPr/>
        </p:nvSpPr>
        <p:spPr>
          <a:xfrm>
            <a:off x="8170065" y="1737187"/>
            <a:ext cx="1443794"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Deployment VA and 3iD in Jan 21 before </a:t>
            </a:r>
            <a:r>
              <a:rPr lang="en-US" sz="900" err="1">
                <a:solidFill>
                  <a:schemeClr val="tx1"/>
                </a:solidFill>
              </a:rPr>
              <a:t>Nüwa</a:t>
            </a:r>
            <a:r>
              <a:rPr lang="en-US" sz="900">
                <a:solidFill>
                  <a:schemeClr val="tx1"/>
                </a:solidFill>
              </a:rPr>
              <a:t> in April</a:t>
            </a:r>
          </a:p>
        </p:txBody>
      </p:sp>
      <p:sp>
        <p:nvSpPr>
          <p:cNvPr id="131" name="Rectangle 130">
            <a:extLst>
              <a:ext uri="{FF2B5EF4-FFF2-40B4-BE49-F238E27FC236}">
                <a16:creationId xmlns:a16="http://schemas.microsoft.com/office/drawing/2014/main" id="{F8E98C50-1E86-491D-9DCE-46388404D244}"/>
              </a:ext>
            </a:extLst>
          </p:cNvPr>
          <p:cNvSpPr/>
          <p:nvPr/>
        </p:nvSpPr>
        <p:spPr>
          <a:xfrm>
            <a:off x="1801424" y="1229731"/>
            <a:ext cx="2982405"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5">
                  <a:lumMod val="75000"/>
                </a:schemeClr>
              </a:solidFill>
            </a:endParaRPr>
          </a:p>
        </p:txBody>
      </p:sp>
      <p:sp>
        <p:nvSpPr>
          <p:cNvPr id="5" name="Rectangle 4">
            <a:extLst>
              <a:ext uri="{FF2B5EF4-FFF2-40B4-BE49-F238E27FC236}">
                <a16:creationId xmlns:a16="http://schemas.microsoft.com/office/drawing/2014/main" id="{5EC0279C-C6B9-4AB1-8775-2653854AC40C}"/>
              </a:ext>
            </a:extLst>
          </p:cNvPr>
          <p:cNvSpPr/>
          <p:nvPr/>
        </p:nvSpPr>
        <p:spPr>
          <a:xfrm>
            <a:off x="4830227" y="1229731"/>
            <a:ext cx="2982405"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5">
                    <a:lumMod val="75000"/>
                  </a:schemeClr>
                </a:solidFill>
              </a:rPr>
              <a:t>Single point of entry &amp;</a:t>
            </a:r>
          </a:p>
          <a:p>
            <a:pPr algn="ctr"/>
            <a:r>
              <a:rPr lang="en-US" sz="1000" b="1">
                <a:solidFill>
                  <a:schemeClr val="accent5">
                    <a:lumMod val="75000"/>
                  </a:schemeClr>
                </a:solidFill>
              </a:rPr>
              <a:t>CEREN Portal</a:t>
            </a:r>
          </a:p>
        </p:txBody>
      </p:sp>
      <p:pic>
        <p:nvPicPr>
          <p:cNvPr id="2050" name="Picture 2" descr="Intégration de l'ERP Divalto - CIAG SSII à Toulouse et Sud-Ouest">
            <a:extLst>
              <a:ext uri="{FF2B5EF4-FFF2-40B4-BE49-F238E27FC236}">
                <a16:creationId xmlns:a16="http://schemas.microsoft.com/office/drawing/2014/main" id="{B9E1D630-93B6-4DC4-99C9-F4188F7D39D5}"/>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916215" y="1262463"/>
            <a:ext cx="752823" cy="396697"/>
          </a:xfrm>
          <a:prstGeom prst="rect">
            <a:avLst/>
          </a:prstGeom>
          <a:noFill/>
          <a:extLst>
            <a:ext uri="{909E8E84-426E-40DD-AFC4-6F175D3DCCD1}">
              <a14:hiddenFill xmlns:a14="http://schemas.microsoft.com/office/drawing/2010/main">
                <a:solidFill>
                  <a:srgbClr val="FFFFFF"/>
                </a:solidFill>
              </a14:hiddenFill>
            </a:ext>
          </a:extLst>
        </p:spPr>
      </p:pic>
      <p:grpSp>
        <p:nvGrpSpPr>
          <p:cNvPr id="138" name="Group 137">
            <a:extLst>
              <a:ext uri="{FF2B5EF4-FFF2-40B4-BE49-F238E27FC236}">
                <a16:creationId xmlns:a16="http://schemas.microsoft.com/office/drawing/2014/main" id="{A2B97635-E5FF-4D6B-B659-E101A1D9744F}"/>
              </a:ext>
            </a:extLst>
          </p:cNvPr>
          <p:cNvGrpSpPr/>
          <p:nvPr/>
        </p:nvGrpSpPr>
        <p:grpSpPr>
          <a:xfrm>
            <a:off x="7224748" y="1262467"/>
            <a:ext cx="264941" cy="359726"/>
            <a:chOff x="12263100" y="3011039"/>
            <a:chExt cx="624715" cy="848215"/>
          </a:xfrm>
          <a:solidFill>
            <a:srgbClr val="00B0F0"/>
          </a:solidFill>
        </p:grpSpPr>
        <p:sp>
          <p:nvSpPr>
            <p:cNvPr id="139" name="Graphic 11">
              <a:extLst>
                <a:ext uri="{FF2B5EF4-FFF2-40B4-BE49-F238E27FC236}">
                  <a16:creationId xmlns:a16="http://schemas.microsoft.com/office/drawing/2014/main" id="{D81795AE-6E56-400B-B079-B0B457EC71B9}"/>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a:p>
          </p:txBody>
        </p:sp>
        <p:sp>
          <p:nvSpPr>
            <p:cNvPr id="140" name="Graphic 11">
              <a:extLst>
                <a:ext uri="{FF2B5EF4-FFF2-40B4-BE49-F238E27FC236}">
                  <a16:creationId xmlns:a16="http://schemas.microsoft.com/office/drawing/2014/main" id="{D67E5A69-EEF9-4466-B400-1F4314F96908}"/>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a:p>
          </p:txBody>
        </p:sp>
        <p:sp>
          <p:nvSpPr>
            <p:cNvPr id="141" name="Graphic 11">
              <a:extLst>
                <a:ext uri="{FF2B5EF4-FFF2-40B4-BE49-F238E27FC236}">
                  <a16:creationId xmlns:a16="http://schemas.microsoft.com/office/drawing/2014/main" id="{F17F2A21-E008-48DD-B2E8-A16930C7D703}"/>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a:p>
          </p:txBody>
        </p:sp>
        <p:sp>
          <p:nvSpPr>
            <p:cNvPr id="142" name="Graphic 11">
              <a:extLst>
                <a:ext uri="{FF2B5EF4-FFF2-40B4-BE49-F238E27FC236}">
                  <a16:creationId xmlns:a16="http://schemas.microsoft.com/office/drawing/2014/main" id="{CEC60E3F-428F-4D01-91EC-F6C8001FE3D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a:p>
          </p:txBody>
        </p:sp>
      </p:grpSp>
      <p:sp>
        <p:nvSpPr>
          <p:cNvPr id="174" name="Rectangle 173">
            <a:extLst>
              <a:ext uri="{FF2B5EF4-FFF2-40B4-BE49-F238E27FC236}">
                <a16:creationId xmlns:a16="http://schemas.microsoft.com/office/drawing/2014/main" id="{AA773D3A-551D-462E-A85C-1540A9EA2436}"/>
              </a:ext>
            </a:extLst>
          </p:cNvPr>
          <p:cNvSpPr/>
          <p:nvPr/>
        </p:nvSpPr>
        <p:spPr>
          <a:xfrm>
            <a:off x="7855299" y="1229731"/>
            <a:ext cx="1737069"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pic>
        <p:nvPicPr>
          <p:cNvPr id="186" name="Picture 2" descr="Gestion électronique de documents (GED) et workflow - DocuWare">
            <a:extLst>
              <a:ext uri="{FF2B5EF4-FFF2-40B4-BE49-F238E27FC236}">
                <a16:creationId xmlns:a16="http://schemas.microsoft.com/office/drawing/2014/main" id="{B910D4F1-1FC3-43FB-B2E2-852614B8BFFA}"/>
              </a:ext>
            </a:extLst>
          </p:cNvPr>
          <p:cNvPicPr>
            <a:picLocks noChangeAspect="1" noChangeArrowheads="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8129" y="1287622"/>
            <a:ext cx="1253417" cy="346378"/>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a:extLst>
              <a:ext uri="{FF2B5EF4-FFF2-40B4-BE49-F238E27FC236}">
                <a16:creationId xmlns:a16="http://schemas.microsoft.com/office/drawing/2014/main" id="{B9E50749-E979-4C7E-8561-0FD702BC8F6C}"/>
              </a:ext>
            </a:extLst>
          </p:cNvPr>
          <p:cNvSpPr/>
          <p:nvPr/>
        </p:nvSpPr>
        <p:spPr>
          <a:xfrm>
            <a:off x="7859370" y="2244725"/>
            <a:ext cx="1737069"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205" name="Rectangle 204">
            <a:extLst>
              <a:ext uri="{FF2B5EF4-FFF2-40B4-BE49-F238E27FC236}">
                <a16:creationId xmlns:a16="http://schemas.microsoft.com/office/drawing/2014/main" id="{9425B00E-AD18-47AF-89FD-B1C93C3D8803}"/>
              </a:ext>
            </a:extLst>
          </p:cNvPr>
          <p:cNvSpPr/>
          <p:nvPr/>
        </p:nvSpPr>
        <p:spPr>
          <a:xfrm>
            <a:off x="8177213" y="2786063"/>
            <a:ext cx="14519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Productivity gains and reduced risk of error by eliminating the manual data entry step</a:t>
            </a:r>
          </a:p>
        </p:txBody>
      </p:sp>
      <p:sp>
        <p:nvSpPr>
          <p:cNvPr id="206" name="Oval 205">
            <a:extLst>
              <a:ext uri="{FF2B5EF4-FFF2-40B4-BE49-F238E27FC236}">
                <a16:creationId xmlns:a16="http://schemas.microsoft.com/office/drawing/2014/main" id="{8273D81A-6766-4312-B496-D03B81AC9BBC}"/>
              </a:ext>
            </a:extLst>
          </p:cNvPr>
          <p:cNvSpPr/>
          <p:nvPr>
            <p:custDataLst>
              <p:tags r:id="rId12"/>
            </p:custDataLst>
          </p:nvPr>
        </p:nvSpPr>
        <p:spPr bwMode="auto">
          <a:xfrm>
            <a:off x="7929563" y="2925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7" name="Arc 206">
            <a:extLst>
              <a:ext uri="{FF2B5EF4-FFF2-40B4-BE49-F238E27FC236}">
                <a16:creationId xmlns:a16="http://schemas.microsoft.com/office/drawing/2014/main" id="{A933E967-1C72-464C-8FDF-9DFEC63FFCA6}"/>
              </a:ext>
            </a:extLst>
          </p:cNvPr>
          <p:cNvSpPr/>
          <p:nvPr>
            <p:custDataLst>
              <p:tags r:id="rId13"/>
            </p:custDataLst>
          </p:nvPr>
        </p:nvSpPr>
        <p:spPr bwMode="gray">
          <a:xfrm>
            <a:off x="7929563" y="2925763"/>
            <a:ext cx="187324" cy="187323"/>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8" name="Rectangle 207">
            <a:extLst>
              <a:ext uri="{FF2B5EF4-FFF2-40B4-BE49-F238E27FC236}">
                <a16:creationId xmlns:a16="http://schemas.microsoft.com/office/drawing/2014/main" id="{20BA7029-F038-4867-9622-E4D9CE90F684}"/>
              </a:ext>
            </a:extLst>
          </p:cNvPr>
          <p:cNvSpPr/>
          <p:nvPr/>
        </p:nvSpPr>
        <p:spPr>
          <a:xfrm>
            <a:off x="5214755" y="3818731"/>
            <a:ext cx="257441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None (already deployed)</a:t>
            </a:r>
          </a:p>
          <a:p>
            <a:r>
              <a:rPr lang="en-US" sz="900">
                <a:solidFill>
                  <a:schemeClr val="tx1"/>
                </a:solidFill>
              </a:rPr>
              <a:t>Need to ensure that all contact points are redirected to the portal as the single point of entry</a:t>
            </a:r>
          </a:p>
        </p:txBody>
      </p:sp>
      <p:sp>
        <p:nvSpPr>
          <p:cNvPr id="209" name="Rectangle 208">
            <a:extLst>
              <a:ext uri="{FF2B5EF4-FFF2-40B4-BE49-F238E27FC236}">
                <a16:creationId xmlns:a16="http://schemas.microsoft.com/office/drawing/2014/main" id="{62BFE40B-D8D4-4437-85DD-9E87507AB151}"/>
              </a:ext>
            </a:extLst>
          </p:cNvPr>
          <p:cNvSpPr/>
          <p:nvPr/>
        </p:nvSpPr>
        <p:spPr>
          <a:xfrm>
            <a:off x="7858173" y="3787775"/>
            <a:ext cx="1737069"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nvGrpSpPr>
          <p:cNvPr id="210" name="Group 4">
            <a:extLst>
              <a:ext uri="{FF2B5EF4-FFF2-40B4-BE49-F238E27FC236}">
                <a16:creationId xmlns:a16="http://schemas.microsoft.com/office/drawing/2014/main" id="{F648D216-3BBD-4252-A727-F3DBF717AB71}"/>
              </a:ext>
            </a:extLst>
          </p:cNvPr>
          <p:cNvGrpSpPr>
            <a:grpSpLocks noChangeAspect="1"/>
          </p:cNvGrpSpPr>
          <p:nvPr/>
        </p:nvGrpSpPr>
        <p:grpSpPr bwMode="auto">
          <a:xfrm>
            <a:off x="7997876" y="4263232"/>
            <a:ext cx="154135" cy="182563"/>
            <a:chOff x="811" y="719"/>
            <a:chExt cx="694" cy="822"/>
          </a:xfrm>
          <a:solidFill>
            <a:srgbClr val="00B050"/>
          </a:solidFill>
        </p:grpSpPr>
        <p:sp>
          <p:nvSpPr>
            <p:cNvPr id="211" name="Freeform 5">
              <a:extLst>
                <a:ext uri="{FF2B5EF4-FFF2-40B4-BE49-F238E27FC236}">
                  <a16:creationId xmlns:a16="http://schemas.microsoft.com/office/drawing/2014/main" id="{8367CDFF-B1EC-445B-9D5D-C2D1407AFBD8}"/>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6">
              <a:extLst>
                <a:ext uri="{FF2B5EF4-FFF2-40B4-BE49-F238E27FC236}">
                  <a16:creationId xmlns:a16="http://schemas.microsoft.com/office/drawing/2014/main" id="{ACEA8E0D-E809-496E-A317-1510DE17A93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3" name="Rectangle 212">
            <a:extLst>
              <a:ext uri="{FF2B5EF4-FFF2-40B4-BE49-F238E27FC236}">
                <a16:creationId xmlns:a16="http://schemas.microsoft.com/office/drawing/2014/main" id="{41EC974A-FB49-45E0-8A39-D090AE5F5C76}"/>
              </a:ext>
            </a:extLst>
          </p:cNvPr>
          <p:cNvSpPr/>
          <p:nvPr/>
        </p:nvSpPr>
        <p:spPr>
          <a:xfrm>
            <a:off x="8238989" y="3818731"/>
            <a:ext cx="136646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Teams already familiar with GEP (previously using Acropolis and Therefore) </a:t>
            </a:r>
          </a:p>
        </p:txBody>
      </p:sp>
      <p:sp>
        <p:nvSpPr>
          <p:cNvPr id="214" name="Rectangle 213">
            <a:extLst>
              <a:ext uri="{FF2B5EF4-FFF2-40B4-BE49-F238E27FC236}">
                <a16:creationId xmlns:a16="http://schemas.microsoft.com/office/drawing/2014/main" id="{B54C460B-4B10-4BF9-9EFF-2D814845DF1B}"/>
              </a:ext>
            </a:extLst>
          </p:cNvPr>
          <p:cNvSpPr/>
          <p:nvPr/>
        </p:nvSpPr>
        <p:spPr>
          <a:xfrm>
            <a:off x="7857254" y="4945063"/>
            <a:ext cx="1724894"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grpSp>
        <p:nvGrpSpPr>
          <p:cNvPr id="215" name="Group 14">
            <a:extLst>
              <a:ext uri="{FF2B5EF4-FFF2-40B4-BE49-F238E27FC236}">
                <a16:creationId xmlns:a16="http://schemas.microsoft.com/office/drawing/2014/main" id="{8795AE0E-C219-41D0-8351-25664964473B}"/>
              </a:ext>
            </a:extLst>
          </p:cNvPr>
          <p:cNvGrpSpPr/>
          <p:nvPr/>
        </p:nvGrpSpPr>
        <p:grpSpPr>
          <a:xfrm>
            <a:off x="7923212" y="5207533"/>
            <a:ext cx="754063" cy="76657"/>
            <a:chOff x="3408784" y="1470274"/>
            <a:chExt cx="2376063" cy="76657"/>
          </a:xfrm>
        </p:grpSpPr>
        <p:cxnSp>
          <p:nvCxnSpPr>
            <p:cNvPr id="216" name="Connecteur droit 185">
              <a:extLst>
                <a:ext uri="{FF2B5EF4-FFF2-40B4-BE49-F238E27FC236}">
                  <a16:creationId xmlns:a16="http://schemas.microsoft.com/office/drawing/2014/main" id="{BA96AD66-6A58-47D0-B039-B8E41A50CD64}"/>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217" name="Straight Connector 11">
              <a:extLst>
                <a:ext uri="{FF2B5EF4-FFF2-40B4-BE49-F238E27FC236}">
                  <a16:creationId xmlns:a16="http://schemas.microsoft.com/office/drawing/2014/main" id="{48802325-1353-4823-83C7-1C26FCFDB44F}"/>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18" name="Straight Connector 393">
              <a:extLst>
                <a:ext uri="{FF2B5EF4-FFF2-40B4-BE49-F238E27FC236}">
                  <a16:creationId xmlns:a16="http://schemas.microsoft.com/office/drawing/2014/main" id="{9C3949D8-16D8-46BF-ACBA-CB074784535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19" name="Straight Connector 395">
              <a:extLst>
                <a:ext uri="{FF2B5EF4-FFF2-40B4-BE49-F238E27FC236}">
                  <a16:creationId xmlns:a16="http://schemas.microsoft.com/office/drawing/2014/main" id="{FCFF33A2-A852-4C32-89DA-8AADDB7E9165}"/>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220" name="Flowchart: Connector 137">
            <a:extLst>
              <a:ext uri="{FF2B5EF4-FFF2-40B4-BE49-F238E27FC236}">
                <a16:creationId xmlns:a16="http://schemas.microsoft.com/office/drawing/2014/main" id="{4007CE4A-35CC-4574-B129-C8CD16A428D5}"/>
              </a:ext>
            </a:extLst>
          </p:cNvPr>
          <p:cNvSpPr/>
          <p:nvPr/>
        </p:nvSpPr>
        <p:spPr>
          <a:xfrm>
            <a:off x="8520112" y="5189538"/>
            <a:ext cx="125413"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93" name="Rectangle 192">
            <a:extLst>
              <a:ext uri="{FF2B5EF4-FFF2-40B4-BE49-F238E27FC236}">
                <a16:creationId xmlns:a16="http://schemas.microsoft.com/office/drawing/2014/main" id="{9E4141DE-4A79-4509-A482-38EBBF749B2F}"/>
              </a:ext>
            </a:extLst>
          </p:cNvPr>
          <p:cNvSpPr/>
          <p:nvPr/>
        </p:nvSpPr>
        <p:spPr>
          <a:xfrm>
            <a:off x="8786971" y="5019582"/>
            <a:ext cx="795178"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a:solidFill>
                  <a:schemeClr val="tx1"/>
                </a:solidFill>
              </a:rPr>
              <a:t>Market maturity at full potential</a:t>
            </a:r>
          </a:p>
        </p:txBody>
      </p:sp>
      <p:sp>
        <p:nvSpPr>
          <p:cNvPr id="148" name="Rectangle 147">
            <a:extLst>
              <a:ext uri="{FF2B5EF4-FFF2-40B4-BE49-F238E27FC236}">
                <a16:creationId xmlns:a16="http://schemas.microsoft.com/office/drawing/2014/main" id="{EBB51B76-CB68-42F5-97A6-FBBED1871205}"/>
              </a:ext>
            </a:extLst>
          </p:cNvPr>
          <p:cNvSpPr/>
          <p:nvPr/>
        </p:nvSpPr>
        <p:spPr>
          <a:xfrm>
            <a:off x="9012585" y="438350"/>
            <a:ext cx="419288" cy="1841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Workflow</a:t>
            </a:r>
          </a:p>
        </p:txBody>
      </p:sp>
      <p:sp>
        <p:nvSpPr>
          <p:cNvPr id="149" name="Rectangle 148">
            <a:extLst>
              <a:ext uri="{FF2B5EF4-FFF2-40B4-BE49-F238E27FC236}">
                <a16:creationId xmlns:a16="http://schemas.microsoft.com/office/drawing/2014/main" id="{E8255177-A877-4442-95F5-4D3D40779B46}"/>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
        <p:nvSpPr>
          <p:cNvPr id="150" name="Rectangle 149">
            <a:extLst>
              <a:ext uri="{FF2B5EF4-FFF2-40B4-BE49-F238E27FC236}">
                <a16:creationId xmlns:a16="http://schemas.microsoft.com/office/drawing/2014/main" id="{06FE88BA-F1AE-4935-87DB-1EA9528E630D}"/>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
        <p:nvSpPr>
          <p:cNvPr id="145" name="Rectangle 144">
            <a:extLst>
              <a:ext uri="{FF2B5EF4-FFF2-40B4-BE49-F238E27FC236}">
                <a16:creationId xmlns:a16="http://schemas.microsoft.com/office/drawing/2014/main" id="{F15D3BB1-159B-47EC-922F-EB80675D3EEC}"/>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Addressed use-case &amp; relevance</a:t>
            </a:r>
          </a:p>
        </p:txBody>
      </p:sp>
      <p:sp>
        <p:nvSpPr>
          <p:cNvPr id="151" name="Rectangle 150">
            <a:extLst>
              <a:ext uri="{FF2B5EF4-FFF2-40B4-BE49-F238E27FC236}">
                <a16:creationId xmlns:a16="http://schemas.microsoft.com/office/drawing/2014/main" id="{945919F5-1F6F-4979-90CA-397384E59334}"/>
              </a:ext>
            </a:extLst>
          </p:cNvPr>
          <p:cNvSpPr/>
          <p:nvPr/>
        </p:nvSpPr>
        <p:spPr>
          <a:xfrm>
            <a:off x="1804298" y="815140"/>
            <a:ext cx="2982406"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a:solidFill>
                  <a:schemeClr val="tx1"/>
                </a:solidFill>
              </a:rPr>
              <a:t>All workflow management use cases concerned</a:t>
            </a:r>
          </a:p>
        </p:txBody>
      </p:sp>
      <p:sp>
        <p:nvSpPr>
          <p:cNvPr id="152" name="Rectangle 151">
            <a:extLst>
              <a:ext uri="{FF2B5EF4-FFF2-40B4-BE49-F238E27FC236}">
                <a16:creationId xmlns:a16="http://schemas.microsoft.com/office/drawing/2014/main" id="{2D48A5B8-C2CC-4F3A-B66A-BB33615C274E}"/>
              </a:ext>
            </a:extLst>
          </p:cNvPr>
          <p:cNvSpPr/>
          <p:nvPr/>
        </p:nvSpPr>
        <p:spPr>
          <a:xfrm>
            <a:off x="4832742" y="815140"/>
            <a:ext cx="2982406"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a:solidFill>
                  <a:schemeClr val="tx1"/>
                </a:solidFill>
              </a:rPr>
              <a:t>Claim reporting (entry)</a:t>
            </a:r>
          </a:p>
        </p:txBody>
      </p:sp>
      <p:sp>
        <p:nvSpPr>
          <p:cNvPr id="203" name="Rectangle 202">
            <a:extLst>
              <a:ext uri="{FF2B5EF4-FFF2-40B4-BE49-F238E27FC236}">
                <a16:creationId xmlns:a16="http://schemas.microsoft.com/office/drawing/2014/main" id="{66C82CEB-26AA-4A34-B009-15C754ADD95F}"/>
              </a:ext>
            </a:extLst>
          </p:cNvPr>
          <p:cNvSpPr/>
          <p:nvPr/>
        </p:nvSpPr>
        <p:spPr>
          <a:xfrm>
            <a:off x="7858173" y="815140"/>
            <a:ext cx="1737069"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a:solidFill>
                  <a:schemeClr val="tx1"/>
                </a:solidFill>
              </a:rPr>
              <a:t>GED storage</a:t>
            </a:r>
          </a:p>
        </p:txBody>
      </p:sp>
      <p:sp>
        <p:nvSpPr>
          <p:cNvPr id="147" name="Oval 136">
            <a:extLst>
              <a:ext uri="{FF2B5EF4-FFF2-40B4-BE49-F238E27FC236}">
                <a16:creationId xmlns:a16="http://schemas.microsoft.com/office/drawing/2014/main" id="{CCF21D30-C589-4543-B239-440CDB562FB9}"/>
              </a:ext>
            </a:extLst>
          </p:cNvPr>
          <p:cNvSpPr/>
          <p:nvPr/>
        </p:nvSpPr>
        <p:spPr bwMode="auto">
          <a:xfrm>
            <a:off x="1895475" y="90800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31">
            <a:extLst>
              <a:ext uri="{FF2B5EF4-FFF2-40B4-BE49-F238E27FC236}">
                <a16:creationId xmlns:a16="http://schemas.microsoft.com/office/drawing/2014/main" id="{6069B520-1F77-45E7-BE1C-AF4ABF40CC36}"/>
              </a:ext>
            </a:extLst>
          </p:cNvPr>
          <p:cNvSpPr/>
          <p:nvPr/>
        </p:nvSpPr>
        <p:spPr bwMode="auto">
          <a:xfrm>
            <a:off x="4946650" y="8989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Arc 153">
            <a:extLst>
              <a:ext uri="{FF2B5EF4-FFF2-40B4-BE49-F238E27FC236}">
                <a16:creationId xmlns:a16="http://schemas.microsoft.com/office/drawing/2014/main" id="{1C3C88C2-890C-4033-A44F-07984ADACF1E}"/>
              </a:ext>
            </a:extLst>
          </p:cNvPr>
          <p:cNvSpPr/>
          <p:nvPr/>
        </p:nvSpPr>
        <p:spPr bwMode="gray">
          <a:xfrm>
            <a:off x="4946650" y="89893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Oval 131">
            <a:extLst>
              <a:ext uri="{FF2B5EF4-FFF2-40B4-BE49-F238E27FC236}">
                <a16:creationId xmlns:a16="http://schemas.microsoft.com/office/drawing/2014/main" id="{603032E7-E878-4838-BCFE-A23E1846D45A}"/>
              </a:ext>
            </a:extLst>
          </p:cNvPr>
          <p:cNvSpPr/>
          <p:nvPr/>
        </p:nvSpPr>
        <p:spPr bwMode="auto">
          <a:xfrm>
            <a:off x="7929563" y="8989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Arc 155">
            <a:extLst>
              <a:ext uri="{FF2B5EF4-FFF2-40B4-BE49-F238E27FC236}">
                <a16:creationId xmlns:a16="http://schemas.microsoft.com/office/drawing/2014/main" id="{006E1FAA-A1D7-4C4C-875A-40103B24FEA4}"/>
              </a:ext>
            </a:extLst>
          </p:cNvPr>
          <p:cNvSpPr/>
          <p:nvPr/>
        </p:nvSpPr>
        <p:spPr bwMode="gray">
          <a:xfrm>
            <a:off x="7929563" y="89893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Rectangle 134">
            <a:extLst>
              <a:ext uri="{FF2B5EF4-FFF2-40B4-BE49-F238E27FC236}">
                <a16:creationId xmlns:a16="http://schemas.microsoft.com/office/drawing/2014/main" id="{FD862AA3-AF38-4B7A-971E-323EE96133C2}"/>
              </a:ext>
            </a:extLst>
          </p:cNvPr>
          <p:cNvSpPr/>
          <p:nvPr/>
        </p:nvSpPr>
        <p:spPr>
          <a:xfrm>
            <a:off x="435366" y="1229731"/>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Hestia’s response</a:t>
            </a:r>
          </a:p>
        </p:txBody>
      </p:sp>
      <p:sp>
        <p:nvSpPr>
          <p:cNvPr id="143" name="Oval 136">
            <a:extLst>
              <a:ext uri="{FF2B5EF4-FFF2-40B4-BE49-F238E27FC236}">
                <a16:creationId xmlns:a16="http://schemas.microsoft.com/office/drawing/2014/main" id="{F7488878-04D1-4389-A4F8-1D88F29777F1}"/>
              </a:ext>
            </a:extLst>
          </p:cNvPr>
          <p:cNvSpPr/>
          <p:nvPr/>
        </p:nvSpPr>
        <p:spPr bwMode="auto">
          <a:xfrm>
            <a:off x="1895475" y="135513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Oval 133">
            <a:extLst>
              <a:ext uri="{FF2B5EF4-FFF2-40B4-BE49-F238E27FC236}">
                <a16:creationId xmlns:a16="http://schemas.microsoft.com/office/drawing/2014/main" id="{D56AE4E1-BC53-4099-9A45-97E9D932BCAC}"/>
              </a:ext>
            </a:extLst>
          </p:cNvPr>
          <p:cNvSpPr/>
          <p:nvPr/>
        </p:nvSpPr>
        <p:spPr bwMode="auto">
          <a:xfrm>
            <a:off x="4946650" y="135812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Arc 145">
            <a:extLst>
              <a:ext uri="{FF2B5EF4-FFF2-40B4-BE49-F238E27FC236}">
                <a16:creationId xmlns:a16="http://schemas.microsoft.com/office/drawing/2014/main" id="{CB1AFC02-2042-4393-936C-35B65A386EA5}"/>
              </a:ext>
            </a:extLst>
          </p:cNvPr>
          <p:cNvSpPr/>
          <p:nvPr/>
        </p:nvSpPr>
        <p:spPr bwMode="gray">
          <a:xfrm>
            <a:off x="4946650" y="1358127"/>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Oval 131">
            <a:extLst>
              <a:ext uri="{FF2B5EF4-FFF2-40B4-BE49-F238E27FC236}">
                <a16:creationId xmlns:a16="http://schemas.microsoft.com/office/drawing/2014/main" id="{A416B439-E09F-4FEA-A65A-8F2414D40144}"/>
              </a:ext>
            </a:extLst>
          </p:cNvPr>
          <p:cNvSpPr/>
          <p:nvPr/>
        </p:nvSpPr>
        <p:spPr bwMode="auto">
          <a:xfrm>
            <a:off x="7933982" y="136835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Arc 157">
            <a:extLst>
              <a:ext uri="{FF2B5EF4-FFF2-40B4-BE49-F238E27FC236}">
                <a16:creationId xmlns:a16="http://schemas.microsoft.com/office/drawing/2014/main" id="{09DF8D2C-9A8D-4BA6-96C6-E31AD19683BC}"/>
              </a:ext>
            </a:extLst>
          </p:cNvPr>
          <p:cNvSpPr/>
          <p:nvPr/>
        </p:nvSpPr>
        <p:spPr bwMode="gray">
          <a:xfrm>
            <a:off x="7933982" y="1368352"/>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Text Placeholder 38">
            <a:extLst>
              <a:ext uri="{FF2B5EF4-FFF2-40B4-BE49-F238E27FC236}">
                <a16:creationId xmlns:a16="http://schemas.microsoft.com/office/drawing/2014/main" id="{1D095F48-4B50-4366-BF90-2013CC17233D}"/>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Hestia’s VDD, Hestia’s IM</a:t>
            </a:r>
          </a:p>
        </p:txBody>
      </p:sp>
    </p:spTree>
    <p:extLst>
      <p:ext uri="{BB962C8B-B14F-4D97-AF65-F5344CB8AC3E}">
        <p14:creationId xmlns:p14="http://schemas.microsoft.com/office/powerpoint/2010/main" val="381220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CF7417D0-0B74-4D85-B813-1CC9F37E5F04}"/>
              </a:ext>
            </a:extLst>
          </p:cNvPr>
          <p:cNvGraphicFramePr>
            <a:graphicFrameLocks noChangeAspect="1"/>
          </p:cNvGraphicFramePr>
          <p:nvPr>
            <p:custDataLst>
              <p:tags r:id="rId1"/>
            </p:custDataLst>
            <p:extLst>
              <p:ext uri="{D42A27DB-BD31-4B8C-83A1-F6EECF244321}">
                <p14:modId xmlns:p14="http://schemas.microsoft.com/office/powerpoint/2010/main" val="1031577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18" name="Object 17" hidden="1">
                        <a:extLst>
                          <a:ext uri="{FF2B5EF4-FFF2-40B4-BE49-F238E27FC236}">
                            <a16:creationId xmlns:a16="http://schemas.microsoft.com/office/drawing/2014/main" id="{CF7417D0-0B74-4D85-B813-1CC9F37E5F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3006D4-BF82-4F00-B534-5D28B2DDCEF5}"/>
              </a:ext>
            </a:extLst>
          </p:cNvPr>
          <p:cNvSpPr>
            <a:spLocks noGrp="1"/>
          </p:cNvSpPr>
          <p:nvPr>
            <p:ph type="ctrTitle"/>
          </p:nvPr>
        </p:nvSpPr>
        <p:spPr>
          <a:xfrm>
            <a:off x="584515" y="116632"/>
            <a:ext cx="9054783" cy="576064"/>
          </a:xfrm>
        </p:spPr>
        <p:txBody>
          <a:bodyPr vert="horz"/>
          <a:lstStyle/>
          <a:p>
            <a:r>
              <a:rPr lang="en-US" sz="1300" b="0">
                <a:solidFill>
                  <a:schemeClr val="accent5">
                    <a:lumMod val="75000"/>
                  </a:schemeClr>
                </a:solidFill>
              </a:rPr>
              <a:t>Digital maturity </a:t>
            </a:r>
            <a:r>
              <a:rPr lang="en-US" sz="1300" b="0"/>
              <a:t>seems to be a </a:t>
            </a:r>
            <a:r>
              <a:rPr lang="en-US" sz="1300" b="0">
                <a:solidFill>
                  <a:schemeClr val="accent5">
                    <a:lumMod val="75000"/>
                  </a:schemeClr>
                </a:solidFill>
              </a:rPr>
              <a:t>key factor </a:t>
            </a:r>
            <a:r>
              <a:rPr lang="en-US" sz="1300" b="0"/>
              <a:t>in the growth of market players and in the </a:t>
            </a:r>
            <a:r>
              <a:rPr lang="en-US" sz="1300" b="0">
                <a:solidFill>
                  <a:schemeClr val="accent5">
                    <a:lumMod val="75000"/>
                  </a:schemeClr>
                </a:solidFill>
              </a:rPr>
              <a:t>consolidation </a:t>
            </a:r>
            <a:r>
              <a:rPr lang="en-US" sz="1300" b="0"/>
              <a:t>of competitive position, </a:t>
            </a:r>
            <a:r>
              <a:rPr lang="en-US" sz="1300" b="0">
                <a:solidFill>
                  <a:schemeClr val="accent5">
                    <a:lumMod val="75000"/>
                  </a:schemeClr>
                </a:solidFill>
              </a:rPr>
              <a:t>especially when they reach a critical size </a:t>
            </a:r>
            <a:r>
              <a:rPr lang="en-US" sz="1300" b="0"/>
              <a:t>through peers’ acquisitions</a:t>
            </a:r>
          </a:p>
        </p:txBody>
      </p:sp>
      <p:sp>
        <p:nvSpPr>
          <p:cNvPr id="3" name="Rectangle 2">
            <a:extLst>
              <a:ext uri="{FF2B5EF4-FFF2-40B4-BE49-F238E27FC236}">
                <a16:creationId xmlns:a16="http://schemas.microsoft.com/office/drawing/2014/main" id="{79D8092C-AC66-484C-9645-EEB08D4A59C6}"/>
              </a:ext>
            </a:extLst>
          </p:cNvPr>
          <p:cNvSpPr/>
          <p:nvPr/>
        </p:nvSpPr>
        <p:spPr>
          <a:xfrm>
            <a:off x="5373351" y="2253474"/>
            <a:ext cx="4265949" cy="64669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b="1">
                <a:solidFill>
                  <a:schemeClr val="tx1"/>
                </a:solidFill>
              </a:rPr>
              <a:t>Best-in-class players </a:t>
            </a:r>
            <a:r>
              <a:rPr lang="en-US" sz="900">
                <a:solidFill>
                  <a:schemeClr val="tx1"/>
                </a:solidFill>
              </a:rPr>
              <a:t>have started their digitalization several years ago, with the objective of offering a 100% digitalized and omnichannel experience to insurers and insured customers</a:t>
            </a:r>
          </a:p>
        </p:txBody>
      </p:sp>
      <p:sp>
        <p:nvSpPr>
          <p:cNvPr id="4" name="Rectangle 3">
            <a:extLst>
              <a:ext uri="{FF2B5EF4-FFF2-40B4-BE49-F238E27FC236}">
                <a16:creationId xmlns:a16="http://schemas.microsoft.com/office/drawing/2014/main" id="{02BD46C9-B279-482D-89B3-4956B609E15C}"/>
              </a:ext>
            </a:extLst>
          </p:cNvPr>
          <p:cNvSpPr/>
          <p:nvPr/>
        </p:nvSpPr>
        <p:spPr>
          <a:xfrm>
            <a:off x="5373351" y="3867313"/>
            <a:ext cx="4265949" cy="640559"/>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Increasingly digitalizing players </a:t>
            </a:r>
            <a:r>
              <a:rPr lang="en-US" sz="900">
                <a:solidFill>
                  <a:schemeClr val="tx1"/>
                </a:solidFill>
              </a:rPr>
              <a:t>are catching up with market standards, in terms of process and industrialization, while innovating on some distinct projects</a:t>
            </a:r>
          </a:p>
        </p:txBody>
      </p:sp>
      <p:sp>
        <p:nvSpPr>
          <p:cNvPr id="5" name="Rectangle 4">
            <a:extLst>
              <a:ext uri="{FF2B5EF4-FFF2-40B4-BE49-F238E27FC236}">
                <a16:creationId xmlns:a16="http://schemas.microsoft.com/office/drawing/2014/main" id="{661F72E1-48F0-44F4-A92A-E722B8B95227}"/>
              </a:ext>
            </a:extLst>
          </p:cNvPr>
          <p:cNvSpPr/>
          <p:nvPr/>
        </p:nvSpPr>
        <p:spPr>
          <a:xfrm>
            <a:off x="5373351" y="3063459"/>
            <a:ext cx="4265949" cy="640559"/>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Digital early adopters </a:t>
            </a:r>
            <a:r>
              <a:rPr lang="en-US" sz="900">
                <a:solidFill>
                  <a:schemeClr val="tx1"/>
                </a:solidFill>
              </a:rPr>
              <a:t>have relied on digitalization in the first place, rather than acquiring other companies to support their growth </a:t>
            </a:r>
          </a:p>
        </p:txBody>
      </p:sp>
      <p:cxnSp>
        <p:nvCxnSpPr>
          <p:cNvPr id="7" name="Straight Connector 6">
            <a:extLst>
              <a:ext uri="{FF2B5EF4-FFF2-40B4-BE49-F238E27FC236}">
                <a16:creationId xmlns:a16="http://schemas.microsoft.com/office/drawing/2014/main" id="{AF3CF7A6-A6B8-49A8-A70B-EB8E29B7E57A}"/>
              </a:ext>
            </a:extLst>
          </p:cNvPr>
          <p:cNvCxnSpPr>
            <a:cxnSpLocks/>
          </p:cNvCxnSpPr>
          <p:nvPr/>
        </p:nvCxnSpPr>
        <p:spPr>
          <a:xfrm>
            <a:off x="4953000" y="1193800"/>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0444DA5-5894-4095-8895-C57452F8E45B}"/>
              </a:ext>
            </a:extLst>
          </p:cNvPr>
          <p:cNvSpPr/>
          <p:nvPr/>
        </p:nvSpPr>
        <p:spPr>
          <a:xfrm>
            <a:off x="5373351" y="4675136"/>
            <a:ext cx="4265949" cy="640559"/>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rPr>
              <a:t>Traditional players </a:t>
            </a:r>
            <a:r>
              <a:rPr lang="en-US" sz="900">
                <a:solidFill>
                  <a:schemeClr val="tx1"/>
                </a:solidFill>
              </a:rPr>
              <a:t>with little digitalization have remained in their historical business without investing in technologies, partnerships or building customer-first solutions</a:t>
            </a:r>
          </a:p>
        </p:txBody>
      </p:sp>
      <p:sp>
        <p:nvSpPr>
          <p:cNvPr id="6" name="Ellipse 5">
            <a:extLst>
              <a:ext uri="{FF2B5EF4-FFF2-40B4-BE49-F238E27FC236}">
                <a16:creationId xmlns:a16="http://schemas.microsoft.com/office/drawing/2014/main" id="{70B52D0E-DC9C-4722-916E-D6FDF79A7420}"/>
              </a:ext>
            </a:extLst>
          </p:cNvPr>
          <p:cNvSpPr/>
          <p:nvPr/>
        </p:nvSpPr>
        <p:spPr>
          <a:xfrm>
            <a:off x="5286375" y="2175703"/>
            <a:ext cx="161922" cy="152400"/>
          </a:xfrm>
          <a:prstGeom prst="ellipse">
            <a:avLst/>
          </a:prstGeom>
          <a:solidFill>
            <a:srgbClr val="DBEEF4"/>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5"/>
                </a:solidFill>
              </a:rPr>
              <a:t>1</a:t>
            </a:r>
          </a:p>
        </p:txBody>
      </p:sp>
      <p:sp>
        <p:nvSpPr>
          <p:cNvPr id="42" name="Ellipse 41">
            <a:extLst>
              <a:ext uri="{FF2B5EF4-FFF2-40B4-BE49-F238E27FC236}">
                <a16:creationId xmlns:a16="http://schemas.microsoft.com/office/drawing/2014/main" id="{1247795D-0072-40BA-AF93-9C1D019692A8}"/>
              </a:ext>
            </a:extLst>
          </p:cNvPr>
          <p:cNvSpPr/>
          <p:nvPr/>
        </p:nvSpPr>
        <p:spPr>
          <a:xfrm>
            <a:off x="5286375" y="2964560"/>
            <a:ext cx="161922" cy="152400"/>
          </a:xfrm>
          <a:prstGeom prst="ellipse">
            <a:avLst/>
          </a:prstGeom>
          <a:solidFill>
            <a:schemeClr val="accent4">
              <a:lumMod val="20000"/>
              <a:lumOff val="8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4">
                    <a:lumMod val="60000"/>
                    <a:lumOff val="40000"/>
                  </a:schemeClr>
                </a:solidFill>
              </a:rPr>
              <a:t>2</a:t>
            </a:r>
          </a:p>
        </p:txBody>
      </p:sp>
      <p:sp>
        <p:nvSpPr>
          <p:cNvPr id="43" name="Ellipse 42">
            <a:extLst>
              <a:ext uri="{FF2B5EF4-FFF2-40B4-BE49-F238E27FC236}">
                <a16:creationId xmlns:a16="http://schemas.microsoft.com/office/drawing/2014/main" id="{36DDE4C0-A9E6-441D-96A4-45A7DBB77394}"/>
              </a:ext>
            </a:extLst>
          </p:cNvPr>
          <p:cNvSpPr/>
          <p:nvPr/>
        </p:nvSpPr>
        <p:spPr>
          <a:xfrm>
            <a:off x="5286375" y="3771911"/>
            <a:ext cx="161922" cy="152400"/>
          </a:xfrm>
          <a:prstGeom prst="ellipse">
            <a:avLst/>
          </a:prstGeom>
          <a:solidFill>
            <a:srgbClr val="FDEADA"/>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6">
                    <a:lumMod val="75000"/>
                  </a:schemeClr>
                </a:solidFill>
              </a:rPr>
              <a:t>3</a:t>
            </a:r>
          </a:p>
        </p:txBody>
      </p:sp>
      <p:sp>
        <p:nvSpPr>
          <p:cNvPr id="44" name="Ellipse 43">
            <a:extLst>
              <a:ext uri="{FF2B5EF4-FFF2-40B4-BE49-F238E27FC236}">
                <a16:creationId xmlns:a16="http://schemas.microsoft.com/office/drawing/2014/main" id="{2F8E33B2-FF7C-48A6-A801-E93B48683090}"/>
              </a:ext>
            </a:extLst>
          </p:cNvPr>
          <p:cNvSpPr/>
          <p:nvPr/>
        </p:nvSpPr>
        <p:spPr>
          <a:xfrm>
            <a:off x="5286375" y="4590817"/>
            <a:ext cx="161922" cy="152400"/>
          </a:xfrm>
          <a:prstGeom prst="ellipse">
            <a:avLst/>
          </a:prstGeom>
          <a:solidFill>
            <a:srgbClr val="D9D9D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lumMod val="50000"/>
                  </a:schemeClr>
                </a:solidFill>
              </a:rPr>
              <a:t>4</a:t>
            </a:r>
          </a:p>
        </p:txBody>
      </p:sp>
      <p:cxnSp>
        <p:nvCxnSpPr>
          <p:cNvPr id="13" name="Connecteur droit 12">
            <a:extLst>
              <a:ext uri="{FF2B5EF4-FFF2-40B4-BE49-F238E27FC236}">
                <a16:creationId xmlns:a16="http://schemas.microsoft.com/office/drawing/2014/main" id="{9532A7BA-EE69-4131-985A-96EB55748FF6}"/>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25">
            <a:extLst>
              <a:ext uri="{FF2B5EF4-FFF2-40B4-BE49-F238E27FC236}">
                <a16:creationId xmlns:a16="http://schemas.microsoft.com/office/drawing/2014/main" id="{30907CB5-2327-4812-BF4E-80ADB62C119C}"/>
              </a:ext>
            </a:extLst>
          </p:cNvPr>
          <p:cNvSpPr txBox="1"/>
          <p:nvPr/>
        </p:nvSpPr>
        <p:spPr>
          <a:xfrm>
            <a:off x="1183871" y="948424"/>
            <a:ext cx="2869759" cy="3693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Hestia and peers’ positioning according to their digital maturity</a:t>
            </a:r>
          </a:p>
        </p:txBody>
      </p:sp>
      <p:grpSp>
        <p:nvGrpSpPr>
          <p:cNvPr id="16" name="Groupe 15">
            <a:extLst>
              <a:ext uri="{FF2B5EF4-FFF2-40B4-BE49-F238E27FC236}">
                <a16:creationId xmlns:a16="http://schemas.microsoft.com/office/drawing/2014/main" id="{2B629D0B-225A-4659-A4FB-E81B6B3C437E}"/>
              </a:ext>
            </a:extLst>
          </p:cNvPr>
          <p:cNvGrpSpPr/>
          <p:nvPr/>
        </p:nvGrpSpPr>
        <p:grpSpPr>
          <a:xfrm>
            <a:off x="279137" y="6483062"/>
            <a:ext cx="288149" cy="288149"/>
            <a:chOff x="8611950" y="2143094"/>
            <a:chExt cx="288149" cy="288149"/>
          </a:xfrm>
        </p:grpSpPr>
        <p:pic>
          <p:nvPicPr>
            <p:cNvPr id="57" name="Graphic 30" descr="Magnifying glass with solid fill">
              <a:extLst>
                <a:ext uri="{FF2B5EF4-FFF2-40B4-BE49-F238E27FC236}">
                  <a16:creationId xmlns:a16="http://schemas.microsoft.com/office/drawing/2014/main" id="{E11A49DF-54FD-412B-9D45-09C7130B06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15" name="Ellipse 14">
              <a:extLst>
                <a:ext uri="{FF2B5EF4-FFF2-40B4-BE49-F238E27FC236}">
                  <a16:creationId xmlns:a16="http://schemas.microsoft.com/office/drawing/2014/main" id="{371FD0C6-BD25-4B85-8EAD-0502F14E088E}"/>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cxnSp>
        <p:nvCxnSpPr>
          <p:cNvPr id="76" name="Connecteur droit 75">
            <a:extLst>
              <a:ext uri="{FF2B5EF4-FFF2-40B4-BE49-F238E27FC236}">
                <a16:creationId xmlns:a16="http://schemas.microsoft.com/office/drawing/2014/main" id="{10887835-A80E-4111-9EB8-3E7079FC9AB9}"/>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34FF3F00-6BF4-4528-85CB-44C6EF344C99}"/>
              </a:ext>
            </a:extLst>
          </p:cNvPr>
          <p:cNvSpPr txBox="1"/>
          <p:nvPr/>
        </p:nvSpPr>
        <p:spPr>
          <a:xfrm>
            <a:off x="6758258" y="990306"/>
            <a:ext cx="1496135"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Comments</a:t>
            </a:r>
          </a:p>
        </p:txBody>
      </p:sp>
      <p:sp>
        <p:nvSpPr>
          <p:cNvPr id="35" name="Rectangle 34">
            <a:extLst>
              <a:ext uri="{FF2B5EF4-FFF2-40B4-BE49-F238E27FC236}">
                <a16:creationId xmlns:a16="http://schemas.microsoft.com/office/drawing/2014/main" id="{6458FF84-438E-4544-91C9-92CD6839FCA3}"/>
              </a:ext>
            </a:extLst>
          </p:cNvPr>
          <p:cNvSpPr/>
          <p:nvPr/>
        </p:nvSpPr>
        <p:spPr>
          <a:xfrm>
            <a:off x="1096147" y="3108424"/>
            <a:ext cx="3250351" cy="1589516"/>
          </a:xfrm>
          <a:prstGeom prst="rect">
            <a:avLst/>
          </a:prstGeom>
          <a:solidFill>
            <a:schemeClr val="bg1">
              <a:lumMod val="85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sp>
        <p:nvSpPr>
          <p:cNvPr id="32" name="Rectangle 31">
            <a:extLst>
              <a:ext uri="{FF2B5EF4-FFF2-40B4-BE49-F238E27FC236}">
                <a16:creationId xmlns:a16="http://schemas.microsoft.com/office/drawing/2014/main" id="{9D4D3A71-F2C6-47DF-BD49-C3D7BFBF9438}"/>
              </a:ext>
            </a:extLst>
          </p:cNvPr>
          <p:cNvSpPr/>
          <p:nvPr/>
        </p:nvSpPr>
        <p:spPr>
          <a:xfrm>
            <a:off x="1096147" y="1491988"/>
            <a:ext cx="1590385" cy="1537645"/>
          </a:xfrm>
          <a:prstGeom prst="rect">
            <a:avLst/>
          </a:prstGeom>
          <a:solidFill>
            <a:schemeClr val="accent4">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sp>
        <p:nvSpPr>
          <p:cNvPr id="29" name="Rectangle 28">
            <a:extLst>
              <a:ext uri="{FF2B5EF4-FFF2-40B4-BE49-F238E27FC236}">
                <a16:creationId xmlns:a16="http://schemas.microsoft.com/office/drawing/2014/main" id="{89FB3B56-79F8-4EBD-967A-A373F7652C6A}"/>
              </a:ext>
            </a:extLst>
          </p:cNvPr>
          <p:cNvSpPr/>
          <p:nvPr/>
        </p:nvSpPr>
        <p:spPr>
          <a:xfrm>
            <a:off x="2787555" y="1491988"/>
            <a:ext cx="1573934" cy="1537645"/>
          </a:xfrm>
          <a:prstGeom prst="rect">
            <a:avLst/>
          </a:prstGeom>
          <a:solidFill>
            <a:schemeClr val="accent5">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cxnSp>
        <p:nvCxnSpPr>
          <p:cNvPr id="9" name="Straight Arrow Connector 8">
            <a:extLst>
              <a:ext uri="{FF2B5EF4-FFF2-40B4-BE49-F238E27FC236}">
                <a16:creationId xmlns:a16="http://schemas.microsoft.com/office/drawing/2014/main" id="{654B3665-6198-4BDA-9256-CA77026CBFE3}"/>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F2953-4748-4B7B-ABF3-0603C06976E9}"/>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092" name="Picture 4" descr="Coren">
            <a:extLst>
              <a:ext uri="{FF2B5EF4-FFF2-40B4-BE49-F238E27FC236}">
                <a16:creationId xmlns:a16="http://schemas.microsoft.com/office/drawing/2014/main" id="{75B84383-2A3D-4981-9D34-B4C3755397DA}"/>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6604" y="4447625"/>
            <a:ext cx="555255" cy="1415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5BE5749-D7E3-4D58-B85B-0EF18CE0768E}"/>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62D31B-94B9-4080-A746-AF9B3A424279}"/>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89098" name="Picture 10" descr="HomeServe : assistance, dépannage, petits travaux pour la maison">
            <a:extLst>
              <a:ext uri="{FF2B5EF4-FFF2-40B4-BE49-F238E27FC236}">
                <a16:creationId xmlns:a16="http://schemas.microsoft.com/office/drawing/2014/main" id="{C7DCC30C-3A00-4326-A5B0-A4C92ED9DC2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4457" y="1491988"/>
            <a:ext cx="939661" cy="495671"/>
          </a:xfrm>
          <a:prstGeom prst="rect">
            <a:avLst/>
          </a:prstGeom>
          <a:noFill/>
          <a:extLst>
            <a:ext uri="{909E8E84-426E-40DD-AFC4-6F175D3DCCD1}">
              <a14:hiddenFill xmlns:a14="http://schemas.microsoft.com/office/drawing/2010/main">
                <a:solidFill>
                  <a:srgbClr val="FFFFFF"/>
                </a:solidFill>
              </a14:hiddenFill>
            </a:ext>
          </a:extLst>
        </p:spPr>
      </p:pic>
      <p:pic>
        <p:nvPicPr>
          <p:cNvPr id="89100" name="Picture 12" descr="Entreprises du groupe Multiasistencia – Multiassistance">
            <a:extLst>
              <a:ext uri="{FF2B5EF4-FFF2-40B4-BE49-F238E27FC236}">
                <a16:creationId xmlns:a16="http://schemas.microsoft.com/office/drawing/2014/main" id="{14D802B6-E892-4636-962C-02CD3123AD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8501" y="1610007"/>
            <a:ext cx="649849" cy="305036"/>
          </a:xfrm>
          <a:prstGeom prst="rect">
            <a:avLst/>
          </a:prstGeom>
          <a:noFill/>
        </p:spPr>
      </p:pic>
      <p:sp>
        <p:nvSpPr>
          <p:cNvPr id="17" name="TextBox 16">
            <a:extLst>
              <a:ext uri="{FF2B5EF4-FFF2-40B4-BE49-F238E27FC236}">
                <a16:creationId xmlns:a16="http://schemas.microsoft.com/office/drawing/2014/main" id="{A9119019-F679-42BB-B49F-4E0DCA81AB7E}"/>
              </a:ext>
            </a:extLst>
          </p:cNvPr>
          <p:cNvSpPr txBox="1"/>
          <p:nvPr/>
        </p:nvSpPr>
        <p:spPr>
          <a:xfrm>
            <a:off x="304398" y="2884489"/>
            <a:ext cx="784834" cy="369332"/>
          </a:xfrm>
          <a:prstGeom prst="rect">
            <a:avLst/>
          </a:prstGeom>
          <a:noFill/>
        </p:spPr>
        <p:txBody>
          <a:bodyPr wrap="square" rtlCol="0">
            <a:spAutoFit/>
          </a:bodyPr>
          <a:lstStyle/>
          <a:p>
            <a:pPr algn="ctr"/>
            <a:r>
              <a:rPr lang="en-US" sz="900" b="1"/>
              <a:t>Digital maturity</a:t>
            </a:r>
          </a:p>
        </p:txBody>
      </p:sp>
      <p:pic>
        <p:nvPicPr>
          <p:cNvPr id="89102" name="Picture 14" descr="Carglass Maison : Travaux, Rénovation &amp; Dépannage d'urgence">
            <a:extLst>
              <a:ext uri="{FF2B5EF4-FFF2-40B4-BE49-F238E27FC236}">
                <a16:creationId xmlns:a16="http://schemas.microsoft.com/office/drawing/2014/main" id="{8FF65DB1-BFE7-41A3-AE18-8D0D3864E4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13488" y="4212575"/>
            <a:ext cx="464579" cy="185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2F1702-75A2-41D0-81F2-2BFAC3621779}"/>
              </a:ext>
            </a:extLst>
          </p:cNvPr>
          <p:cNvSpPr txBox="1"/>
          <p:nvPr/>
        </p:nvSpPr>
        <p:spPr>
          <a:xfrm>
            <a:off x="1804097" y="4845906"/>
            <a:ext cx="1865892" cy="507831"/>
          </a:xfrm>
          <a:prstGeom prst="rect">
            <a:avLst/>
          </a:prstGeom>
          <a:noFill/>
        </p:spPr>
        <p:txBody>
          <a:bodyPr wrap="square" rtlCol="0">
            <a:spAutoFit/>
          </a:bodyPr>
          <a:lstStyle/>
          <a:p>
            <a:pPr algn="ctr"/>
            <a:r>
              <a:rPr lang="en-US" sz="900" b="1"/>
              <a:t>Competitors’ size </a:t>
            </a:r>
            <a:r>
              <a:rPr lang="en-US" sz="900"/>
              <a:t>(including international presence)</a:t>
            </a:r>
          </a:p>
        </p:txBody>
      </p:sp>
      <p:sp>
        <p:nvSpPr>
          <p:cNvPr id="31" name="Rectangle 30">
            <a:extLst>
              <a:ext uri="{FF2B5EF4-FFF2-40B4-BE49-F238E27FC236}">
                <a16:creationId xmlns:a16="http://schemas.microsoft.com/office/drawing/2014/main" id="{A8ABB57D-9FC1-44C5-8530-23D192F77D78}"/>
              </a:ext>
            </a:extLst>
          </p:cNvPr>
          <p:cNvSpPr/>
          <p:nvPr/>
        </p:nvSpPr>
        <p:spPr>
          <a:xfrm>
            <a:off x="1540718" y="3108424"/>
            <a:ext cx="2118669" cy="815684"/>
          </a:xfrm>
          <a:prstGeom prst="rect">
            <a:avLst/>
          </a:prstGeom>
          <a:solidFill>
            <a:schemeClr val="accent6">
              <a:lumMod val="20000"/>
              <a:lumOff val="8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chemeClr val="tx1"/>
              </a:solidFill>
            </a:endParaRPr>
          </a:p>
        </p:txBody>
      </p:sp>
      <p:pic>
        <p:nvPicPr>
          <p:cNvPr id="89108" name="Picture 20" descr="Inter Mutuelles Habitat | LinkedIn">
            <a:extLst>
              <a:ext uri="{FF2B5EF4-FFF2-40B4-BE49-F238E27FC236}">
                <a16:creationId xmlns:a16="http://schemas.microsoft.com/office/drawing/2014/main" id="{30C019D9-C0B9-43DC-A027-2B1D0305588B}"/>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5456" y="3667071"/>
            <a:ext cx="525130" cy="5251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20AAF5D-A79E-467F-A00F-2D1B31F8367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127578" y="2521366"/>
            <a:ext cx="919750" cy="510763"/>
          </a:xfrm>
          <a:prstGeom prst="rect">
            <a:avLst/>
          </a:prstGeom>
        </p:spPr>
      </p:pic>
      <p:pic>
        <p:nvPicPr>
          <p:cNvPr id="89094" name="Picture 6" descr="CED | Vernieuwd-CED-waardemanagement">
            <a:extLst>
              <a:ext uri="{FF2B5EF4-FFF2-40B4-BE49-F238E27FC236}">
                <a16:creationId xmlns:a16="http://schemas.microsoft.com/office/drawing/2014/main" id="{DCEBADD2-8F10-4602-B402-2F8A28E3A0B5}"/>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5994" y="2290777"/>
            <a:ext cx="488076" cy="2387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QUALISIN | LA solution après sinistre – LES PARTENAIRES QUI S'ENGAGENT À  VOS CÔTÉS">
            <a:extLst>
              <a:ext uri="{FF2B5EF4-FFF2-40B4-BE49-F238E27FC236}">
                <a16:creationId xmlns:a16="http://schemas.microsoft.com/office/drawing/2014/main" id="{17AF9461-69BF-41F6-98B1-518FFCB32C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98566" y="4076175"/>
            <a:ext cx="467326" cy="2272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ELFOR United Kingdom Logo">
            <a:extLst>
              <a:ext uri="{FF2B5EF4-FFF2-40B4-BE49-F238E27FC236}">
                <a16:creationId xmlns:a16="http://schemas.microsoft.com/office/drawing/2014/main" id="{0CF16C34-6BF9-4B73-A6F1-84491B48E63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07325" y="3162523"/>
            <a:ext cx="565661" cy="1285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25">
            <a:extLst>
              <a:ext uri="{FF2B5EF4-FFF2-40B4-BE49-F238E27FC236}">
                <a16:creationId xmlns:a16="http://schemas.microsoft.com/office/drawing/2014/main" id="{6503BBF8-FED4-48DE-A886-460FB05439F0}"/>
              </a:ext>
            </a:extLst>
          </p:cNvPr>
          <p:cNvSpPr txBox="1"/>
          <p:nvPr/>
        </p:nvSpPr>
        <p:spPr>
          <a:xfrm>
            <a:off x="619720" y="4845906"/>
            <a:ext cx="851826" cy="507831"/>
          </a:xfrm>
          <a:prstGeom prst="rect">
            <a:avLst/>
          </a:prstGeom>
          <a:noFill/>
        </p:spPr>
        <p:txBody>
          <a:bodyPr wrap="square" rtlCol="0">
            <a:spAutoFit/>
          </a:bodyPr>
          <a:lstStyle/>
          <a:p>
            <a:pPr algn="ctr"/>
            <a:r>
              <a:rPr lang="en-US" sz="900" i="1"/>
              <a:t>Localized or minority  players</a:t>
            </a:r>
          </a:p>
        </p:txBody>
      </p:sp>
      <p:sp>
        <p:nvSpPr>
          <p:cNvPr id="38" name="TextBox 25">
            <a:extLst>
              <a:ext uri="{FF2B5EF4-FFF2-40B4-BE49-F238E27FC236}">
                <a16:creationId xmlns:a16="http://schemas.microsoft.com/office/drawing/2014/main" id="{3F11B4ED-9D89-44C6-97B5-84A9B88A28A0}"/>
              </a:ext>
            </a:extLst>
          </p:cNvPr>
          <p:cNvSpPr txBox="1"/>
          <p:nvPr/>
        </p:nvSpPr>
        <p:spPr>
          <a:xfrm>
            <a:off x="3778057" y="4845906"/>
            <a:ext cx="851826" cy="646331"/>
          </a:xfrm>
          <a:prstGeom prst="rect">
            <a:avLst/>
          </a:prstGeom>
          <a:noFill/>
        </p:spPr>
        <p:txBody>
          <a:bodyPr wrap="square" rtlCol="0">
            <a:spAutoFit/>
          </a:bodyPr>
          <a:lstStyle/>
          <a:p>
            <a:pPr algn="ctr"/>
            <a:r>
              <a:rPr lang="en-US" sz="900" i="1"/>
              <a:t>International players or market leaders</a:t>
            </a:r>
          </a:p>
        </p:txBody>
      </p:sp>
      <p:sp>
        <p:nvSpPr>
          <p:cNvPr id="39" name="TextBox 16">
            <a:extLst>
              <a:ext uri="{FF2B5EF4-FFF2-40B4-BE49-F238E27FC236}">
                <a16:creationId xmlns:a16="http://schemas.microsoft.com/office/drawing/2014/main" id="{8D6F807D-093C-4031-8B72-64CF391C111D}"/>
              </a:ext>
            </a:extLst>
          </p:cNvPr>
          <p:cNvSpPr txBox="1"/>
          <p:nvPr/>
        </p:nvSpPr>
        <p:spPr>
          <a:xfrm>
            <a:off x="304398" y="4354936"/>
            <a:ext cx="784834" cy="507831"/>
          </a:xfrm>
          <a:prstGeom prst="rect">
            <a:avLst/>
          </a:prstGeom>
          <a:noFill/>
        </p:spPr>
        <p:txBody>
          <a:bodyPr wrap="square" rtlCol="0">
            <a:spAutoFit/>
          </a:bodyPr>
          <a:lstStyle/>
          <a:p>
            <a:pPr algn="ctr"/>
            <a:r>
              <a:rPr lang="en-US" sz="900" i="1"/>
              <a:t>Few digital initiatives</a:t>
            </a:r>
          </a:p>
        </p:txBody>
      </p:sp>
      <p:sp>
        <p:nvSpPr>
          <p:cNvPr id="40" name="TextBox 16">
            <a:extLst>
              <a:ext uri="{FF2B5EF4-FFF2-40B4-BE49-F238E27FC236}">
                <a16:creationId xmlns:a16="http://schemas.microsoft.com/office/drawing/2014/main" id="{E671D48A-B1A4-4B26-B60F-65E19EB4D45B}"/>
              </a:ext>
            </a:extLst>
          </p:cNvPr>
          <p:cNvSpPr txBox="1"/>
          <p:nvPr/>
        </p:nvSpPr>
        <p:spPr>
          <a:xfrm>
            <a:off x="304398" y="1424718"/>
            <a:ext cx="784834" cy="369332"/>
          </a:xfrm>
          <a:prstGeom prst="rect">
            <a:avLst/>
          </a:prstGeom>
          <a:noFill/>
        </p:spPr>
        <p:txBody>
          <a:bodyPr wrap="square" rtlCol="0">
            <a:spAutoFit/>
          </a:bodyPr>
          <a:lstStyle/>
          <a:p>
            <a:pPr algn="ctr"/>
            <a:r>
              <a:rPr lang="en-US" sz="900" i="1"/>
              <a:t>Fully digitalized</a:t>
            </a:r>
          </a:p>
        </p:txBody>
      </p:sp>
      <p:pic>
        <p:nvPicPr>
          <p:cNvPr id="82" name="Picture 8" descr="Polygon Annual Report 2019">
            <a:extLst>
              <a:ext uri="{FF2B5EF4-FFF2-40B4-BE49-F238E27FC236}">
                <a16:creationId xmlns:a16="http://schemas.microsoft.com/office/drawing/2014/main" id="{898A0C52-5BEC-4267-B17F-A5376452ED79}"/>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3610" y="3127446"/>
            <a:ext cx="764279" cy="198713"/>
          </a:xfrm>
          <a:prstGeom prst="rect">
            <a:avLst/>
          </a:prstGeom>
          <a:noFill/>
          <a:extLst>
            <a:ext uri="{909E8E84-426E-40DD-AFC4-6F175D3DCCD1}">
              <a14:hiddenFill xmlns:a14="http://schemas.microsoft.com/office/drawing/2010/main">
                <a:solidFill>
                  <a:srgbClr val="FFFFFF"/>
                </a:solidFill>
              </a14:hiddenFill>
            </a:ext>
          </a:extLst>
        </p:spPr>
      </p:pic>
      <p:sp>
        <p:nvSpPr>
          <p:cNvPr id="87" name="Ellipse 11">
            <a:extLst>
              <a:ext uri="{FF2B5EF4-FFF2-40B4-BE49-F238E27FC236}">
                <a16:creationId xmlns:a16="http://schemas.microsoft.com/office/drawing/2014/main" id="{969B0457-9AFB-478C-83F9-279061671C83}"/>
              </a:ext>
            </a:extLst>
          </p:cNvPr>
          <p:cNvSpPr/>
          <p:nvPr/>
        </p:nvSpPr>
        <p:spPr>
          <a:xfrm>
            <a:off x="1759997" y="3419421"/>
            <a:ext cx="863909" cy="386360"/>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Hestia</a:t>
            </a:r>
          </a:p>
        </p:txBody>
      </p:sp>
      <p:sp>
        <p:nvSpPr>
          <p:cNvPr id="61" name="Isosceles Triangle 60">
            <a:extLst>
              <a:ext uri="{FF2B5EF4-FFF2-40B4-BE49-F238E27FC236}">
                <a16:creationId xmlns:a16="http://schemas.microsoft.com/office/drawing/2014/main" id="{6AD76FA3-6E7D-4573-94F3-B77C5EE0163C}"/>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102" name="TextBox 101">
            <a:extLst>
              <a:ext uri="{FF2B5EF4-FFF2-40B4-BE49-F238E27FC236}">
                <a16:creationId xmlns:a16="http://schemas.microsoft.com/office/drawing/2014/main" id="{E0A3228D-D7F4-4A30-B4B2-A7E4D2315ACB}"/>
              </a:ext>
            </a:extLst>
          </p:cNvPr>
          <p:cNvSpPr txBox="1"/>
          <p:nvPr/>
        </p:nvSpPr>
        <p:spPr>
          <a:xfrm rot="18786033">
            <a:off x="3000375" y="3998913"/>
            <a:ext cx="1385675" cy="254000"/>
          </a:xfrm>
          <a:prstGeom prst="rect">
            <a:avLst/>
          </a:prstGeom>
          <a:noFill/>
        </p:spPr>
        <p:txBody>
          <a:bodyPr wrap="square" rtlCol="0">
            <a:spAutoFit/>
          </a:bodyPr>
          <a:lstStyle/>
          <a:p>
            <a:pPr algn="ctr"/>
            <a:r>
              <a:rPr lang="en-US" sz="1050">
                <a:solidFill>
                  <a:schemeClr val="bg1"/>
                </a:solidFill>
              </a:rPr>
              <a:t>Impractical area</a:t>
            </a:r>
          </a:p>
        </p:txBody>
      </p:sp>
      <p:sp>
        <p:nvSpPr>
          <p:cNvPr id="103" name="Rectangle 102">
            <a:extLst>
              <a:ext uri="{FF2B5EF4-FFF2-40B4-BE49-F238E27FC236}">
                <a16:creationId xmlns:a16="http://schemas.microsoft.com/office/drawing/2014/main" id="{60955DD5-4169-4F04-B2BF-2D2A64980A04}"/>
              </a:ext>
            </a:extLst>
          </p:cNvPr>
          <p:cNvSpPr/>
          <p:nvPr/>
        </p:nvSpPr>
        <p:spPr bwMode="auto">
          <a:xfrm>
            <a:off x="419099" y="5605567"/>
            <a:ext cx="1272048" cy="592034"/>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04" name="Rectangle 103">
            <a:extLst>
              <a:ext uri="{FF2B5EF4-FFF2-40B4-BE49-F238E27FC236}">
                <a16:creationId xmlns:a16="http://schemas.microsoft.com/office/drawing/2014/main" id="{4A968F88-0BEE-4D26-A5E9-83CB21CDAC4E}"/>
              </a:ext>
            </a:extLst>
          </p:cNvPr>
          <p:cNvSpPr/>
          <p:nvPr/>
        </p:nvSpPr>
        <p:spPr bwMode="auto">
          <a:xfrm>
            <a:off x="1805495" y="5605567"/>
            <a:ext cx="7776653"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Hestia faces two challenges in the coming years: first to </a:t>
            </a:r>
            <a:r>
              <a:rPr lang="en-US" sz="1000">
                <a:solidFill>
                  <a:schemeClr val="accent5">
                    <a:lumMod val="75000"/>
                  </a:schemeClr>
                </a:solidFill>
                <a:latin typeface="+mj-lt"/>
              </a:rPr>
              <a:t>finalize its digital transformation </a:t>
            </a:r>
            <a:r>
              <a:rPr lang="en-US" sz="1000">
                <a:latin typeface="+mj-lt"/>
              </a:rPr>
              <a:t>in order to integrate all companies under the group and then to </a:t>
            </a:r>
            <a:r>
              <a:rPr lang="en-US" sz="1000">
                <a:solidFill>
                  <a:schemeClr val="accent5">
                    <a:lumMod val="75000"/>
                  </a:schemeClr>
                </a:solidFill>
                <a:latin typeface="+mj-lt"/>
              </a:rPr>
              <a:t>digitalize its operational tools </a:t>
            </a:r>
            <a:r>
              <a:rPr lang="en-US" sz="1000">
                <a:latin typeface="+mj-lt"/>
              </a:rPr>
              <a:t>to compete against international players and market leaders </a:t>
            </a:r>
          </a:p>
        </p:txBody>
      </p:sp>
      <p:sp>
        <p:nvSpPr>
          <p:cNvPr id="105" name="Triangle isocèle 11">
            <a:extLst>
              <a:ext uri="{FF2B5EF4-FFF2-40B4-BE49-F238E27FC236}">
                <a16:creationId xmlns:a16="http://schemas.microsoft.com/office/drawing/2014/main" id="{8CE0D118-0AFC-408B-A2A2-0061AEB48222}"/>
              </a:ext>
            </a:extLst>
          </p:cNvPr>
          <p:cNvSpPr/>
          <p:nvPr/>
        </p:nvSpPr>
        <p:spPr bwMode="auto">
          <a:xfrm rot="5400000">
            <a:off x="205498" y="5819168"/>
            <a:ext cx="592033"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20" name="TextBox 25">
            <a:extLst>
              <a:ext uri="{FF2B5EF4-FFF2-40B4-BE49-F238E27FC236}">
                <a16:creationId xmlns:a16="http://schemas.microsoft.com/office/drawing/2014/main" id="{C57198B3-D8BE-4D70-B9B4-2277FF73857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a:t>More details in core document</a:t>
            </a:r>
          </a:p>
        </p:txBody>
      </p:sp>
      <p:sp>
        <p:nvSpPr>
          <p:cNvPr id="69" name="Rectangle 68">
            <a:extLst>
              <a:ext uri="{FF2B5EF4-FFF2-40B4-BE49-F238E27FC236}">
                <a16:creationId xmlns:a16="http://schemas.microsoft.com/office/drawing/2014/main" id="{01D1152F-DC04-47F3-B3E6-FE427477534B}"/>
              </a:ext>
            </a:extLst>
          </p:cNvPr>
          <p:cNvSpPr/>
          <p:nvPr/>
        </p:nvSpPr>
        <p:spPr>
          <a:xfrm>
            <a:off x="5373351" y="1393639"/>
            <a:ext cx="4265949" cy="6873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accent5">
                    <a:lumMod val="75000"/>
                  </a:schemeClr>
                </a:solidFill>
              </a:rPr>
              <a:t>Digital</a:t>
            </a:r>
            <a:r>
              <a:rPr lang="en-US" sz="900">
                <a:solidFill>
                  <a:schemeClr val="tx1"/>
                </a:solidFill>
              </a:rPr>
              <a:t> appears to be a </a:t>
            </a:r>
            <a:r>
              <a:rPr lang="en-US" sz="900">
                <a:solidFill>
                  <a:schemeClr val="accent5">
                    <a:lumMod val="75000"/>
                  </a:schemeClr>
                </a:solidFill>
              </a:rPr>
              <a:t>prerogative of the best players </a:t>
            </a:r>
            <a:r>
              <a:rPr lang="en-US" sz="900">
                <a:solidFill>
                  <a:schemeClr val="tx1"/>
                </a:solidFill>
              </a:rPr>
              <a:t>for it helps major companies </a:t>
            </a:r>
            <a:r>
              <a:rPr lang="en-US" sz="900">
                <a:solidFill>
                  <a:schemeClr val="accent5">
                    <a:lumMod val="75000"/>
                  </a:schemeClr>
                </a:solidFill>
              </a:rPr>
              <a:t>strengthen their position in the competitive landscape </a:t>
            </a:r>
            <a:r>
              <a:rPr lang="en-US" sz="900">
                <a:solidFill>
                  <a:schemeClr val="tx1"/>
                </a:solidFill>
              </a:rPr>
              <a:t>and grow significantly allowing them to </a:t>
            </a:r>
            <a:r>
              <a:rPr lang="en-US" sz="900">
                <a:solidFill>
                  <a:schemeClr val="accent5">
                    <a:lumMod val="75000"/>
                  </a:schemeClr>
                </a:solidFill>
              </a:rPr>
              <a:t>make differentiating investments</a:t>
            </a:r>
          </a:p>
        </p:txBody>
      </p:sp>
      <p:pic>
        <p:nvPicPr>
          <p:cNvPr id="70" name="Graphic 30" descr="Magnifying glass with solid fill">
            <a:extLst>
              <a:ext uri="{FF2B5EF4-FFF2-40B4-BE49-F238E27FC236}">
                <a16:creationId xmlns:a16="http://schemas.microsoft.com/office/drawing/2014/main" id="{17CE572B-6001-4C14-A3A7-E6908DCE20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5726" y="1605345"/>
            <a:ext cx="233892" cy="242335"/>
          </a:xfrm>
          <a:prstGeom prst="rect">
            <a:avLst/>
          </a:prstGeom>
        </p:spPr>
      </p:pic>
      <p:sp>
        <p:nvSpPr>
          <p:cNvPr id="63" name="ZoneTexte 62">
            <a:extLst>
              <a:ext uri="{FF2B5EF4-FFF2-40B4-BE49-F238E27FC236}">
                <a16:creationId xmlns:a16="http://schemas.microsoft.com/office/drawing/2014/main" id="{68579EF2-D9C9-42A6-9EFA-D329BA498B2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calls</a:t>
            </a:r>
          </a:p>
        </p:txBody>
      </p:sp>
      <p:sp>
        <p:nvSpPr>
          <p:cNvPr id="64" name="Ellipse 63">
            <a:extLst>
              <a:ext uri="{FF2B5EF4-FFF2-40B4-BE49-F238E27FC236}">
                <a16:creationId xmlns:a16="http://schemas.microsoft.com/office/drawing/2014/main" id="{CD0E5380-6872-484D-BA30-8815C6D13DCE}"/>
              </a:ext>
            </a:extLst>
          </p:cNvPr>
          <p:cNvSpPr/>
          <p:nvPr/>
        </p:nvSpPr>
        <p:spPr>
          <a:xfrm>
            <a:off x="2837395" y="1537345"/>
            <a:ext cx="161922" cy="152400"/>
          </a:xfrm>
          <a:prstGeom prst="ellipse">
            <a:avLst/>
          </a:prstGeom>
          <a:solidFill>
            <a:srgbClr val="DBEEF4"/>
          </a:solidFill>
          <a:ln w="12700">
            <a:solidFill>
              <a:schemeClr val="accent5">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5"/>
                </a:solidFill>
              </a:rPr>
              <a:t>1</a:t>
            </a:r>
          </a:p>
        </p:txBody>
      </p:sp>
      <p:sp>
        <p:nvSpPr>
          <p:cNvPr id="65" name="Ellipse 64">
            <a:extLst>
              <a:ext uri="{FF2B5EF4-FFF2-40B4-BE49-F238E27FC236}">
                <a16:creationId xmlns:a16="http://schemas.microsoft.com/office/drawing/2014/main" id="{69CDFEDF-A03C-473A-A597-D74E4B7BB63A}"/>
              </a:ext>
            </a:extLst>
          </p:cNvPr>
          <p:cNvSpPr/>
          <p:nvPr/>
        </p:nvSpPr>
        <p:spPr>
          <a:xfrm>
            <a:off x="1132674" y="1540955"/>
            <a:ext cx="161922" cy="152400"/>
          </a:xfrm>
          <a:prstGeom prst="ellipse">
            <a:avLst/>
          </a:prstGeom>
          <a:solidFill>
            <a:schemeClr val="accent4">
              <a:lumMod val="20000"/>
              <a:lumOff val="80000"/>
            </a:schemeClr>
          </a:solidFill>
          <a:ln w="12700">
            <a:solidFill>
              <a:schemeClr val="accent4">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4">
                    <a:lumMod val="60000"/>
                    <a:lumOff val="40000"/>
                  </a:schemeClr>
                </a:solidFill>
              </a:rPr>
              <a:t>2</a:t>
            </a:r>
          </a:p>
        </p:txBody>
      </p:sp>
      <p:grpSp>
        <p:nvGrpSpPr>
          <p:cNvPr id="8" name="Groupe 63">
            <a:extLst>
              <a:ext uri="{FF2B5EF4-FFF2-40B4-BE49-F238E27FC236}">
                <a16:creationId xmlns:a16="http://schemas.microsoft.com/office/drawing/2014/main" id="{32D1E391-C38E-451A-BE83-45491051B211}"/>
              </a:ext>
            </a:extLst>
          </p:cNvPr>
          <p:cNvGrpSpPr/>
          <p:nvPr/>
        </p:nvGrpSpPr>
        <p:grpSpPr>
          <a:xfrm>
            <a:off x="8434455" y="2780223"/>
            <a:ext cx="288149" cy="276600"/>
            <a:chOff x="8611950" y="2143094"/>
            <a:chExt cx="288149" cy="288149"/>
          </a:xfrm>
        </p:grpSpPr>
        <p:pic>
          <p:nvPicPr>
            <p:cNvPr id="11" name="Graphic 30" descr="Magnifying glass with solid fill">
              <a:extLst>
                <a:ext uri="{FF2B5EF4-FFF2-40B4-BE49-F238E27FC236}">
                  <a16:creationId xmlns:a16="http://schemas.microsoft.com/office/drawing/2014/main" id="{E1F92842-D6CB-4D13-8CAC-7E8C70C7DC1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66" name="Ellipse 65">
              <a:extLst>
                <a:ext uri="{FF2B5EF4-FFF2-40B4-BE49-F238E27FC236}">
                  <a16:creationId xmlns:a16="http://schemas.microsoft.com/office/drawing/2014/main" id="{A13FBB25-422B-4052-810F-DC13981F936C}"/>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00B0F0"/>
                  </a:solidFill>
                </a:rPr>
                <a:t>1</a:t>
              </a:r>
            </a:p>
          </p:txBody>
        </p:sp>
      </p:grpSp>
      <p:grpSp>
        <p:nvGrpSpPr>
          <p:cNvPr id="67" name="Groupe 66">
            <a:extLst>
              <a:ext uri="{FF2B5EF4-FFF2-40B4-BE49-F238E27FC236}">
                <a16:creationId xmlns:a16="http://schemas.microsoft.com/office/drawing/2014/main" id="{51D2C539-02A7-4E76-9401-9996A4088220}"/>
              </a:ext>
            </a:extLst>
          </p:cNvPr>
          <p:cNvGrpSpPr/>
          <p:nvPr/>
        </p:nvGrpSpPr>
        <p:grpSpPr>
          <a:xfrm>
            <a:off x="8789828" y="2780223"/>
            <a:ext cx="288149" cy="276600"/>
            <a:chOff x="8611950" y="2143094"/>
            <a:chExt cx="288149" cy="288149"/>
          </a:xfrm>
        </p:grpSpPr>
        <p:pic>
          <p:nvPicPr>
            <p:cNvPr id="68" name="Graphic 30" descr="Magnifying glass with solid fill">
              <a:extLst>
                <a:ext uri="{FF2B5EF4-FFF2-40B4-BE49-F238E27FC236}">
                  <a16:creationId xmlns:a16="http://schemas.microsoft.com/office/drawing/2014/main" id="{718ED97D-907F-44CA-8D56-EEFF35C6C7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73" name="Ellipse 72">
              <a:extLst>
                <a:ext uri="{FF2B5EF4-FFF2-40B4-BE49-F238E27FC236}">
                  <a16:creationId xmlns:a16="http://schemas.microsoft.com/office/drawing/2014/main" id="{CF0BA0C8-C53D-4F2F-AD70-AD21F84AE095}"/>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00B0F0"/>
                  </a:solidFill>
                </a:rPr>
                <a:t>2</a:t>
              </a:r>
            </a:p>
          </p:txBody>
        </p:sp>
      </p:grpSp>
      <p:grpSp>
        <p:nvGrpSpPr>
          <p:cNvPr id="84" name="Groupe 83">
            <a:extLst>
              <a:ext uri="{FF2B5EF4-FFF2-40B4-BE49-F238E27FC236}">
                <a16:creationId xmlns:a16="http://schemas.microsoft.com/office/drawing/2014/main" id="{C3E7A51F-2664-40D3-AF07-48A59BEF5F5F}"/>
              </a:ext>
            </a:extLst>
          </p:cNvPr>
          <p:cNvGrpSpPr/>
          <p:nvPr/>
        </p:nvGrpSpPr>
        <p:grpSpPr>
          <a:xfrm>
            <a:off x="9142954" y="2780223"/>
            <a:ext cx="288149" cy="276600"/>
            <a:chOff x="8611950" y="2143094"/>
            <a:chExt cx="288149" cy="288149"/>
          </a:xfrm>
        </p:grpSpPr>
        <p:pic>
          <p:nvPicPr>
            <p:cNvPr id="85" name="Graphic 30" descr="Magnifying glass with solid fill">
              <a:extLst>
                <a:ext uri="{FF2B5EF4-FFF2-40B4-BE49-F238E27FC236}">
                  <a16:creationId xmlns:a16="http://schemas.microsoft.com/office/drawing/2014/main" id="{D6173D87-BAC5-4C62-9749-9F6FE754C93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86" name="Ellipse 85">
              <a:extLst>
                <a:ext uri="{FF2B5EF4-FFF2-40B4-BE49-F238E27FC236}">
                  <a16:creationId xmlns:a16="http://schemas.microsoft.com/office/drawing/2014/main" id="{0FF6B5E6-5945-4627-AA85-55C2CBA42A6A}"/>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00B0F0"/>
                  </a:solidFill>
                </a:rPr>
                <a:t>3</a:t>
              </a:r>
            </a:p>
          </p:txBody>
        </p:sp>
      </p:grpSp>
      <p:grpSp>
        <p:nvGrpSpPr>
          <p:cNvPr id="88" name="Groupe 87">
            <a:extLst>
              <a:ext uri="{FF2B5EF4-FFF2-40B4-BE49-F238E27FC236}">
                <a16:creationId xmlns:a16="http://schemas.microsoft.com/office/drawing/2014/main" id="{CCCDDDF3-55C0-4343-967D-3C9CC546CF63}"/>
              </a:ext>
            </a:extLst>
          </p:cNvPr>
          <p:cNvGrpSpPr/>
          <p:nvPr/>
        </p:nvGrpSpPr>
        <p:grpSpPr>
          <a:xfrm>
            <a:off x="9142954" y="3551935"/>
            <a:ext cx="288149" cy="276600"/>
            <a:chOff x="8611950" y="2143094"/>
            <a:chExt cx="288149" cy="288149"/>
          </a:xfrm>
        </p:grpSpPr>
        <p:pic>
          <p:nvPicPr>
            <p:cNvPr id="89" name="Graphic 30" descr="Magnifying glass with solid fill">
              <a:extLst>
                <a:ext uri="{FF2B5EF4-FFF2-40B4-BE49-F238E27FC236}">
                  <a16:creationId xmlns:a16="http://schemas.microsoft.com/office/drawing/2014/main" id="{AFBBB4A6-DA77-4673-BC48-4CD428DD7A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90" name="Ellipse 89">
              <a:extLst>
                <a:ext uri="{FF2B5EF4-FFF2-40B4-BE49-F238E27FC236}">
                  <a16:creationId xmlns:a16="http://schemas.microsoft.com/office/drawing/2014/main" id="{02DA40C7-1137-4188-B485-4E022ACCB267}"/>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00B0F0"/>
                  </a:solidFill>
                </a:rPr>
                <a:t>4</a:t>
              </a:r>
            </a:p>
          </p:txBody>
        </p:sp>
      </p:grpSp>
      <p:grpSp>
        <p:nvGrpSpPr>
          <p:cNvPr id="91" name="Groupe 90">
            <a:extLst>
              <a:ext uri="{FF2B5EF4-FFF2-40B4-BE49-F238E27FC236}">
                <a16:creationId xmlns:a16="http://schemas.microsoft.com/office/drawing/2014/main" id="{2815DB90-30D9-4C7B-B067-9CA6A90CBAD4}"/>
              </a:ext>
            </a:extLst>
          </p:cNvPr>
          <p:cNvGrpSpPr/>
          <p:nvPr/>
        </p:nvGrpSpPr>
        <p:grpSpPr>
          <a:xfrm>
            <a:off x="9142954" y="4364111"/>
            <a:ext cx="288149" cy="276600"/>
            <a:chOff x="8611950" y="2143094"/>
            <a:chExt cx="288149" cy="288149"/>
          </a:xfrm>
        </p:grpSpPr>
        <p:pic>
          <p:nvPicPr>
            <p:cNvPr id="92" name="Graphic 30" descr="Magnifying glass with solid fill">
              <a:extLst>
                <a:ext uri="{FF2B5EF4-FFF2-40B4-BE49-F238E27FC236}">
                  <a16:creationId xmlns:a16="http://schemas.microsoft.com/office/drawing/2014/main" id="{DF670529-F01A-40F6-A768-73A88B9092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93" name="Ellipse 92">
              <a:extLst>
                <a:ext uri="{FF2B5EF4-FFF2-40B4-BE49-F238E27FC236}">
                  <a16:creationId xmlns:a16="http://schemas.microsoft.com/office/drawing/2014/main" id="{CE4C6AB6-9D3C-4D37-B7B6-46807A759A82}"/>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00B0F0"/>
                  </a:solidFill>
                </a:rPr>
                <a:t>5</a:t>
              </a:r>
            </a:p>
          </p:txBody>
        </p:sp>
      </p:grpSp>
      <p:sp>
        <p:nvSpPr>
          <p:cNvPr id="12" name="Ellipse 65">
            <a:extLst>
              <a:ext uri="{FF2B5EF4-FFF2-40B4-BE49-F238E27FC236}">
                <a16:creationId xmlns:a16="http://schemas.microsoft.com/office/drawing/2014/main" id="{1B96CF0D-1D9C-428E-BF87-D9A580AE991C}"/>
              </a:ext>
            </a:extLst>
          </p:cNvPr>
          <p:cNvSpPr/>
          <p:nvPr/>
        </p:nvSpPr>
        <p:spPr>
          <a:xfrm>
            <a:off x="1514691" y="3086322"/>
            <a:ext cx="161922" cy="152400"/>
          </a:xfrm>
          <a:prstGeom prst="ellipse">
            <a:avLst/>
          </a:prstGeom>
          <a:solidFill>
            <a:srgbClr val="FDEADA"/>
          </a:solidFill>
          <a:ln w="12700">
            <a:solidFill>
              <a:schemeClr val="accent6">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6">
                    <a:lumMod val="75000"/>
                  </a:schemeClr>
                </a:solidFill>
              </a:rPr>
              <a:t>3</a:t>
            </a:r>
          </a:p>
        </p:txBody>
      </p:sp>
      <p:sp>
        <p:nvSpPr>
          <p:cNvPr id="20" name="Ellipse 66">
            <a:extLst>
              <a:ext uri="{FF2B5EF4-FFF2-40B4-BE49-F238E27FC236}">
                <a16:creationId xmlns:a16="http://schemas.microsoft.com/office/drawing/2014/main" id="{8E9A3326-3694-454B-B327-B03B4A415605}"/>
              </a:ext>
            </a:extLst>
          </p:cNvPr>
          <p:cNvSpPr/>
          <p:nvPr/>
        </p:nvSpPr>
        <p:spPr>
          <a:xfrm>
            <a:off x="1095718" y="3076705"/>
            <a:ext cx="161922" cy="152400"/>
          </a:xfrm>
          <a:prstGeom prst="ellipse">
            <a:avLst/>
          </a:prstGeom>
          <a:solidFill>
            <a:srgbClr val="D9D9D9"/>
          </a:solidFill>
          <a:ln w="12700">
            <a:solidFill>
              <a:schemeClr val="bg1">
                <a:lumMod val="75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lumMod val="50000"/>
                  </a:schemeClr>
                </a:solidFill>
              </a:rPr>
              <a:t>4</a:t>
            </a:r>
          </a:p>
        </p:txBody>
      </p:sp>
    </p:spTree>
    <p:extLst>
      <p:ext uri="{BB962C8B-B14F-4D97-AF65-F5344CB8AC3E}">
        <p14:creationId xmlns:p14="http://schemas.microsoft.com/office/powerpoint/2010/main" val="1763597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3443230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a:xfrm>
            <a:off x="584516" y="116632"/>
            <a:ext cx="7872022" cy="576064"/>
          </a:xfrm>
        </p:spPr>
        <p:txBody>
          <a:bodyPr vert="horz"/>
          <a:lstStyle/>
          <a:p>
            <a:r>
              <a:rPr lang="en-US" sz="1300"/>
              <a:t>Peers / Competitors – </a:t>
            </a:r>
            <a:r>
              <a:rPr lang="en-US" sz="1300" err="1"/>
              <a:t>Stelliant</a:t>
            </a:r>
            <a:br>
              <a:rPr lang="en-US" sz="1300" b="0"/>
            </a:br>
            <a:r>
              <a:rPr lang="en-US" sz="1300" b="0" err="1"/>
              <a:t>Stelliant</a:t>
            </a:r>
            <a:r>
              <a:rPr lang="en-US" sz="1300" b="0"/>
              <a:t> has chosen to </a:t>
            </a:r>
            <a:r>
              <a:rPr lang="en-US" sz="1300" b="0">
                <a:solidFill>
                  <a:schemeClr val="accent5">
                    <a:lumMod val="75000"/>
                  </a:schemeClr>
                </a:solidFill>
              </a:rPr>
              <a:t>grow</a:t>
            </a:r>
            <a:r>
              <a:rPr lang="en-US" sz="1300" b="0"/>
              <a:t> thanks to </a:t>
            </a:r>
            <a:r>
              <a:rPr lang="en-US" sz="1300" b="0">
                <a:solidFill>
                  <a:schemeClr val="accent5">
                    <a:lumMod val="75000"/>
                  </a:schemeClr>
                </a:solidFill>
              </a:rPr>
              <a:t>acquisitions</a:t>
            </a:r>
            <a:r>
              <a:rPr lang="en-US" sz="1300" b="0"/>
              <a:t> such as GEOP Assistance or AAD Phenix but also to </a:t>
            </a:r>
            <a:r>
              <a:rPr lang="en-US" sz="1300" b="0">
                <a:solidFill>
                  <a:schemeClr val="accent5">
                    <a:lumMod val="75000"/>
                  </a:schemeClr>
                </a:solidFill>
              </a:rPr>
              <a:t>reorganize</a:t>
            </a:r>
            <a:r>
              <a:rPr lang="en-US" sz="1300" b="0"/>
              <a:t> itself as a group and to </a:t>
            </a:r>
            <a:r>
              <a:rPr lang="en-US" sz="1300" b="0">
                <a:solidFill>
                  <a:schemeClr val="accent5">
                    <a:lumMod val="75000"/>
                  </a:schemeClr>
                </a:solidFill>
              </a:rPr>
              <a:t>develop common technological tools</a:t>
            </a:r>
            <a:endParaRPr lang="en-US" sz="1300" b="0"/>
          </a:p>
        </p:txBody>
      </p:sp>
      <p:pic>
        <p:nvPicPr>
          <p:cNvPr id="12" name="Picture 11">
            <a:extLst>
              <a:ext uri="{FF2B5EF4-FFF2-40B4-BE49-F238E27FC236}">
                <a16:creationId xmlns:a16="http://schemas.microsoft.com/office/drawing/2014/main" id="{7237C973-AA2A-44DD-BD62-50A0F7016986}"/>
              </a:ext>
            </a:extLst>
          </p:cNvPr>
          <p:cNvPicPr>
            <a:picLocks noChangeAspect="1"/>
          </p:cNvPicPr>
          <p:nvPr/>
        </p:nvPicPr>
        <p:blipFill>
          <a:blip r:embed="rId6"/>
          <a:stretch>
            <a:fillRect/>
          </a:stretch>
        </p:blipFill>
        <p:spPr>
          <a:xfrm>
            <a:off x="8439021" y="1799237"/>
            <a:ext cx="1165695" cy="1492500"/>
          </a:xfrm>
          <a:prstGeom prst="rect">
            <a:avLst/>
          </a:prstGeom>
        </p:spPr>
      </p:pic>
      <p:pic>
        <p:nvPicPr>
          <p:cNvPr id="18" name="Picture 17">
            <a:extLst>
              <a:ext uri="{FF2B5EF4-FFF2-40B4-BE49-F238E27FC236}">
                <a16:creationId xmlns:a16="http://schemas.microsoft.com/office/drawing/2014/main" id="{EBB8EF5C-CE46-41EE-81D3-776D847B6F3F}"/>
              </a:ext>
            </a:extLst>
          </p:cNvPr>
          <p:cNvPicPr>
            <a:picLocks noChangeAspect="1"/>
          </p:cNvPicPr>
          <p:nvPr/>
        </p:nvPicPr>
        <p:blipFill>
          <a:blip r:embed="rId7"/>
          <a:stretch>
            <a:fillRect/>
          </a:stretch>
        </p:blipFill>
        <p:spPr>
          <a:xfrm>
            <a:off x="5463513" y="3752901"/>
            <a:ext cx="1129565" cy="1840591"/>
          </a:xfrm>
          <a:prstGeom prst="rect">
            <a:avLst/>
          </a:prstGeom>
        </p:spPr>
      </p:pic>
      <p:cxnSp>
        <p:nvCxnSpPr>
          <p:cNvPr id="24" name="Straight Arrow Connector 23">
            <a:extLst>
              <a:ext uri="{FF2B5EF4-FFF2-40B4-BE49-F238E27FC236}">
                <a16:creationId xmlns:a16="http://schemas.microsoft.com/office/drawing/2014/main" id="{57EC3BA0-0BD7-406F-BCAC-115DC1E9BF76}"/>
              </a:ext>
            </a:extLst>
          </p:cNvPr>
          <p:cNvCxnSpPr>
            <a:cxnSpLocks/>
          </p:cNvCxnSpPr>
          <p:nvPr/>
        </p:nvCxnSpPr>
        <p:spPr>
          <a:xfrm flipV="1">
            <a:off x="961137" y="1477674"/>
            <a:ext cx="8716" cy="256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83226B-894E-4B70-95FD-02DAB705FC5B}"/>
              </a:ext>
            </a:extLst>
          </p:cNvPr>
          <p:cNvCxnSpPr>
            <a:cxnSpLocks/>
          </p:cNvCxnSpPr>
          <p:nvPr/>
        </p:nvCxnSpPr>
        <p:spPr>
          <a:xfrm>
            <a:off x="2604639" y="1339212"/>
            <a:ext cx="0" cy="269240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16F15A2-475E-4D27-816D-548A88E1F6C2}"/>
              </a:ext>
            </a:extLst>
          </p:cNvPr>
          <p:cNvCxnSpPr>
            <a:cxnSpLocks/>
          </p:cNvCxnSpPr>
          <p:nvPr/>
        </p:nvCxnSpPr>
        <p:spPr>
          <a:xfrm flipH="1">
            <a:off x="961137" y="2634612"/>
            <a:ext cx="2886790"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2A97B99-F7FE-4B4A-8D64-80E6C8EF07CA}"/>
              </a:ext>
            </a:extLst>
          </p:cNvPr>
          <p:cNvSpPr txBox="1"/>
          <p:nvPr/>
        </p:nvSpPr>
        <p:spPr>
          <a:xfrm>
            <a:off x="185020" y="2449946"/>
            <a:ext cx="784833" cy="369332"/>
          </a:xfrm>
          <a:prstGeom prst="rect">
            <a:avLst/>
          </a:prstGeom>
          <a:noFill/>
        </p:spPr>
        <p:txBody>
          <a:bodyPr wrap="square" rtlCol="0">
            <a:spAutoFit/>
          </a:bodyPr>
          <a:lstStyle/>
          <a:p>
            <a:pPr algn="ctr"/>
            <a:r>
              <a:rPr lang="en-US" sz="900" b="1"/>
              <a:t>Digital maturity</a:t>
            </a:r>
          </a:p>
        </p:txBody>
      </p:sp>
      <p:sp>
        <p:nvSpPr>
          <p:cNvPr id="28" name="TextBox 27">
            <a:extLst>
              <a:ext uri="{FF2B5EF4-FFF2-40B4-BE49-F238E27FC236}">
                <a16:creationId xmlns:a16="http://schemas.microsoft.com/office/drawing/2014/main" id="{19518F5B-5922-4379-B8C3-76136ADF97B5}"/>
              </a:ext>
            </a:extLst>
          </p:cNvPr>
          <p:cNvSpPr txBox="1"/>
          <p:nvPr/>
        </p:nvSpPr>
        <p:spPr>
          <a:xfrm>
            <a:off x="1378291" y="4164132"/>
            <a:ext cx="2052481" cy="369332"/>
          </a:xfrm>
          <a:prstGeom prst="rect">
            <a:avLst/>
          </a:prstGeom>
          <a:noFill/>
        </p:spPr>
        <p:txBody>
          <a:bodyPr wrap="square" rtlCol="0">
            <a:spAutoFit/>
          </a:bodyPr>
          <a:lstStyle/>
          <a:p>
            <a:pPr algn="ctr"/>
            <a:r>
              <a:rPr lang="en-US" sz="900" b="1"/>
              <a:t>Competitors’ size </a:t>
            </a:r>
            <a:r>
              <a:rPr lang="en-US" sz="900"/>
              <a:t>(including international presence)</a:t>
            </a:r>
          </a:p>
        </p:txBody>
      </p:sp>
      <p:pic>
        <p:nvPicPr>
          <p:cNvPr id="29" name="Picture 28">
            <a:extLst>
              <a:ext uri="{FF2B5EF4-FFF2-40B4-BE49-F238E27FC236}">
                <a16:creationId xmlns:a16="http://schemas.microsoft.com/office/drawing/2014/main" id="{B3EC2B72-6774-4EF8-B906-2691A87646A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954370" y="1583137"/>
            <a:ext cx="1011725" cy="561839"/>
          </a:xfrm>
          <a:prstGeom prst="rect">
            <a:avLst/>
          </a:prstGeom>
        </p:spPr>
      </p:pic>
      <p:sp>
        <p:nvSpPr>
          <p:cNvPr id="30" name="TextBox 25">
            <a:extLst>
              <a:ext uri="{FF2B5EF4-FFF2-40B4-BE49-F238E27FC236}">
                <a16:creationId xmlns:a16="http://schemas.microsoft.com/office/drawing/2014/main" id="{77660FB8-EA69-47A9-AEA2-E46F353BFB2B}"/>
              </a:ext>
            </a:extLst>
          </p:cNvPr>
          <p:cNvSpPr txBox="1"/>
          <p:nvPr/>
        </p:nvSpPr>
        <p:spPr>
          <a:xfrm>
            <a:off x="492632" y="4119162"/>
            <a:ext cx="937009" cy="369332"/>
          </a:xfrm>
          <a:prstGeom prst="rect">
            <a:avLst/>
          </a:prstGeom>
          <a:noFill/>
        </p:spPr>
        <p:txBody>
          <a:bodyPr wrap="square" rtlCol="0">
            <a:spAutoFit/>
          </a:bodyPr>
          <a:lstStyle/>
          <a:p>
            <a:pPr algn="ctr"/>
            <a:r>
              <a:rPr lang="en-US" sz="900" i="1"/>
              <a:t>Minority  players</a:t>
            </a:r>
          </a:p>
        </p:txBody>
      </p:sp>
      <p:sp>
        <p:nvSpPr>
          <p:cNvPr id="31" name="TextBox 25">
            <a:extLst>
              <a:ext uri="{FF2B5EF4-FFF2-40B4-BE49-F238E27FC236}">
                <a16:creationId xmlns:a16="http://schemas.microsoft.com/office/drawing/2014/main" id="{2945FCFB-194B-4D8E-9287-57E6954828F4}"/>
              </a:ext>
            </a:extLst>
          </p:cNvPr>
          <p:cNvSpPr txBox="1"/>
          <p:nvPr/>
        </p:nvSpPr>
        <p:spPr>
          <a:xfrm>
            <a:off x="3370705" y="4122243"/>
            <a:ext cx="937009" cy="369332"/>
          </a:xfrm>
          <a:prstGeom prst="rect">
            <a:avLst/>
          </a:prstGeom>
          <a:noFill/>
        </p:spPr>
        <p:txBody>
          <a:bodyPr wrap="square" rtlCol="0">
            <a:spAutoFit/>
          </a:bodyPr>
          <a:lstStyle/>
          <a:p>
            <a:pPr algn="ctr"/>
            <a:r>
              <a:rPr lang="en-US" sz="900" i="1"/>
              <a:t>Market leaders</a:t>
            </a:r>
          </a:p>
        </p:txBody>
      </p:sp>
      <p:sp>
        <p:nvSpPr>
          <p:cNvPr id="32" name="TextBox 16">
            <a:extLst>
              <a:ext uri="{FF2B5EF4-FFF2-40B4-BE49-F238E27FC236}">
                <a16:creationId xmlns:a16="http://schemas.microsoft.com/office/drawing/2014/main" id="{14904770-A5AE-43F0-8FD2-DB1AA1533E73}"/>
              </a:ext>
            </a:extLst>
          </p:cNvPr>
          <p:cNvSpPr txBox="1"/>
          <p:nvPr/>
        </p:nvSpPr>
        <p:spPr>
          <a:xfrm>
            <a:off x="185020" y="3652317"/>
            <a:ext cx="784833" cy="507831"/>
          </a:xfrm>
          <a:prstGeom prst="rect">
            <a:avLst/>
          </a:prstGeom>
          <a:noFill/>
        </p:spPr>
        <p:txBody>
          <a:bodyPr wrap="square" rtlCol="0">
            <a:spAutoFit/>
          </a:bodyPr>
          <a:lstStyle/>
          <a:p>
            <a:pPr algn="ctr"/>
            <a:r>
              <a:rPr lang="en-US" sz="900" i="1"/>
              <a:t>Few digital initiatives</a:t>
            </a:r>
          </a:p>
        </p:txBody>
      </p:sp>
      <p:sp>
        <p:nvSpPr>
          <p:cNvPr id="33" name="TextBox 16">
            <a:extLst>
              <a:ext uri="{FF2B5EF4-FFF2-40B4-BE49-F238E27FC236}">
                <a16:creationId xmlns:a16="http://schemas.microsoft.com/office/drawing/2014/main" id="{19D9E617-B15A-4755-83E0-08BA2DC4E237}"/>
              </a:ext>
            </a:extLst>
          </p:cNvPr>
          <p:cNvSpPr txBox="1"/>
          <p:nvPr/>
        </p:nvSpPr>
        <p:spPr>
          <a:xfrm>
            <a:off x="185020" y="1421637"/>
            <a:ext cx="784833" cy="369332"/>
          </a:xfrm>
          <a:prstGeom prst="rect">
            <a:avLst/>
          </a:prstGeom>
          <a:noFill/>
        </p:spPr>
        <p:txBody>
          <a:bodyPr wrap="square" rtlCol="0">
            <a:spAutoFit/>
          </a:bodyPr>
          <a:lstStyle/>
          <a:p>
            <a:pPr algn="ctr"/>
            <a:r>
              <a:rPr lang="en-US" sz="900" i="1"/>
              <a:t>Fully digitalized</a:t>
            </a:r>
          </a:p>
        </p:txBody>
      </p:sp>
      <p:cxnSp>
        <p:nvCxnSpPr>
          <p:cNvPr id="34" name="Straight Arrow Connector 33">
            <a:extLst>
              <a:ext uri="{FF2B5EF4-FFF2-40B4-BE49-F238E27FC236}">
                <a16:creationId xmlns:a16="http://schemas.microsoft.com/office/drawing/2014/main" id="{038CAEDA-8382-440E-B1BB-4ABA5D1A8C93}"/>
              </a:ext>
            </a:extLst>
          </p:cNvPr>
          <p:cNvCxnSpPr>
            <a:cxnSpLocks/>
          </p:cNvCxnSpPr>
          <p:nvPr/>
        </p:nvCxnSpPr>
        <p:spPr>
          <a:xfrm flipV="1">
            <a:off x="961137" y="4031612"/>
            <a:ext cx="3005665" cy="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15430F-E49A-4870-B72A-21A409A29AD5}"/>
              </a:ext>
            </a:extLst>
          </p:cNvPr>
          <p:cNvCxnSpPr>
            <a:cxnSpLocks/>
          </p:cNvCxnSpPr>
          <p:nvPr/>
        </p:nvCxnSpPr>
        <p:spPr>
          <a:xfrm flipV="1">
            <a:off x="1206691" y="2144976"/>
            <a:ext cx="1978052" cy="17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Flowchart: Connector 42">
            <a:extLst>
              <a:ext uri="{FF2B5EF4-FFF2-40B4-BE49-F238E27FC236}">
                <a16:creationId xmlns:a16="http://schemas.microsoft.com/office/drawing/2014/main" id="{92F77E9E-DEF8-4DA4-9D26-0AE70C9DE90E}"/>
              </a:ext>
            </a:extLst>
          </p:cNvPr>
          <p:cNvSpPr/>
          <p:nvPr/>
        </p:nvSpPr>
        <p:spPr>
          <a:xfrm>
            <a:off x="1378291" y="3522104"/>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45" name="Flowchart: Connector 44">
            <a:extLst>
              <a:ext uri="{FF2B5EF4-FFF2-40B4-BE49-F238E27FC236}">
                <a16:creationId xmlns:a16="http://schemas.microsoft.com/office/drawing/2014/main" id="{2628F15C-FA42-46CA-A5D0-B427ED91699B}"/>
              </a:ext>
            </a:extLst>
          </p:cNvPr>
          <p:cNvSpPr/>
          <p:nvPr/>
        </p:nvSpPr>
        <p:spPr>
          <a:xfrm>
            <a:off x="1800076" y="3139489"/>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2</a:t>
            </a:r>
          </a:p>
        </p:txBody>
      </p:sp>
      <p:sp>
        <p:nvSpPr>
          <p:cNvPr id="46" name="Flowchart: Connector 45">
            <a:extLst>
              <a:ext uri="{FF2B5EF4-FFF2-40B4-BE49-F238E27FC236}">
                <a16:creationId xmlns:a16="http://schemas.microsoft.com/office/drawing/2014/main" id="{36D9C9E6-524B-49C2-AA2D-02E040F87033}"/>
              </a:ext>
            </a:extLst>
          </p:cNvPr>
          <p:cNvSpPr/>
          <p:nvPr/>
        </p:nvSpPr>
        <p:spPr>
          <a:xfrm>
            <a:off x="2217229" y="2763737"/>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3</a:t>
            </a:r>
          </a:p>
        </p:txBody>
      </p:sp>
      <p:sp>
        <p:nvSpPr>
          <p:cNvPr id="47" name="Flowchart: Connector 46">
            <a:extLst>
              <a:ext uri="{FF2B5EF4-FFF2-40B4-BE49-F238E27FC236}">
                <a16:creationId xmlns:a16="http://schemas.microsoft.com/office/drawing/2014/main" id="{DD7C368F-0FEE-4F0D-8F9C-DBA7253E24B1}"/>
              </a:ext>
            </a:extLst>
          </p:cNvPr>
          <p:cNvSpPr/>
          <p:nvPr/>
        </p:nvSpPr>
        <p:spPr>
          <a:xfrm>
            <a:off x="2709523" y="2325976"/>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4</a:t>
            </a:r>
          </a:p>
        </p:txBody>
      </p:sp>
      <p:pic>
        <p:nvPicPr>
          <p:cNvPr id="49" name="Picture 48">
            <a:extLst>
              <a:ext uri="{FF2B5EF4-FFF2-40B4-BE49-F238E27FC236}">
                <a16:creationId xmlns:a16="http://schemas.microsoft.com/office/drawing/2014/main" id="{7769D1EA-3E80-4EDF-AF6D-D8CF5FFAF370}"/>
              </a:ext>
            </a:extLst>
          </p:cNvPr>
          <p:cNvPicPr>
            <a:picLocks noChangeAspect="1"/>
          </p:cNvPicPr>
          <p:nvPr/>
        </p:nvPicPr>
        <p:blipFill>
          <a:blip r:embed="rId9">
            <a:clrChange>
              <a:clrFrom>
                <a:srgbClr val="FDFEFF"/>
              </a:clrFrom>
              <a:clrTo>
                <a:srgbClr val="FDFEFF">
                  <a:alpha val="0"/>
                </a:srgbClr>
              </a:clrTo>
            </a:clrChange>
          </a:blip>
          <a:stretch>
            <a:fillRect/>
          </a:stretch>
        </p:blipFill>
        <p:spPr>
          <a:xfrm>
            <a:off x="2512655" y="2733926"/>
            <a:ext cx="835503" cy="375251"/>
          </a:xfrm>
          <a:prstGeom prst="rect">
            <a:avLst/>
          </a:prstGeom>
          <a:noFill/>
        </p:spPr>
      </p:pic>
      <p:pic>
        <p:nvPicPr>
          <p:cNvPr id="51" name="Picture 50">
            <a:extLst>
              <a:ext uri="{FF2B5EF4-FFF2-40B4-BE49-F238E27FC236}">
                <a16:creationId xmlns:a16="http://schemas.microsoft.com/office/drawing/2014/main" id="{2C0BA2F9-B7EA-4E40-AA36-8AD64E6F7169}"/>
              </a:ext>
            </a:extLst>
          </p:cNvPr>
          <p:cNvPicPr>
            <a:picLocks noChangeAspect="1"/>
          </p:cNvPicPr>
          <p:nvPr/>
        </p:nvPicPr>
        <p:blipFill>
          <a:blip r:embed="rId10"/>
          <a:stretch>
            <a:fillRect/>
          </a:stretch>
        </p:blipFill>
        <p:spPr>
          <a:xfrm>
            <a:off x="1627725" y="3512059"/>
            <a:ext cx="972335" cy="281957"/>
          </a:xfrm>
          <a:prstGeom prst="rect">
            <a:avLst/>
          </a:prstGeom>
        </p:spPr>
      </p:pic>
      <p:sp>
        <p:nvSpPr>
          <p:cNvPr id="52" name="Flowchart: Connector 51">
            <a:extLst>
              <a:ext uri="{FF2B5EF4-FFF2-40B4-BE49-F238E27FC236}">
                <a16:creationId xmlns:a16="http://schemas.microsoft.com/office/drawing/2014/main" id="{B16F1296-3CA8-4D05-A0CB-EB1F1345CE9D}"/>
              </a:ext>
            </a:extLst>
          </p:cNvPr>
          <p:cNvSpPr/>
          <p:nvPr/>
        </p:nvSpPr>
        <p:spPr>
          <a:xfrm>
            <a:off x="187712" y="465977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44" name="TextBox 43">
            <a:extLst>
              <a:ext uri="{FF2B5EF4-FFF2-40B4-BE49-F238E27FC236}">
                <a16:creationId xmlns:a16="http://schemas.microsoft.com/office/drawing/2014/main" id="{116EFBFE-5EFB-41E3-95D1-78CE66639AD5}"/>
              </a:ext>
            </a:extLst>
          </p:cNvPr>
          <p:cNvSpPr txBox="1"/>
          <p:nvPr/>
        </p:nvSpPr>
        <p:spPr>
          <a:xfrm>
            <a:off x="455348" y="4590852"/>
            <a:ext cx="2037195" cy="377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900"/>
              <a:t>2015 - </a:t>
            </a:r>
            <a:r>
              <a:rPr lang="en-US" sz="900" err="1"/>
              <a:t>Stelliant</a:t>
            </a:r>
            <a:r>
              <a:rPr lang="en-US" sz="900"/>
              <a:t> (ex </a:t>
            </a:r>
            <a:r>
              <a:rPr lang="en-US" sz="900" err="1"/>
              <a:t>Texa</a:t>
            </a:r>
            <a:r>
              <a:rPr lang="en-US" sz="900"/>
              <a:t>) buys GEOP Assistance </a:t>
            </a:r>
          </a:p>
        </p:txBody>
      </p:sp>
      <p:sp>
        <p:nvSpPr>
          <p:cNvPr id="54" name="Flowchart: Connector 53">
            <a:extLst>
              <a:ext uri="{FF2B5EF4-FFF2-40B4-BE49-F238E27FC236}">
                <a16:creationId xmlns:a16="http://schemas.microsoft.com/office/drawing/2014/main" id="{A2082C76-78A8-4C37-BB51-E0C640F2292A}"/>
              </a:ext>
            </a:extLst>
          </p:cNvPr>
          <p:cNvSpPr/>
          <p:nvPr/>
        </p:nvSpPr>
        <p:spPr>
          <a:xfrm>
            <a:off x="187712" y="516316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2</a:t>
            </a:r>
          </a:p>
        </p:txBody>
      </p:sp>
      <p:sp>
        <p:nvSpPr>
          <p:cNvPr id="55" name="TextBox 54">
            <a:extLst>
              <a:ext uri="{FF2B5EF4-FFF2-40B4-BE49-F238E27FC236}">
                <a16:creationId xmlns:a16="http://schemas.microsoft.com/office/drawing/2014/main" id="{C6C920E7-246D-45F6-B655-A54B6C35E79B}"/>
              </a:ext>
            </a:extLst>
          </p:cNvPr>
          <p:cNvSpPr txBox="1"/>
          <p:nvPr/>
        </p:nvSpPr>
        <p:spPr>
          <a:xfrm>
            <a:off x="455348" y="5024119"/>
            <a:ext cx="2037195" cy="70788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2017 - </a:t>
            </a:r>
            <a:r>
              <a:rPr lang="en-US" sz="900" err="1"/>
              <a:t>Stelliant</a:t>
            </a:r>
            <a:r>
              <a:rPr lang="en-US" sz="900"/>
              <a:t> launches </a:t>
            </a:r>
            <a:r>
              <a:rPr lang="en-US" sz="900" err="1"/>
              <a:t>Digiclaims</a:t>
            </a:r>
            <a:r>
              <a:rPr lang="en-US" sz="900"/>
              <a:t> (100% digital tool) with its Lab and its subsidiary </a:t>
            </a:r>
            <a:r>
              <a:rPr lang="en-US" sz="900" err="1"/>
              <a:t>Texa</a:t>
            </a:r>
            <a:r>
              <a:rPr lang="en-US" sz="900"/>
              <a:t> </a:t>
            </a:r>
            <a:r>
              <a:rPr lang="en-US" sz="900" err="1"/>
              <a:t>Expertises</a:t>
            </a:r>
            <a:endParaRPr lang="en-US" sz="900"/>
          </a:p>
        </p:txBody>
      </p:sp>
      <p:sp>
        <p:nvSpPr>
          <p:cNvPr id="56" name="Flowchart: Connector 55">
            <a:extLst>
              <a:ext uri="{FF2B5EF4-FFF2-40B4-BE49-F238E27FC236}">
                <a16:creationId xmlns:a16="http://schemas.microsoft.com/office/drawing/2014/main" id="{8DCB1BB5-D1C7-480F-B436-01199E4277B0}"/>
              </a:ext>
            </a:extLst>
          </p:cNvPr>
          <p:cNvSpPr/>
          <p:nvPr/>
        </p:nvSpPr>
        <p:spPr>
          <a:xfrm>
            <a:off x="2570757" y="465977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3</a:t>
            </a:r>
          </a:p>
        </p:txBody>
      </p:sp>
      <p:sp>
        <p:nvSpPr>
          <p:cNvPr id="57" name="TextBox 56">
            <a:extLst>
              <a:ext uri="{FF2B5EF4-FFF2-40B4-BE49-F238E27FC236}">
                <a16:creationId xmlns:a16="http://schemas.microsoft.com/office/drawing/2014/main" id="{B7C8E92E-FAA7-4F80-A624-AB8657706AFA}"/>
              </a:ext>
            </a:extLst>
          </p:cNvPr>
          <p:cNvSpPr txBox="1"/>
          <p:nvPr/>
        </p:nvSpPr>
        <p:spPr>
          <a:xfrm>
            <a:off x="2848217" y="4591467"/>
            <a:ext cx="2037195" cy="4001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2018 - </a:t>
            </a:r>
            <a:r>
              <a:rPr lang="en-US" sz="900" err="1"/>
              <a:t>Stelliant</a:t>
            </a:r>
            <a:r>
              <a:rPr lang="en-US" sz="900"/>
              <a:t> buys AAD Phenix to speed up its growth</a:t>
            </a:r>
          </a:p>
        </p:txBody>
      </p:sp>
      <p:grpSp>
        <p:nvGrpSpPr>
          <p:cNvPr id="38" name="Groupe 37">
            <a:extLst>
              <a:ext uri="{FF2B5EF4-FFF2-40B4-BE49-F238E27FC236}">
                <a16:creationId xmlns:a16="http://schemas.microsoft.com/office/drawing/2014/main" id="{D2746C78-66F3-467B-93D8-17915443E601}"/>
              </a:ext>
            </a:extLst>
          </p:cNvPr>
          <p:cNvGrpSpPr/>
          <p:nvPr/>
        </p:nvGrpSpPr>
        <p:grpSpPr>
          <a:xfrm>
            <a:off x="88952" y="132639"/>
            <a:ext cx="461578" cy="478240"/>
            <a:chOff x="8611950" y="2143094"/>
            <a:chExt cx="288149" cy="288149"/>
          </a:xfrm>
        </p:grpSpPr>
        <p:pic>
          <p:nvPicPr>
            <p:cNvPr id="39" name="Graphic 30" descr="Magnifying glass with solid fill">
              <a:extLst>
                <a:ext uri="{FF2B5EF4-FFF2-40B4-BE49-F238E27FC236}">
                  <a16:creationId xmlns:a16="http://schemas.microsoft.com/office/drawing/2014/main" id="{DE289D12-7F2B-4D99-83DC-0C21B642502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11950" y="2143094"/>
              <a:ext cx="288149" cy="288149"/>
            </a:xfrm>
            <a:prstGeom prst="rect">
              <a:avLst/>
            </a:prstGeom>
          </p:spPr>
        </p:pic>
        <p:sp>
          <p:nvSpPr>
            <p:cNvPr id="41" name="Ellipse 40">
              <a:extLst>
                <a:ext uri="{FF2B5EF4-FFF2-40B4-BE49-F238E27FC236}">
                  <a16:creationId xmlns:a16="http://schemas.microsoft.com/office/drawing/2014/main" id="{54C6D71C-835B-41AF-BD7B-F25384D089AB}"/>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00B0F0"/>
                  </a:solidFill>
                </a:rPr>
                <a:t>1</a:t>
              </a:r>
            </a:p>
          </p:txBody>
        </p:sp>
      </p:grpSp>
      <p:sp>
        <p:nvSpPr>
          <p:cNvPr id="58" name="Flowchart: Connector 57">
            <a:extLst>
              <a:ext uri="{FF2B5EF4-FFF2-40B4-BE49-F238E27FC236}">
                <a16:creationId xmlns:a16="http://schemas.microsoft.com/office/drawing/2014/main" id="{7EC3C80C-8342-4DA2-BB03-07D115C0D737}"/>
              </a:ext>
            </a:extLst>
          </p:cNvPr>
          <p:cNvSpPr/>
          <p:nvPr/>
        </p:nvSpPr>
        <p:spPr>
          <a:xfrm>
            <a:off x="2570757" y="516316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4</a:t>
            </a:r>
          </a:p>
        </p:txBody>
      </p:sp>
      <p:sp>
        <p:nvSpPr>
          <p:cNvPr id="59" name="TextBox 58">
            <a:extLst>
              <a:ext uri="{FF2B5EF4-FFF2-40B4-BE49-F238E27FC236}">
                <a16:creationId xmlns:a16="http://schemas.microsoft.com/office/drawing/2014/main" id="{D718E44E-FCF2-4E7F-B0E0-D177DAD0F758}"/>
              </a:ext>
            </a:extLst>
          </p:cNvPr>
          <p:cNvSpPr txBox="1"/>
          <p:nvPr/>
        </p:nvSpPr>
        <p:spPr>
          <a:xfrm>
            <a:off x="2848217" y="5036202"/>
            <a:ext cx="2037195" cy="70788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2019 - </a:t>
            </a:r>
            <a:r>
              <a:rPr lang="en-US" sz="900" err="1"/>
              <a:t>Stelliant</a:t>
            </a:r>
            <a:r>
              <a:rPr lang="en-US" sz="900"/>
              <a:t> buys GM Consultant to reinforce its subsidiary TGS specialized in consulting and expertise</a:t>
            </a:r>
          </a:p>
        </p:txBody>
      </p:sp>
      <p:sp>
        <p:nvSpPr>
          <p:cNvPr id="62" name="Rectangle 61">
            <a:extLst>
              <a:ext uri="{FF2B5EF4-FFF2-40B4-BE49-F238E27FC236}">
                <a16:creationId xmlns:a16="http://schemas.microsoft.com/office/drawing/2014/main" id="{5F61D7DE-7D72-4337-85CA-0C48811AC112}"/>
              </a:ext>
            </a:extLst>
          </p:cNvPr>
          <p:cNvSpPr/>
          <p:nvPr/>
        </p:nvSpPr>
        <p:spPr bwMode="auto">
          <a:xfrm>
            <a:off x="455347" y="5776975"/>
            <a:ext cx="1235799" cy="53172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a:solidFill>
                  <a:srgbClr val="009DB0"/>
                </a:solidFill>
                <a:latin typeface="+mj-lt"/>
              </a:rPr>
              <a:t>Key Take-aways</a:t>
            </a:r>
            <a:endParaRPr kumimoji="0" lang="en-US" sz="1000" b="1" i="0" u="none" strike="noStrike" cap="none" normalizeH="0" baseline="0">
              <a:ln>
                <a:noFill/>
              </a:ln>
              <a:solidFill>
                <a:srgbClr val="009DB0"/>
              </a:solidFill>
              <a:effectLst/>
              <a:latin typeface="+mj-lt"/>
            </a:endParaRPr>
          </a:p>
        </p:txBody>
      </p:sp>
      <p:sp>
        <p:nvSpPr>
          <p:cNvPr id="63" name="Rectangle 62">
            <a:extLst>
              <a:ext uri="{FF2B5EF4-FFF2-40B4-BE49-F238E27FC236}">
                <a16:creationId xmlns:a16="http://schemas.microsoft.com/office/drawing/2014/main" id="{22E66DAA-CD24-43AB-BE5E-780D7BC379AE}"/>
              </a:ext>
            </a:extLst>
          </p:cNvPr>
          <p:cNvSpPr/>
          <p:nvPr/>
        </p:nvSpPr>
        <p:spPr bwMode="auto">
          <a:xfrm>
            <a:off x="1805495" y="5776975"/>
            <a:ext cx="7872021" cy="50517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Hestia seems to be following the same kind of trajectory as </a:t>
            </a:r>
            <a:r>
              <a:rPr lang="en-US" sz="1000" err="1"/>
              <a:t>Stelliant</a:t>
            </a:r>
            <a:r>
              <a:rPr lang="en-US" sz="1000"/>
              <a:t>, with a </a:t>
            </a:r>
            <a:r>
              <a:rPr lang="en-US" sz="1000">
                <a:solidFill>
                  <a:schemeClr val="accent5">
                    <a:lumMod val="75000"/>
                  </a:schemeClr>
                </a:solidFill>
              </a:rPr>
              <a:t>strong acquisition strategy</a:t>
            </a:r>
            <a:r>
              <a:rPr lang="en-US" sz="1000"/>
              <a:t>, while industrializing internally for greater group consistency</a:t>
            </a:r>
          </a:p>
        </p:txBody>
      </p:sp>
      <p:sp>
        <p:nvSpPr>
          <p:cNvPr id="64" name="Triangle isocèle 63">
            <a:extLst>
              <a:ext uri="{FF2B5EF4-FFF2-40B4-BE49-F238E27FC236}">
                <a16:creationId xmlns:a16="http://schemas.microsoft.com/office/drawing/2014/main" id="{6CC9CC00-4FC8-4B17-BD89-326E74CBFC14}"/>
              </a:ext>
            </a:extLst>
          </p:cNvPr>
          <p:cNvSpPr/>
          <p:nvPr/>
        </p:nvSpPr>
        <p:spPr bwMode="auto">
          <a:xfrm rot="5400000">
            <a:off x="257406" y="5974919"/>
            <a:ext cx="531721" cy="135838"/>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67" name="Rectangle 66">
            <a:extLst>
              <a:ext uri="{FF2B5EF4-FFF2-40B4-BE49-F238E27FC236}">
                <a16:creationId xmlns:a16="http://schemas.microsoft.com/office/drawing/2014/main" id="{5A2EED6F-A68C-4C8B-9058-933E554A3399}"/>
              </a:ext>
            </a:extLst>
          </p:cNvPr>
          <p:cNvSpPr/>
          <p:nvPr/>
        </p:nvSpPr>
        <p:spPr>
          <a:xfrm>
            <a:off x="5387313" y="1344732"/>
            <a:ext cx="2935009" cy="196874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err="1">
                <a:solidFill>
                  <a:schemeClr val="accent5">
                    <a:lumMod val="75000"/>
                  </a:schemeClr>
                </a:solidFill>
              </a:rPr>
              <a:t>Digiclaims</a:t>
            </a:r>
            <a:r>
              <a:rPr lang="en-US" sz="900">
                <a:solidFill>
                  <a:schemeClr val="tx1"/>
                </a:solidFill>
              </a:rPr>
              <a:t> is an </a:t>
            </a:r>
            <a:r>
              <a:rPr lang="en-US" sz="900">
                <a:solidFill>
                  <a:schemeClr val="accent5">
                    <a:lumMod val="75000"/>
                  </a:schemeClr>
                </a:solidFill>
              </a:rPr>
              <a:t>integrated app solution </a:t>
            </a:r>
            <a:r>
              <a:rPr lang="en-US" sz="900">
                <a:solidFill>
                  <a:schemeClr val="tx1"/>
                </a:solidFill>
              </a:rPr>
              <a:t>that allows the insured or the insurance manager to </a:t>
            </a:r>
            <a:r>
              <a:rPr lang="en-US" sz="900">
                <a:solidFill>
                  <a:schemeClr val="accent5">
                    <a:lumMod val="75000"/>
                  </a:schemeClr>
                </a:solidFill>
              </a:rPr>
              <a:t>qualify</a:t>
            </a:r>
            <a:r>
              <a:rPr lang="en-US" sz="900">
                <a:solidFill>
                  <a:schemeClr val="tx1"/>
                </a:solidFill>
              </a:rPr>
              <a:t>, </a:t>
            </a:r>
            <a:r>
              <a:rPr lang="en-US" sz="900">
                <a:solidFill>
                  <a:schemeClr val="accent5">
                    <a:lumMod val="75000"/>
                  </a:schemeClr>
                </a:solidFill>
              </a:rPr>
              <a:t>obtain an evaluation of a claim </a:t>
            </a:r>
            <a:r>
              <a:rPr lang="en-US" sz="900">
                <a:solidFill>
                  <a:schemeClr val="tx1"/>
                </a:solidFill>
              </a:rPr>
              <a:t>and </a:t>
            </a:r>
            <a:r>
              <a:rPr lang="en-US" sz="900">
                <a:solidFill>
                  <a:schemeClr val="accent5">
                    <a:lumMod val="75000"/>
                  </a:schemeClr>
                </a:solidFill>
              </a:rPr>
              <a:t>activate the appropriate solution </a:t>
            </a:r>
            <a:r>
              <a:rPr lang="en-US" sz="900">
                <a:solidFill>
                  <a:schemeClr val="tx1"/>
                </a:solidFill>
              </a:rPr>
              <a:t>in a few clicks</a:t>
            </a:r>
          </a:p>
          <a:p>
            <a:pPr algn="l"/>
            <a:endParaRPr lang="en-US" sz="900">
              <a:solidFill>
                <a:schemeClr val="tx1"/>
              </a:solidFill>
            </a:endParaRPr>
          </a:p>
          <a:p>
            <a:pPr algn="l"/>
            <a:r>
              <a:rPr lang="en-US" sz="900">
                <a:solidFill>
                  <a:schemeClr val="accent5">
                    <a:lumMod val="75000"/>
                  </a:schemeClr>
                </a:solidFill>
              </a:rPr>
              <a:t>Advantages</a:t>
            </a:r>
            <a:r>
              <a:rPr lang="en-US" sz="900">
                <a:solidFill>
                  <a:schemeClr val="tx1"/>
                </a:solidFill>
              </a:rPr>
              <a:t>:</a:t>
            </a:r>
          </a:p>
          <a:p>
            <a:pPr marL="171450" indent="-171450" algn="l">
              <a:buFont typeface="Arial" panose="020B0604020202020204" pitchFamily="34" charset="0"/>
              <a:buChar char="•"/>
            </a:pPr>
            <a:r>
              <a:rPr lang="en-US" sz="900" b="1">
                <a:solidFill>
                  <a:schemeClr val="tx1"/>
                </a:solidFill>
              </a:rPr>
              <a:t>Easy</a:t>
            </a:r>
            <a:r>
              <a:rPr lang="en-US" sz="900">
                <a:solidFill>
                  <a:schemeClr val="tx1"/>
                </a:solidFill>
              </a:rPr>
              <a:t>: simple and quick use</a:t>
            </a:r>
          </a:p>
          <a:p>
            <a:pPr marL="171450" indent="-171450" algn="l">
              <a:buFont typeface="Arial" panose="020B0604020202020204" pitchFamily="34" charset="0"/>
              <a:buChar char="•"/>
            </a:pPr>
            <a:r>
              <a:rPr lang="en-US" sz="900" b="1">
                <a:solidFill>
                  <a:schemeClr val="tx1"/>
                </a:solidFill>
              </a:rPr>
              <a:t>Fluid</a:t>
            </a:r>
            <a:r>
              <a:rPr lang="en-US" sz="900">
                <a:solidFill>
                  <a:schemeClr val="tx1"/>
                </a:solidFill>
              </a:rPr>
              <a:t>: simplification of client relation</a:t>
            </a:r>
          </a:p>
          <a:p>
            <a:pPr marL="171450" indent="-171450" algn="l">
              <a:buFont typeface="Arial" panose="020B0604020202020204" pitchFamily="34" charset="0"/>
              <a:buChar char="•"/>
            </a:pPr>
            <a:r>
              <a:rPr lang="en-US" sz="900" b="1">
                <a:solidFill>
                  <a:schemeClr val="tx1"/>
                </a:solidFill>
              </a:rPr>
              <a:t>Flexibility</a:t>
            </a:r>
            <a:r>
              <a:rPr lang="en-US" sz="900">
                <a:solidFill>
                  <a:schemeClr val="tx1"/>
                </a:solidFill>
              </a:rPr>
              <a:t>: anytime, anywhere</a:t>
            </a:r>
          </a:p>
          <a:p>
            <a:pPr marL="171450" indent="-171450" algn="l">
              <a:buFont typeface="Arial" panose="020B0604020202020204" pitchFamily="34" charset="0"/>
              <a:buChar char="•"/>
            </a:pPr>
            <a:r>
              <a:rPr lang="en-US" sz="900" b="1">
                <a:solidFill>
                  <a:schemeClr val="tx1"/>
                </a:solidFill>
              </a:rPr>
              <a:t>Innovating</a:t>
            </a:r>
            <a:r>
              <a:rPr lang="en-US" sz="900">
                <a:solidFill>
                  <a:schemeClr val="tx1"/>
                </a:solidFill>
              </a:rPr>
              <a:t>: 1</a:t>
            </a:r>
            <a:r>
              <a:rPr lang="en-US" sz="900" baseline="30000">
                <a:solidFill>
                  <a:schemeClr val="tx1"/>
                </a:solidFill>
              </a:rPr>
              <a:t>st</a:t>
            </a:r>
            <a:r>
              <a:rPr lang="en-US" sz="900">
                <a:solidFill>
                  <a:schemeClr val="tx1"/>
                </a:solidFill>
              </a:rPr>
              <a:t> web app to offer this service</a:t>
            </a:r>
          </a:p>
        </p:txBody>
      </p:sp>
      <p:sp>
        <p:nvSpPr>
          <p:cNvPr id="69" name="Rectangle 68">
            <a:extLst>
              <a:ext uri="{FF2B5EF4-FFF2-40B4-BE49-F238E27FC236}">
                <a16:creationId xmlns:a16="http://schemas.microsoft.com/office/drawing/2014/main" id="{9426D2C0-7317-4715-89A4-B73DFFD9C218}"/>
              </a:ext>
            </a:extLst>
          </p:cNvPr>
          <p:cNvSpPr/>
          <p:nvPr/>
        </p:nvSpPr>
        <p:spPr>
          <a:xfrm>
            <a:off x="6742510" y="3444468"/>
            <a:ext cx="2935009" cy="217799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err="1">
                <a:solidFill>
                  <a:schemeClr val="tx1"/>
                </a:solidFill>
              </a:rPr>
              <a:t>Visiotex</a:t>
            </a:r>
            <a:r>
              <a:rPr lang="en-US" sz="900">
                <a:solidFill>
                  <a:schemeClr val="tx1"/>
                </a:solidFill>
              </a:rPr>
              <a:t>, developed by TEXA </a:t>
            </a:r>
            <a:r>
              <a:rPr lang="en-US" sz="900" err="1">
                <a:solidFill>
                  <a:schemeClr val="tx1"/>
                </a:solidFill>
              </a:rPr>
              <a:t>Expertises</a:t>
            </a:r>
            <a:r>
              <a:rPr lang="en-US" sz="900">
                <a:solidFill>
                  <a:schemeClr val="tx1"/>
                </a:solidFill>
              </a:rPr>
              <a:t> offers people to carry out the expertise through </a:t>
            </a:r>
            <a:r>
              <a:rPr lang="en-US" sz="900" err="1">
                <a:solidFill>
                  <a:schemeClr val="tx1"/>
                </a:solidFill>
              </a:rPr>
              <a:t>visio</a:t>
            </a:r>
            <a:r>
              <a:rPr lang="en-US" sz="900">
                <a:solidFill>
                  <a:schemeClr val="tx1"/>
                </a:solidFill>
              </a:rPr>
              <a:t> from their smartphone</a:t>
            </a:r>
          </a:p>
          <a:p>
            <a:endParaRPr lang="en-US" sz="900">
              <a:solidFill>
                <a:schemeClr val="tx1"/>
              </a:solidFill>
            </a:endParaRPr>
          </a:p>
          <a:p>
            <a:r>
              <a:rPr lang="en-US" sz="900">
                <a:solidFill>
                  <a:schemeClr val="accent5">
                    <a:lumMod val="75000"/>
                  </a:schemeClr>
                </a:solidFill>
              </a:rPr>
              <a:t>Advantages for the insured person</a:t>
            </a:r>
            <a:r>
              <a:rPr lang="en-US" sz="900">
                <a:solidFill>
                  <a:schemeClr val="tx1"/>
                </a:solidFill>
              </a:rPr>
              <a:t>:</a:t>
            </a:r>
          </a:p>
          <a:p>
            <a:pPr marL="171450" indent="-171450">
              <a:buFont typeface="Arial" panose="020B0604020202020204" pitchFamily="34" charset="0"/>
              <a:buChar char="•"/>
            </a:pPr>
            <a:r>
              <a:rPr lang="en-US" sz="900">
                <a:solidFill>
                  <a:schemeClr val="tx1"/>
                </a:solidFill>
              </a:rPr>
              <a:t>All-in-one in the first screen</a:t>
            </a:r>
          </a:p>
          <a:p>
            <a:pPr marL="171450" indent="-171450">
              <a:buFont typeface="Arial" panose="020B0604020202020204" pitchFamily="34" charset="0"/>
              <a:buChar char="•"/>
            </a:pPr>
            <a:r>
              <a:rPr lang="en-US" sz="900">
                <a:solidFill>
                  <a:schemeClr val="tx1"/>
                </a:solidFill>
              </a:rPr>
              <a:t>Involved in the process by transmitting information related to the claim</a:t>
            </a:r>
          </a:p>
          <a:p>
            <a:endParaRPr lang="en-US" sz="900">
              <a:solidFill>
                <a:schemeClr val="tx1"/>
              </a:solidFill>
            </a:endParaRPr>
          </a:p>
          <a:p>
            <a:r>
              <a:rPr lang="en-US" sz="900">
                <a:solidFill>
                  <a:schemeClr val="accent5">
                    <a:lumMod val="75000"/>
                  </a:schemeClr>
                </a:solidFill>
              </a:rPr>
              <a:t>Advantages for insurance company</a:t>
            </a:r>
            <a:r>
              <a:rPr lang="en-US" sz="900">
                <a:solidFill>
                  <a:schemeClr val="tx1"/>
                </a:solidFill>
              </a:rPr>
              <a:t>:</a:t>
            </a:r>
          </a:p>
          <a:p>
            <a:pPr marL="171450" indent="-171450">
              <a:buFont typeface="Arial" panose="020B0604020202020204" pitchFamily="34" charset="0"/>
              <a:buChar char="•"/>
            </a:pPr>
            <a:r>
              <a:rPr lang="en-US" sz="900">
                <a:solidFill>
                  <a:schemeClr val="tx1"/>
                </a:solidFill>
              </a:rPr>
              <a:t>Optimizing over-the-counter with easier negotiations and no expert’s movement</a:t>
            </a:r>
          </a:p>
          <a:p>
            <a:pPr marL="171450" indent="-171450">
              <a:buFont typeface="Arial" panose="020B0604020202020204" pitchFamily="34" charset="0"/>
              <a:buChar char="•"/>
            </a:pPr>
            <a:r>
              <a:rPr lang="en-US" sz="900">
                <a:solidFill>
                  <a:schemeClr val="tx1"/>
                </a:solidFill>
              </a:rPr>
              <a:t>Modernizing insurance/insured relation</a:t>
            </a:r>
          </a:p>
          <a:p>
            <a:pPr marL="171450" indent="-171450">
              <a:buFont typeface="Arial" panose="020B0604020202020204" pitchFamily="34" charset="0"/>
              <a:buChar char="•"/>
            </a:pPr>
            <a:r>
              <a:rPr lang="en-US" sz="900">
                <a:solidFill>
                  <a:schemeClr val="tx1"/>
                </a:solidFill>
              </a:rPr>
              <a:t>Reality of the claim confirmed</a:t>
            </a:r>
          </a:p>
          <a:p>
            <a:pPr marL="171450" indent="-171450">
              <a:buFont typeface="Arial" panose="020B0604020202020204" pitchFamily="34" charset="0"/>
              <a:buChar char="•"/>
            </a:pPr>
            <a:r>
              <a:rPr lang="en-US" sz="900">
                <a:solidFill>
                  <a:schemeClr val="tx1"/>
                </a:solidFill>
              </a:rPr>
              <a:t>Securing average costs</a:t>
            </a:r>
          </a:p>
        </p:txBody>
      </p:sp>
      <p:cxnSp>
        <p:nvCxnSpPr>
          <p:cNvPr id="70" name="Connecteur droit 75">
            <a:extLst>
              <a:ext uri="{FF2B5EF4-FFF2-40B4-BE49-F238E27FC236}">
                <a16:creationId xmlns:a16="http://schemas.microsoft.com/office/drawing/2014/main" id="{C79AC24B-722C-43EC-9F79-3AB4199C1BE1}"/>
              </a:ext>
            </a:extLst>
          </p:cNvPr>
          <p:cNvCxnSpPr>
            <a:cxnSpLocks/>
          </p:cNvCxnSpPr>
          <p:nvPr/>
        </p:nvCxnSpPr>
        <p:spPr>
          <a:xfrm>
            <a:off x="5499996" y="1092475"/>
            <a:ext cx="405904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25">
            <a:extLst>
              <a:ext uri="{FF2B5EF4-FFF2-40B4-BE49-F238E27FC236}">
                <a16:creationId xmlns:a16="http://schemas.microsoft.com/office/drawing/2014/main" id="{FCCA4A3B-0ACB-40EF-A467-43534267466C}"/>
              </a:ext>
            </a:extLst>
          </p:cNvPr>
          <p:cNvSpPr txBox="1"/>
          <p:nvPr/>
        </p:nvSpPr>
        <p:spPr>
          <a:xfrm>
            <a:off x="6677996" y="969365"/>
            <a:ext cx="1496135"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Digital initiatives</a:t>
            </a:r>
          </a:p>
        </p:txBody>
      </p:sp>
      <p:cxnSp>
        <p:nvCxnSpPr>
          <p:cNvPr id="72" name="Straight Connector 71">
            <a:extLst>
              <a:ext uri="{FF2B5EF4-FFF2-40B4-BE49-F238E27FC236}">
                <a16:creationId xmlns:a16="http://schemas.microsoft.com/office/drawing/2014/main" id="{36D02BBD-0D46-45C6-8F52-197316252184}"/>
              </a:ext>
            </a:extLst>
          </p:cNvPr>
          <p:cNvCxnSpPr>
            <a:cxnSpLocks/>
          </p:cNvCxnSpPr>
          <p:nvPr/>
        </p:nvCxnSpPr>
        <p:spPr>
          <a:xfrm>
            <a:off x="5060140" y="1193800"/>
            <a:ext cx="0" cy="447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eur droit 12">
            <a:extLst>
              <a:ext uri="{FF2B5EF4-FFF2-40B4-BE49-F238E27FC236}">
                <a16:creationId xmlns:a16="http://schemas.microsoft.com/office/drawing/2014/main" id="{CD71196C-22D8-4EA6-87A2-70C01F5BE23B}"/>
              </a:ext>
            </a:extLst>
          </p:cNvPr>
          <p:cNvCxnSpPr>
            <a:cxnSpLocks/>
          </p:cNvCxnSpPr>
          <p:nvPr/>
        </p:nvCxnSpPr>
        <p:spPr>
          <a:xfrm>
            <a:off x="704850" y="1092475"/>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25">
            <a:extLst>
              <a:ext uri="{FF2B5EF4-FFF2-40B4-BE49-F238E27FC236}">
                <a16:creationId xmlns:a16="http://schemas.microsoft.com/office/drawing/2014/main" id="{F88E2EA3-6091-4A8A-994C-49E2EB973B35}"/>
              </a:ext>
            </a:extLst>
          </p:cNvPr>
          <p:cNvSpPr txBox="1"/>
          <p:nvPr/>
        </p:nvSpPr>
        <p:spPr>
          <a:xfrm>
            <a:off x="1882430" y="969365"/>
            <a:ext cx="1472641"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err="1"/>
              <a:t>Stelliant’s</a:t>
            </a:r>
            <a:r>
              <a:rPr lang="en-US"/>
              <a:t> evolution</a:t>
            </a:r>
          </a:p>
        </p:txBody>
      </p:sp>
      <p:sp>
        <p:nvSpPr>
          <p:cNvPr id="75" name="TextBox 74">
            <a:extLst>
              <a:ext uri="{FF2B5EF4-FFF2-40B4-BE49-F238E27FC236}">
                <a16:creationId xmlns:a16="http://schemas.microsoft.com/office/drawing/2014/main" id="{16DB687C-AA72-473D-A094-DCD0C5C16671}"/>
              </a:ext>
            </a:extLst>
          </p:cNvPr>
          <p:cNvSpPr txBox="1"/>
          <p:nvPr/>
        </p:nvSpPr>
        <p:spPr>
          <a:xfrm>
            <a:off x="3792308" y="3511093"/>
            <a:ext cx="1192215" cy="215444"/>
          </a:xfrm>
          <a:prstGeom prst="rect">
            <a:avLst/>
          </a:prstGeom>
          <a:noFill/>
        </p:spPr>
        <p:txBody>
          <a:bodyPr wrap="square" rtlCol="0">
            <a:spAutoFit/>
          </a:bodyPr>
          <a:lstStyle/>
          <a:p>
            <a:pPr algn="ctr"/>
            <a:r>
              <a:rPr lang="en-US" sz="800"/>
              <a:t>CA 2014 - €100m</a:t>
            </a:r>
          </a:p>
        </p:txBody>
      </p:sp>
      <p:cxnSp>
        <p:nvCxnSpPr>
          <p:cNvPr id="77" name="Straight Arrow Connector 76">
            <a:extLst>
              <a:ext uri="{FF2B5EF4-FFF2-40B4-BE49-F238E27FC236}">
                <a16:creationId xmlns:a16="http://schemas.microsoft.com/office/drawing/2014/main" id="{47E1B8AE-E203-494E-BFB3-C7EA977228BE}"/>
              </a:ext>
            </a:extLst>
          </p:cNvPr>
          <p:cNvCxnSpPr>
            <a:cxnSpLocks/>
          </p:cNvCxnSpPr>
          <p:nvPr/>
        </p:nvCxnSpPr>
        <p:spPr>
          <a:xfrm flipH="1">
            <a:off x="1348754" y="3787376"/>
            <a:ext cx="2455662"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E04AFC6-9715-4315-A93E-ABC27CEE6560}"/>
              </a:ext>
            </a:extLst>
          </p:cNvPr>
          <p:cNvSpPr txBox="1"/>
          <p:nvPr/>
        </p:nvSpPr>
        <p:spPr>
          <a:xfrm>
            <a:off x="3792308" y="3785465"/>
            <a:ext cx="1192215" cy="215444"/>
          </a:xfrm>
          <a:prstGeom prst="rect">
            <a:avLst/>
          </a:prstGeom>
          <a:noFill/>
        </p:spPr>
        <p:txBody>
          <a:bodyPr wrap="square" rtlCol="0">
            <a:spAutoFit/>
          </a:bodyPr>
          <a:lstStyle/>
          <a:p>
            <a:pPr algn="ctr"/>
            <a:r>
              <a:rPr lang="en-US" sz="800"/>
              <a:t>2009 – 2 activities</a:t>
            </a:r>
          </a:p>
        </p:txBody>
      </p:sp>
      <p:cxnSp>
        <p:nvCxnSpPr>
          <p:cNvPr id="80" name="Straight Arrow Connector 79">
            <a:extLst>
              <a:ext uri="{FF2B5EF4-FFF2-40B4-BE49-F238E27FC236}">
                <a16:creationId xmlns:a16="http://schemas.microsoft.com/office/drawing/2014/main" id="{441F22BE-3B90-452B-B7CC-DD6F56E3E53F}"/>
              </a:ext>
            </a:extLst>
          </p:cNvPr>
          <p:cNvCxnSpPr>
            <a:cxnSpLocks/>
          </p:cNvCxnSpPr>
          <p:nvPr/>
        </p:nvCxnSpPr>
        <p:spPr>
          <a:xfrm flipH="1">
            <a:off x="1185795" y="3902276"/>
            <a:ext cx="2618622"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6A6BEE0-27B6-4F24-BF86-F23470581D0F}"/>
              </a:ext>
            </a:extLst>
          </p:cNvPr>
          <p:cNvSpPr txBox="1"/>
          <p:nvPr/>
        </p:nvSpPr>
        <p:spPr>
          <a:xfrm>
            <a:off x="3766131" y="2987319"/>
            <a:ext cx="1192215" cy="338554"/>
          </a:xfrm>
          <a:prstGeom prst="rect">
            <a:avLst/>
          </a:prstGeom>
          <a:noFill/>
        </p:spPr>
        <p:txBody>
          <a:bodyPr wrap="square" rtlCol="0">
            <a:spAutoFit/>
          </a:bodyPr>
          <a:lstStyle/>
          <a:p>
            <a:pPr algn="ctr"/>
            <a:r>
              <a:rPr lang="en-US" sz="800"/>
              <a:t>2017 – group notion</a:t>
            </a:r>
          </a:p>
        </p:txBody>
      </p:sp>
      <p:cxnSp>
        <p:nvCxnSpPr>
          <p:cNvPr id="85" name="Straight Arrow Connector 84">
            <a:extLst>
              <a:ext uri="{FF2B5EF4-FFF2-40B4-BE49-F238E27FC236}">
                <a16:creationId xmlns:a16="http://schemas.microsoft.com/office/drawing/2014/main" id="{4B60D70A-BA34-432E-84DD-F45DA9C8D737}"/>
              </a:ext>
            </a:extLst>
          </p:cNvPr>
          <p:cNvCxnSpPr>
            <a:cxnSpLocks/>
          </p:cNvCxnSpPr>
          <p:nvPr/>
        </p:nvCxnSpPr>
        <p:spPr>
          <a:xfrm flipH="1" flipV="1">
            <a:off x="2129063" y="3109057"/>
            <a:ext cx="1675353" cy="10344"/>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07E897B-BB28-4ADF-8F14-A1011D93E6D0}"/>
              </a:ext>
            </a:extLst>
          </p:cNvPr>
          <p:cNvSpPr txBox="1"/>
          <p:nvPr/>
        </p:nvSpPr>
        <p:spPr>
          <a:xfrm>
            <a:off x="3792308" y="2159746"/>
            <a:ext cx="1192215" cy="338554"/>
          </a:xfrm>
          <a:prstGeom prst="rect">
            <a:avLst/>
          </a:prstGeom>
          <a:noFill/>
        </p:spPr>
        <p:txBody>
          <a:bodyPr wrap="square" rtlCol="0">
            <a:spAutoFit/>
          </a:bodyPr>
          <a:lstStyle/>
          <a:p>
            <a:pPr algn="ctr"/>
            <a:r>
              <a:rPr lang="en-US" sz="800"/>
              <a:t>CA 2019 - €250m</a:t>
            </a:r>
          </a:p>
          <a:p>
            <a:pPr algn="ctr"/>
            <a:r>
              <a:rPr lang="en-US" sz="800"/>
              <a:t>2019 – 5 activities</a:t>
            </a:r>
          </a:p>
        </p:txBody>
      </p:sp>
      <p:cxnSp>
        <p:nvCxnSpPr>
          <p:cNvPr id="90" name="Straight Arrow Connector 89">
            <a:extLst>
              <a:ext uri="{FF2B5EF4-FFF2-40B4-BE49-F238E27FC236}">
                <a16:creationId xmlns:a16="http://schemas.microsoft.com/office/drawing/2014/main" id="{8379362D-23F2-44A1-8D48-206FB6A6A9F5}"/>
              </a:ext>
            </a:extLst>
          </p:cNvPr>
          <p:cNvCxnSpPr>
            <a:cxnSpLocks/>
          </p:cNvCxnSpPr>
          <p:nvPr/>
        </p:nvCxnSpPr>
        <p:spPr>
          <a:xfrm flipH="1">
            <a:off x="2954370" y="2336194"/>
            <a:ext cx="850046"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Afficher l’image source">
            <a:extLst>
              <a:ext uri="{FF2B5EF4-FFF2-40B4-BE49-F238E27FC236}">
                <a16:creationId xmlns:a16="http://schemas.microsoft.com/office/drawing/2014/main" id="{AFEAAE82-3824-4CA0-B023-C2C7F7FF2A49}"/>
              </a:ext>
            </a:extLst>
          </p:cNvPr>
          <p:cNvPicPr>
            <a:picLocks noChangeAspect="1" noChangeArrowheads="1"/>
          </p:cNvPicPr>
          <p:nvPr/>
        </p:nvPicPr>
        <p:blipFill rotWithShape="1">
          <a:blip r:embed="rId13" cstate="print">
            <a:clrChange>
              <a:clrFrom>
                <a:srgbClr val="F6F6F6"/>
              </a:clrFrom>
              <a:clrTo>
                <a:srgbClr val="F6F6F6">
                  <a:alpha val="0"/>
                </a:srgbClr>
              </a:clrTo>
            </a:clrChange>
            <a:extLst>
              <a:ext uri="{28A0092B-C50C-407E-A947-70E740481C1C}">
                <a14:useLocalDpi xmlns:a14="http://schemas.microsoft.com/office/drawing/2010/main" val="0"/>
              </a:ext>
            </a:extLst>
          </a:blip>
          <a:srcRect l="15862" t="30651" r="12333" b="33884"/>
          <a:stretch/>
        </p:blipFill>
        <p:spPr bwMode="auto">
          <a:xfrm>
            <a:off x="1870374" y="2272995"/>
            <a:ext cx="731975" cy="316287"/>
          </a:xfrm>
          <a:prstGeom prst="rect">
            <a:avLst/>
          </a:prstGeom>
          <a:solidFill>
            <a:schemeClr val="bg1"/>
          </a:solidFill>
        </p:spPr>
      </p:pic>
      <p:pic>
        <p:nvPicPr>
          <p:cNvPr id="113" name="Picture 112">
            <a:extLst>
              <a:ext uri="{FF2B5EF4-FFF2-40B4-BE49-F238E27FC236}">
                <a16:creationId xmlns:a16="http://schemas.microsoft.com/office/drawing/2014/main" id="{A1CC2307-919C-42C9-96D2-4F675D1185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665794" y="90839"/>
            <a:ext cx="1011725" cy="561839"/>
          </a:xfrm>
          <a:prstGeom prst="rect">
            <a:avLst/>
          </a:prstGeom>
        </p:spPr>
      </p:pic>
      <p:pic>
        <p:nvPicPr>
          <p:cNvPr id="112" name="Picture 111">
            <a:extLst>
              <a:ext uri="{FF2B5EF4-FFF2-40B4-BE49-F238E27FC236}">
                <a16:creationId xmlns:a16="http://schemas.microsoft.com/office/drawing/2014/main" id="{4E2B243E-9E38-481B-B5E1-F03EB2AF25CD}"/>
              </a:ext>
            </a:extLst>
          </p:cNvPr>
          <p:cNvPicPr>
            <a:picLocks noChangeAspect="1"/>
          </p:cNvPicPr>
          <p:nvPr/>
        </p:nvPicPr>
        <p:blipFill>
          <a:blip r:embed="rId14"/>
          <a:stretch>
            <a:fillRect/>
          </a:stretch>
        </p:blipFill>
        <p:spPr>
          <a:xfrm>
            <a:off x="5499996" y="3431410"/>
            <a:ext cx="1009791" cy="381053"/>
          </a:xfrm>
          <a:prstGeom prst="rect">
            <a:avLst/>
          </a:prstGeom>
        </p:spPr>
      </p:pic>
      <p:pic>
        <p:nvPicPr>
          <p:cNvPr id="115" name="Picture 114">
            <a:extLst>
              <a:ext uri="{FF2B5EF4-FFF2-40B4-BE49-F238E27FC236}">
                <a16:creationId xmlns:a16="http://schemas.microsoft.com/office/drawing/2014/main" id="{7AC21C7D-32A5-4CAC-AAAE-63381AD0275E}"/>
              </a:ext>
            </a:extLst>
          </p:cNvPr>
          <p:cNvPicPr>
            <a:picLocks noChangeAspect="1"/>
          </p:cNvPicPr>
          <p:nvPr/>
        </p:nvPicPr>
        <p:blipFill>
          <a:blip r:embed="rId15"/>
          <a:stretch>
            <a:fillRect/>
          </a:stretch>
        </p:blipFill>
        <p:spPr>
          <a:xfrm>
            <a:off x="8508719" y="1222002"/>
            <a:ext cx="1037383" cy="546728"/>
          </a:xfrm>
          <a:prstGeom prst="rect">
            <a:avLst/>
          </a:prstGeom>
        </p:spPr>
      </p:pic>
      <p:sp>
        <p:nvSpPr>
          <p:cNvPr id="65" name="Text Placeholder 38">
            <a:extLst>
              <a:ext uri="{FF2B5EF4-FFF2-40B4-BE49-F238E27FC236}">
                <a16:creationId xmlns:a16="http://schemas.microsoft.com/office/drawing/2014/main" id="{BD22A475-DE7F-4951-9178-30B1FB2E070D}"/>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expert calls</a:t>
            </a:r>
          </a:p>
        </p:txBody>
      </p:sp>
      <p:sp>
        <p:nvSpPr>
          <p:cNvPr id="119" name="Isosceles Triangle 118">
            <a:extLst>
              <a:ext uri="{FF2B5EF4-FFF2-40B4-BE49-F238E27FC236}">
                <a16:creationId xmlns:a16="http://schemas.microsoft.com/office/drawing/2014/main" id="{B53369F6-F9C6-416E-8F1A-870B940A0116}"/>
              </a:ext>
            </a:extLst>
          </p:cNvPr>
          <p:cNvSpPr/>
          <p:nvPr/>
        </p:nvSpPr>
        <p:spPr>
          <a:xfrm>
            <a:off x="2810989" y="2886260"/>
            <a:ext cx="1074681" cy="1145352"/>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120" name="TextBox 119">
            <a:extLst>
              <a:ext uri="{FF2B5EF4-FFF2-40B4-BE49-F238E27FC236}">
                <a16:creationId xmlns:a16="http://schemas.microsoft.com/office/drawing/2014/main" id="{6B6976CB-6637-41B9-8C38-9423EB049FAD}"/>
              </a:ext>
            </a:extLst>
          </p:cNvPr>
          <p:cNvSpPr txBox="1"/>
          <p:nvPr/>
        </p:nvSpPr>
        <p:spPr>
          <a:xfrm rot="18786033">
            <a:off x="2750805" y="3445874"/>
            <a:ext cx="1385675" cy="254000"/>
          </a:xfrm>
          <a:prstGeom prst="rect">
            <a:avLst/>
          </a:prstGeom>
          <a:noFill/>
        </p:spPr>
        <p:txBody>
          <a:bodyPr wrap="square" rtlCol="0">
            <a:spAutoFit/>
          </a:bodyPr>
          <a:lstStyle/>
          <a:p>
            <a:pPr algn="ctr"/>
            <a:r>
              <a:rPr lang="en-US" sz="1050">
                <a:solidFill>
                  <a:schemeClr val="bg1"/>
                </a:solidFill>
              </a:rPr>
              <a:t>Impractical area</a:t>
            </a:r>
          </a:p>
        </p:txBody>
      </p:sp>
    </p:spTree>
    <p:extLst>
      <p:ext uri="{BB962C8B-B14F-4D97-AF65-F5344CB8AC3E}">
        <p14:creationId xmlns:p14="http://schemas.microsoft.com/office/powerpoint/2010/main" val="1963154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54">
            <a:extLst>
              <a:ext uri="{FF2B5EF4-FFF2-40B4-BE49-F238E27FC236}">
                <a16:creationId xmlns:a16="http://schemas.microsoft.com/office/drawing/2014/main" id="{C9E07055-AC48-4337-B5C4-6806E36F3F9E}"/>
              </a:ext>
            </a:extLst>
          </p:cNvPr>
          <p:cNvSpPr txBox="1"/>
          <p:nvPr/>
        </p:nvSpPr>
        <p:spPr>
          <a:xfrm>
            <a:off x="5100799" y="1503919"/>
            <a:ext cx="4523631" cy="62637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buFont typeface="Arial" panose="020B0604020202020204" pitchFamily="34" charset="0"/>
              <a:buChar char="•"/>
            </a:pPr>
            <a:r>
              <a:rPr lang="en-US" sz="900"/>
              <a:t>From 2001 to 2012 – </a:t>
            </a:r>
            <a:r>
              <a:rPr lang="en-US" sz="900">
                <a:solidFill>
                  <a:schemeClr val="accent5">
                    <a:lumMod val="75000"/>
                  </a:schemeClr>
                </a:solidFill>
              </a:rPr>
              <a:t>Multiple geographical expansion </a:t>
            </a:r>
            <a:r>
              <a:rPr lang="en-US" sz="900"/>
              <a:t>with joint ventures modalities</a:t>
            </a:r>
          </a:p>
        </p:txBody>
      </p:sp>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1921110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a:xfrm>
            <a:off x="584516" y="116632"/>
            <a:ext cx="7952902" cy="576064"/>
          </a:xfrm>
        </p:spPr>
        <p:txBody>
          <a:bodyPr vert="horz"/>
          <a:lstStyle/>
          <a:p>
            <a:r>
              <a:rPr lang="en-US" sz="1300">
                <a:latin typeface="+mj-lt"/>
              </a:rPr>
              <a:t>Peers / Competitors – HomeServe</a:t>
            </a:r>
            <a:br>
              <a:rPr lang="en-US" sz="1300">
                <a:latin typeface="+mj-lt"/>
              </a:rPr>
            </a:br>
            <a:r>
              <a:rPr lang="en-US" sz="1300" b="0" err="1"/>
              <a:t>HomeServe</a:t>
            </a:r>
            <a:r>
              <a:rPr lang="en-US" sz="1300" b="0"/>
              <a:t> has made the shift to being a home service provider, </a:t>
            </a:r>
            <a:r>
              <a:rPr lang="en-US" sz="1300" b="0">
                <a:solidFill>
                  <a:schemeClr val="accent5">
                    <a:lumMod val="75000"/>
                  </a:schemeClr>
                </a:solidFill>
              </a:rPr>
              <a:t>close to the customer </a:t>
            </a:r>
            <a:r>
              <a:rPr lang="en-US" sz="1300" b="0"/>
              <a:t>(IoT, voice assistants…) while acquiring peers to develop its network of craftsmen</a:t>
            </a:r>
            <a:endParaRPr lang="en-US" sz="1300" b="0">
              <a:latin typeface="+mj-lt"/>
            </a:endParaRPr>
          </a:p>
        </p:txBody>
      </p:sp>
      <p:pic>
        <p:nvPicPr>
          <p:cNvPr id="88066" name="Picture 2" descr="HomeServe - Assistant vocal - Film produit - Pioucube">
            <a:extLst>
              <a:ext uri="{FF2B5EF4-FFF2-40B4-BE49-F238E27FC236}">
                <a16:creationId xmlns:a16="http://schemas.microsoft.com/office/drawing/2014/main" id="{B47B4767-7917-4CA4-8B46-8CE87E7C0F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494" y="4628086"/>
            <a:ext cx="1642006" cy="866000"/>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C728BB2B-81B3-4C17-8FE9-FB465867CF5A}"/>
              </a:ext>
            </a:extLst>
          </p:cNvPr>
          <p:cNvGrpSpPr/>
          <p:nvPr/>
        </p:nvGrpSpPr>
        <p:grpSpPr>
          <a:xfrm>
            <a:off x="88952" y="132639"/>
            <a:ext cx="461578" cy="478240"/>
            <a:chOff x="8611950" y="2143094"/>
            <a:chExt cx="288149" cy="288149"/>
          </a:xfrm>
        </p:grpSpPr>
        <p:pic>
          <p:nvPicPr>
            <p:cNvPr id="9" name="Graphic 30" descr="Magnifying glass with solid fill">
              <a:extLst>
                <a:ext uri="{FF2B5EF4-FFF2-40B4-BE49-F238E27FC236}">
                  <a16:creationId xmlns:a16="http://schemas.microsoft.com/office/drawing/2014/main" id="{417A203B-3CA7-4E46-B096-83449B663E6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0" name="Ellipse 9">
              <a:extLst>
                <a:ext uri="{FF2B5EF4-FFF2-40B4-BE49-F238E27FC236}">
                  <a16:creationId xmlns:a16="http://schemas.microsoft.com/office/drawing/2014/main" id="{3CD560AD-8D0B-419C-AA90-58F40CB49620}"/>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00B0F0"/>
                  </a:solidFill>
                  <a:latin typeface="+mj-lt"/>
                </a:rPr>
                <a:t>2</a:t>
              </a:r>
            </a:p>
          </p:txBody>
        </p:sp>
      </p:grpSp>
      <p:cxnSp>
        <p:nvCxnSpPr>
          <p:cNvPr id="41" name="Straight Arrow Connector 23">
            <a:extLst>
              <a:ext uri="{FF2B5EF4-FFF2-40B4-BE49-F238E27FC236}">
                <a16:creationId xmlns:a16="http://schemas.microsoft.com/office/drawing/2014/main" id="{95473AC2-2461-4E8C-B24C-4712929C4F37}"/>
              </a:ext>
            </a:extLst>
          </p:cNvPr>
          <p:cNvCxnSpPr>
            <a:cxnSpLocks/>
          </p:cNvCxnSpPr>
          <p:nvPr/>
        </p:nvCxnSpPr>
        <p:spPr>
          <a:xfrm flipV="1">
            <a:off x="961137" y="1477674"/>
            <a:ext cx="8716" cy="256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24">
            <a:extLst>
              <a:ext uri="{FF2B5EF4-FFF2-40B4-BE49-F238E27FC236}">
                <a16:creationId xmlns:a16="http://schemas.microsoft.com/office/drawing/2014/main" id="{E7017699-1AFC-4E97-ABD9-F831DA6C5C92}"/>
              </a:ext>
            </a:extLst>
          </p:cNvPr>
          <p:cNvCxnSpPr>
            <a:cxnSpLocks/>
          </p:cNvCxnSpPr>
          <p:nvPr/>
        </p:nvCxnSpPr>
        <p:spPr>
          <a:xfrm>
            <a:off x="2604639" y="1339212"/>
            <a:ext cx="0" cy="269240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5">
            <a:extLst>
              <a:ext uri="{FF2B5EF4-FFF2-40B4-BE49-F238E27FC236}">
                <a16:creationId xmlns:a16="http://schemas.microsoft.com/office/drawing/2014/main" id="{9C27D727-EBFA-4304-9575-F1EB2EAF7641}"/>
              </a:ext>
            </a:extLst>
          </p:cNvPr>
          <p:cNvCxnSpPr>
            <a:cxnSpLocks/>
          </p:cNvCxnSpPr>
          <p:nvPr/>
        </p:nvCxnSpPr>
        <p:spPr>
          <a:xfrm flipH="1">
            <a:off x="961137" y="2634612"/>
            <a:ext cx="2886790"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4" name="TextBox 26">
            <a:extLst>
              <a:ext uri="{FF2B5EF4-FFF2-40B4-BE49-F238E27FC236}">
                <a16:creationId xmlns:a16="http://schemas.microsoft.com/office/drawing/2014/main" id="{825CF11B-020D-44AE-8B0F-94296B87E5E2}"/>
              </a:ext>
            </a:extLst>
          </p:cNvPr>
          <p:cNvSpPr txBox="1"/>
          <p:nvPr/>
        </p:nvSpPr>
        <p:spPr>
          <a:xfrm>
            <a:off x="185020" y="2449946"/>
            <a:ext cx="784833" cy="369332"/>
          </a:xfrm>
          <a:prstGeom prst="rect">
            <a:avLst/>
          </a:prstGeom>
          <a:noFill/>
        </p:spPr>
        <p:txBody>
          <a:bodyPr wrap="square" rtlCol="0">
            <a:spAutoFit/>
          </a:bodyPr>
          <a:lstStyle/>
          <a:p>
            <a:pPr algn="ctr"/>
            <a:r>
              <a:rPr lang="en-US" sz="900" b="1"/>
              <a:t>Digital maturity</a:t>
            </a:r>
          </a:p>
        </p:txBody>
      </p:sp>
      <p:sp>
        <p:nvSpPr>
          <p:cNvPr id="45" name="TextBox 27">
            <a:extLst>
              <a:ext uri="{FF2B5EF4-FFF2-40B4-BE49-F238E27FC236}">
                <a16:creationId xmlns:a16="http://schemas.microsoft.com/office/drawing/2014/main" id="{19C7679B-BDAB-4644-A933-4403268C4016}"/>
              </a:ext>
            </a:extLst>
          </p:cNvPr>
          <p:cNvSpPr txBox="1"/>
          <p:nvPr/>
        </p:nvSpPr>
        <p:spPr>
          <a:xfrm>
            <a:off x="1378291" y="4164132"/>
            <a:ext cx="2052481" cy="369332"/>
          </a:xfrm>
          <a:prstGeom prst="rect">
            <a:avLst/>
          </a:prstGeom>
          <a:noFill/>
        </p:spPr>
        <p:txBody>
          <a:bodyPr wrap="square" rtlCol="0">
            <a:spAutoFit/>
          </a:bodyPr>
          <a:lstStyle/>
          <a:p>
            <a:pPr algn="ctr"/>
            <a:r>
              <a:rPr lang="en-US" sz="900" b="1"/>
              <a:t>Competitors’ size </a:t>
            </a:r>
            <a:r>
              <a:rPr lang="en-US" sz="900"/>
              <a:t>(including international presence)</a:t>
            </a:r>
          </a:p>
        </p:txBody>
      </p:sp>
      <p:sp>
        <p:nvSpPr>
          <p:cNvPr id="47" name="TextBox 25">
            <a:extLst>
              <a:ext uri="{FF2B5EF4-FFF2-40B4-BE49-F238E27FC236}">
                <a16:creationId xmlns:a16="http://schemas.microsoft.com/office/drawing/2014/main" id="{C0C9DCEC-47A0-4811-8A76-D04843C86F35}"/>
              </a:ext>
            </a:extLst>
          </p:cNvPr>
          <p:cNvSpPr txBox="1"/>
          <p:nvPr/>
        </p:nvSpPr>
        <p:spPr>
          <a:xfrm>
            <a:off x="492632" y="4119162"/>
            <a:ext cx="937009" cy="369332"/>
          </a:xfrm>
          <a:prstGeom prst="rect">
            <a:avLst/>
          </a:prstGeom>
          <a:noFill/>
        </p:spPr>
        <p:txBody>
          <a:bodyPr wrap="square" rtlCol="0">
            <a:spAutoFit/>
          </a:bodyPr>
          <a:lstStyle/>
          <a:p>
            <a:pPr algn="ctr"/>
            <a:r>
              <a:rPr lang="en-US" sz="900" i="1"/>
              <a:t>Minority  players</a:t>
            </a:r>
          </a:p>
        </p:txBody>
      </p:sp>
      <p:sp>
        <p:nvSpPr>
          <p:cNvPr id="48" name="TextBox 25">
            <a:extLst>
              <a:ext uri="{FF2B5EF4-FFF2-40B4-BE49-F238E27FC236}">
                <a16:creationId xmlns:a16="http://schemas.microsoft.com/office/drawing/2014/main" id="{ED2AA03F-F69F-4109-991C-D4EA22467928}"/>
              </a:ext>
            </a:extLst>
          </p:cNvPr>
          <p:cNvSpPr txBox="1"/>
          <p:nvPr/>
        </p:nvSpPr>
        <p:spPr>
          <a:xfrm>
            <a:off x="3370705" y="4122243"/>
            <a:ext cx="937009" cy="369332"/>
          </a:xfrm>
          <a:prstGeom prst="rect">
            <a:avLst/>
          </a:prstGeom>
          <a:noFill/>
        </p:spPr>
        <p:txBody>
          <a:bodyPr wrap="square" rtlCol="0">
            <a:spAutoFit/>
          </a:bodyPr>
          <a:lstStyle/>
          <a:p>
            <a:pPr algn="ctr"/>
            <a:r>
              <a:rPr lang="en-US" sz="900" i="1"/>
              <a:t>Market leaders</a:t>
            </a:r>
          </a:p>
        </p:txBody>
      </p:sp>
      <p:sp>
        <p:nvSpPr>
          <p:cNvPr id="49" name="TextBox 16">
            <a:extLst>
              <a:ext uri="{FF2B5EF4-FFF2-40B4-BE49-F238E27FC236}">
                <a16:creationId xmlns:a16="http://schemas.microsoft.com/office/drawing/2014/main" id="{E292EA57-219F-446B-84E6-3859851D00A6}"/>
              </a:ext>
            </a:extLst>
          </p:cNvPr>
          <p:cNvSpPr txBox="1"/>
          <p:nvPr/>
        </p:nvSpPr>
        <p:spPr>
          <a:xfrm>
            <a:off x="185020" y="3652317"/>
            <a:ext cx="784833" cy="507831"/>
          </a:xfrm>
          <a:prstGeom prst="rect">
            <a:avLst/>
          </a:prstGeom>
          <a:noFill/>
        </p:spPr>
        <p:txBody>
          <a:bodyPr wrap="square" rtlCol="0">
            <a:spAutoFit/>
          </a:bodyPr>
          <a:lstStyle/>
          <a:p>
            <a:pPr algn="ctr"/>
            <a:r>
              <a:rPr lang="en-US" sz="900" i="1"/>
              <a:t>Few digital initiatives</a:t>
            </a:r>
          </a:p>
        </p:txBody>
      </p:sp>
      <p:sp>
        <p:nvSpPr>
          <p:cNvPr id="50" name="TextBox 16">
            <a:extLst>
              <a:ext uri="{FF2B5EF4-FFF2-40B4-BE49-F238E27FC236}">
                <a16:creationId xmlns:a16="http://schemas.microsoft.com/office/drawing/2014/main" id="{4CC5E3A4-CFC1-47E7-85E4-E4EFAE07F51B}"/>
              </a:ext>
            </a:extLst>
          </p:cNvPr>
          <p:cNvSpPr txBox="1"/>
          <p:nvPr/>
        </p:nvSpPr>
        <p:spPr>
          <a:xfrm>
            <a:off x="185020" y="1421637"/>
            <a:ext cx="784833" cy="369332"/>
          </a:xfrm>
          <a:prstGeom prst="rect">
            <a:avLst/>
          </a:prstGeom>
          <a:noFill/>
        </p:spPr>
        <p:txBody>
          <a:bodyPr wrap="square" rtlCol="0">
            <a:spAutoFit/>
          </a:bodyPr>
          <a:lstStyle/>
          <a:p>
            <a:pPr algn="ctr"/>
            <a:r>
              <a:rPr lang="en-US" sz="900" i="1"/>
              <a:t>Fully digitalized</a:t>
            </a:r>
          </a:p>
        </p:txBody>
      </p:sp>
      <p:cxnSp>
        <p:nvCxnSpPr>
          <p:cNvPr id="51" name="Straight Arrow Connector 33">
            <a:extLst>
              <a:ext uri="{FF2B5EF4-FFF2-40B4-BE49-F238E27FC236}">
                <a16:creationId xmlns:a16="http://schemas.microsoft.com/office/drawing/2014/main" id="{A53EF307-DBEA-45C0-9568-0FAD173EE8DF}"/>
              </a:ext>
            </a:extLst>
          </p:cNvPr>
          <p:cNvCxnSpPr>
            <a:cxnSpLocks/>
          </p:cNvCxnSpPr>
          <p:nvPr/>
        </p:nvCxnSpPr>
        <p:spPr>
          <a:xfrm flipV="1">
            <a:off x="961137" y="4031612"/>
            <a:ext cx="3005665" cy="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39">
            <a:extLst>
              <a:ext uri="{FF2B5EF4-FFF2-40B4-BE49-F238E27FC236}">
                <a16:creationId xmlns:a16="http://schemas.microsoft.com/office/drawing/2014/main" id="{AB9B2F98-8C70-4E16-8E2D-CE0D465352CC}"/>
              </a:ext>
            </a:extLst>
          </p:cNvPr>
          <p:cNvCxnSpPr>
            <a:cxnSpLocks/>
          </p:cNvCxnSpPr>
          <p:nvPr/>
        </p:nvCxnSpPr>
        <p:spPr>
          <a:xfrm>
            <a:off x="1206691" y="3672766"/>
            <a:ext cx="1197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Connector 42">
            <a:extLst>
              <a:ext uri="{FF2B5EF4-FFF2-40B4-BE49-F238E27FC236}">
                <a16:creationId xmlns:a16="http://schemas.microsoft.com/office/drawing/2014/main" id="{8BC60B44-FC35-49C3-A67D-8C09E11BF871}"/>
              </a:ext>
            </a:extLst>
          </p:cNvPr>
          <p:cNvSpPr/>
          <p:nvPr/>
        </p:nvSpPr>
        <p:spPr>
          <a:xfrm>
            <a:off x="1682241" y="353494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cxnSp>
        <p:nvCxnSpPr>
          <p:cNvPr id="59" name="Connecteur droit 12">
            <a:extLst>
              <a:ext uri="{FF2B5EF4-FFF2-40B4-BE49-F238E27FC236}">
                <a16:creationId xmlns:a16="http://schemas.microsoft.com/office/drawing/2014/main" id="{616DCC69-FAE7-4A7A-8AF6-1380FC51D8FE}"/>
              </a:ext>
            </a:extLst>
          </p:cNvPr>
          <p:cNvCxnSpPr>
            <a:cxnSpLocks/>
          </p:cNvCxnSpPr>
          <p:nvPr/>
        </p:nvCxnSpPr>
        <p:spPr>
          <a:xfrm>
            <a:off x="704850" y="1092475"/>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25">
            <a:extLst>
              <a:ext uri="{FF2B5EF4-FFF2-40B4-BE49-F238E27FC236}">
                <a16:creationId xmlns:a16="http://schemas.microsoft.com/office/drawing/2014/main" id="{42959E40-E36F-47FF-AC7E-ABFFED50E051}"/>
              </a:ext>
            </a:extLst>
          </p:cNvPr>
          <p:cNvSpPr txBox="1"/>
          <p:nvPr/>
        </p:nvSpPr>
        <p:spPr>
          <a:xfrm>
            <a:off x="1700806" y="969364"/>
            <a:ext cx="1835889"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err="1"/>
              <a:t>Homeserve’s</a:t>
            </a:r>
            <a:r>
              <a:rPr lang="en-US"/>
              <a:t> evolution</a:t>
            </a:r>
          </a:p>
        </p:txBody>
      </p:sp>
      <p:cxnSp>
        <p:nvCxnSpPr>
          <p:cNvPr id="72" name="Straight Arrow Connector 39">
            <a:extLst>
              <a:ext uri="{FF2B5EF4-FFF2-40B4-BE49-F238E27FC236}">
                <a16:creationId xmlns:a16="http://schemas.microsoft.com/office/drawing/2014/main" id="{FF3AA3FC-BFF1-4D8C-B155-024A0B0B8CEC}"/>
              </a:ext>
            </a:extLst>
          </p:cNvPr>
          <p:cNvCxnSpPr>
            <a:cxnSpLocks/>
          </p:cNvCxnSpPr>
          <p:nvPr/>
        </p:nvCxnSpPr>
        <p:spPr>
          <a:xfrm flipV="1">
            <a:off x="2434109" y="1858370"/>
            <a:ext cx="1405100" cy="180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42">
            <a:extLst>
              <a:ext uri="{FF2B5EF4-FFF2-40B4-BE49-F238E27FC236}">
                <a16:creationId xmlns:a16="http://schemas.microsoft.com/office/drawing/2014/main" id="{AC8EE432-C25E-45E1-A3C2-234AD2EA8AAD}"/>
              </a:ext>
            </a:extLst>
          </p:cNvPr>
          <p:cNvSpPr/>
          <p:nvPr/>
        </p:nvSpPr>
        <p:spPr>
          <a:xfrm>
            <a:off x="2651800" y="311571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2</a:t>
            </a:r>
          </a:p>
        </p:txBody>
      </p:sp>
      <p:sp>
        <p:nvSpPr>
          <p:cNvPr id="81" name="Flowchart: Connector 42">
            <a:extLst>
              <a:ext uri="{FF2B5EF4-FFF2-40B4-BE49-F238E27FC236}">
                <a16:creationId xmlns:a16="http://schemas.microsoft.com/office/drawing/2014/main" id="{4B3A7871-D042-41DF-9E79-7E565E264575}"/>
              </a:ext>
            </a:extLst>
          </p:cNvPr>
          <p:cNvSpPr/>
          <p:nvPr/>
        </p:nvSpPr>
        <p:spPr>
          <a:xfrm>
            <a:off x="3111901" y="2523396"/>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3</a:t>
            </a:r>
          </a:p>
        </p:txBody>
      </p:sp>
      <p:sp>
        <p:nvSpPr>
          <p:cNvPr id="86" name="Flowchart: Connector 42">
            <a:extLst>
              <a:ext uri="{FF2B5EF4-FFF2-40B4-BE49-F238E27FC236}">
                <a16:creationId xmlns:a16="http://schemas.microsoft.com/office/drawing/2014/main" id="{647AB55A-67E0-4E8B-BAEA-FB47DB36A6B9}"/>
              </a:ext>
            </a:extLst>
          </p:cNvPr>
          <p:cNvSpPr/>
          <p:nvPr/>
        </p:nvSpPr>
        <p:spPr>
          <a:xfrm>
            <a:off x="4829630" y="1686174"/>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88" name="TextBox 54">
            <a:extLst>
              <a:ext uri="{FF2B5EF4-FFF2-40B4-BE49-F238E27FC236}">
                <a16:creationId xmlns:a16="http://schemas.microsoft.com/office/drawing/2014/main" id="{9D09228C-7646-4BC5-BAD2-2D61E3E54D79}"/>
              </a:ext>
            </a:extLst>
          </p:cNvPr>
          <p:cNvSpPr txBox="1"/>
          <p:nvPr/>
        </p:nvSpPr>
        <p:spPr>
          <a:xfrm>
            <a:off x="5100799" y="2220352"/>
            <a:ext cx="4523631" cy="125326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2014 – Launch of assistance offer for connected objects (partnership with </a:t>
            </a:r>
            <a:r>
              <a:rPr lang="en-US" sz="900" err="1"/>
              <a:t>Tado</a:t>
            </a:r>
            <a:r>
              <a:rPr lang="en-US" sz="900"/>
              <a:t>)</a:t>
            </a:r>
          </a:p>
          <a:p>
            <a:r>
              <a:rPr lang="en-US" sz="900"/>
              <a:t>2014 – Transition to Oracle E-Business (ERP)</a:t>
            </a:r>
          </a:p>
          <a:p>
            <a:r>
              <a:rPr lang="en-US" sz="900"/>
              <a:t>2016 – Launch of custom online emergency services through acquisitions </a:t>
            </a:r>
          </a:p>
          <a:p>
            <a:r>
              <a:rPr lang="en-US" sz="900"/>
              <a:t>2016 – Launch of </a:t>
            </a:r>
            <a:r>
              <a:rPr lang="en-US" sz="900" err="1"/>
              <a:t>Leakbot</a:t>
            </a:r>
            <a:r>
              <a:rPr lang="en-US" sz="900"/>
              <a:t> (leak connected detector)</a:t>
            </a:r>
          </a:p>
          <a:p>
            <a:r>
              <a:rPr lang="en-US" sz="900"/>
              <a:t>2016 – Investment in speech recognition technology</a:t>
            </a:r>
          </a:p>
          <a:p>
            <a:r>
              <a:rPr lang="en-US" sz="900"/>
              <a:t>2017 – Launch of Tom, chatbot on Messenger for plumbing issues</a:t>
            </a:r>
          </a:p>
        </p:txBody>
      </p:sp>
      <p:sp>
        <p:nvSpPr>
          <p:cNvPr id="89" name="Flowchart: Connector 42">
            <a:extLst>
              <a:ext uri="{FF2B5EF4-FFF2-40B4-BE49-F238E27FC236}">
                <a16:creationId xmlns:a16="http://schemas.microsoft.com/office/drawing/2014/main" id="{C5E212F5-085B-4C52-B70C-29F107B2D040}"/>
              </a:ext>
            </a:extLst>
          </p:cNvPr>
          <p:cNvSpPr/>
          <p:nvPr/>
        </p:nvSpPr>
        <p:spPr>
          <a:xfrm>
            <a:off x="4829630" y="271605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2</a:t>
            </a:r>
          </a:p>
        </p:txBody>
      </p:sp>
      <p:sp>
        <p:nvSpPr>
          <p:cNvPr id="90" name="TextBox 54">
            <a:extLst>
              <a:ext uri="{FF2B5EF4-FFF2-40B4-BE49-F238E27FC236}">
                <a16:creationId xmlns:a16="http://schemas.microsoft.com/office/drawing/2014/main" id="{AA7DC620-97D4-48DE-A664-29FE4FE4CEE0}"/>
              </a:ext>
            </a:extLst>
          </p:cNvPr>
          <p:cNvSpPr txBox="1"/>
          <p:nvPr/>
        </p:nvSpPr>
        <p:spPr>
          <a:xfrm>
            <a:off x="5100799" y="3563674"/>
            <a:ext cx="4523631" cy="202126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1"/>
                </a:solidFill>
              </a:rPr>
              <a:t>2019 – Implementation of a </a:t>
            </a:r>
            <a:r>
              <a:rPr lang="en-US" sz="900">
                <a:solidFill>
                  <a:schemeClr val="accent5">
                    <a:lumMod val="75000"/>
                  </a:schemeClr>
                </a:solidFill>
              </a:rPr>
              <a:t>seamless omnichannel platform </a:t>
            </a:r>
            <a:r>
              <a:rPr lang="en-US" sz="900">
                <a:solidFill>
                  <a:schemeClr val="tx1"/>
                </a:solidFill>
              </a:rPr>
              <a:t>for customers and partners</a:t>
            </a:r>
          </a:p>
          <a:p>
            <a:pPr marL="628650" lvl="1" indent="-171450">
              <a:buFont typeface="Courier New" panose="02070309020205020404" pitchFamily="49" charset="0"/>
              <a:buChar char="o"/>
            </a:pPr>
            <a:r>
              <a:rPr lang="en-US" sz="900">
                <a:solidFill>
                  <a:schemeClr val="tx1"/>
                </a:solidFill>
                <a:latin typeface="+mj-lt"/>
              </a:rPr>
              <a:t>Switch to single Salesforce tool to develop a 360° vision of customers</a:t>
            </a:r>
          </a:p>
          <a:p>
            <a:r>
              <a:rPr lang="en-US" sz="900">
                <a:solidFill>
                  <a:schemeClr val="tx1"/>
                </a:solidFill>
              </a:rPr>
              <a:t>2019-2020 – </a:t>
            </a:r>
            <a:r>
              <a:rPr lang="en-US" sz="900">
                <a:solidFill>
                  <a:schemeClr val="accent5">
                    <a:lumMod val="75000"/>
                  </a:schemeClr>
                </a:solidFill>
              </a:rPr>
              <a:t>Development of vocal assistants </a:t>
            </a:r>
            <a:r>
              <a:rPr lang="en-US" sz="900">
                <a:solidFill>
                  <a:schemeClr val="tx1"/>
                </a:solidFill>
              </a:rPr>
              <a:t>(Google &amp; Alexa)</a:t>
            </a:r>
          </a:p>
          <a:p>
            <a:pPr marL="628650" lvl="1" indent="-171450">
              <a:buFont typeface="Courier New" panose="02070309020205020404" pitchFamily="49" charset="0"/>
              <a:buChar char="o"/>
            </a:pPr>
            <a:r>
              <a:rPr lang="en-US" sz="900">
                <a:solidFill>
                  <a:schemeClr val="tx1"/>
                </a:solidFill>
                <a:latin typeface="+mj-lt"/>
              </a:rPr>
              <a:t>Emergency assistance with quick advice and an alert to the call center, which will then contact the customer</a:t>
            </a:r>
          </a:p>
          <a:p>
            <a:pPr marL="628650" lvl="1" indent="-171450">
              <a:buFont typeface="Courier New" panose="02070309020205020404" pitchFamily="49" charset="0"/>
              <a:buChar char="o"/>
            </a:pPr>
            <a:r>
              <a:rPr lang="en-US" sz="900">
                <a:solidFill>
                  <a:schemeClr val="tx1"/>
                </a:solidFill>
                <a:latin typeface="+mj-lt"/>
              </a:rPr>
              <a:t>Intelligent voice application for home tips and tutorial (DIY offer)</a:t>
            </a:r>
          </a:p>
          <a:p>
            <a:r>
              <a:rPr lang="en-US" sz="900">
                <a:solidFill>
                  <a:schemeClr val="tx1"/>
                </a:solidFill>
              </a:rPr>
              <a:t>2020 – Acquisition of </a:t>
            </a:r>
            <a:r>
              <a:rPr lang="en-US" sz="900" err="1">
                <a:solidFill>
                  <a:schemeClr val="tx1"/>
                </a:solidFill>
              </a:rPr>
              <a:t>Carglass</a:t>
            </a:r>
            <a:r>
              <a:rPr lang="en-US" sz="900">
                <a:solidFill>
                  <a:schemeClr val="tx1"/>
                </a:solidFill>
              </a:rPr>
              <a:t> Maison and of a specialist in energy renovation</a:t>
            </a:r>
          </a:p>
        </p:txBody>
      </p:sp>
      <p:sp>
        <p:nvSpPr>
          <p:cNvPr id="91" name="Flowchart: Connector 42">
            <a:extLst>
              <a:ext uri="{FF2B5EF4-FFF2-40B4-BE49-F238E27FC236}">
                <a16:creationId xmlns:a16="http://schemas.microsoft.com/office/drawing/2014/main" id="{7DB27FE9-EB88-44E0-94CE-3C9F00A5A79B}"/>
              </a:ext>
            </a:extLst>
          </p:cNvPr>
          <p:cNvSpPr/>
          <p:nvPr/>
        </p:nvSpPr>
        <p:spPr>
          <a:xfrm>
            <a:off x="4829630" y="444337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3</a:t>
            </a:r>
          </a:p>
        </p:txBody>
      </p:sp>
      <p:pic>
        <p:nvPicPr>
          <p:cNvPr id="92" name="Picture 10" descr="HomeServe : assistance, dépannage, petits travaux pour la maison">
            <a:extLst>
              <a:ext uri="{FF2B5EF4-FFF2-40B4-BE49-F238E27FC236}">
                <a16:creationId xmlns:a16="http://schemas.microsoft.com/office/drawing/2014/main" id="{001993F7-EF66-4660-BCC2-424718B2AA4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5402" y="1318306"/>
            <a:ext cx="1033627" cy="545238"/>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A2D207EF-8BD0-44D3-A624-1DFFE05EABF1}"/>
              </a:ext>
            </a:extLst>
          </p:cNvPr>
          <p:cNvSpPr/>
          <p:nvPr/>
        </p:nvSpPr>
        <p:spPr bwMode="auto">
          <a:xfrm>
            <a:off x="419099" y="5776975"/>
            <a:ext cx="1272048" cy="53172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a:solidFill>
                  <a:srgbClr val="009DB0"/>
                </a:solidFill>
                <a:latin typeface="+mj-lt"/>
              </a:rPr>
              <a:t>Key Take-aways</a:t>
            </a:r>
            <a:endParaRPr kumimoji="0" lang="en-US" sz="1000" b="1" i="0" u="none" strike="noStrike" cap="none" normalizeH="0" baseline="0">
              <a:ln>
                <a:noFill/>
              </a:ln>
              <a:solidFill>
                <a:srgbClr val="009DB0"/>
              </a:solidFill>
              <a:effectLst/>
              <a:latin typeface="+mj-lt"/>
            </a:endParaRPr>
          </a:p>
        </p:txBody>
      </p:sp>
      <p:sp>
        <p:nvSpPr>
          <p:cNvPr id="94" name="Rectangle 93">
            <a:extLst>
              <a:ext uri="{FF2B5EF4-FFF2-40B4-BE49-F238E27FC236}">
                <a16:creationId xmlns:a16="http://schemas.microsoft.com/office/drawing/2014/main" id="{80AADE10-9CDF-44C5-9D0C-F4BE5573C2CB}"/>
              </a:ext>
            </a:extLst>
          </p:cNvPr>
          <p:cNvSpPr/>
          <p:nvPr/>
        </p:nvSpPr>
        <p:spPr bwMode="auto">
          <a:xfrm>
            <a:off x="1805495" y="5776975"/>
            <a:ext cx="7872021" cy="50517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err="1"/>
              <a:t>Homeserve</a:t>
            </a:r>
            <a:r>
              <a:rPr lang="en-US" sz="1000"/>
              <a:t> has transitioned towards being a home service provider, and therefore need to </a:t>
            </a:r>
            <a:r>
              <a:rPr lang="en-US" sz="1000">
                <a:solidFill>
                  <a:schemeClr val="accent5">
                    <a:lumMod val="75000"/>
                  </a:schemeClr>
                </a:solidFill>
              </a:rPr>
              <a:t>enhance</a:t>
            </a:r>
            <a:r>
              <a:rPr lang="en-US" sz="1000"/>
              <a:t> its </a:t>
            </a:r>
            <a:r>
              <a:rPr lang="en-US" sz="1000">
                <a:solidFill>
                  <a:schemeClr val="accent5">
                    <a:lumMod val="75000"/>
                  </a:schemeClr>
                </a:solidFill>
              </a:rPr>
              <a:t>visibility to customers </a:t>
            </a:r>
            <a:r>
              <a:rPr lang="en-US" sz="1000"/>
              <a:t>and transform the company’s contact points with them</a:t>
            </a:r>
          </a:p>
        </p:txBody>
      </p:sp>
      <p:sp>
        <p:nvSpPr>
          <p:cNvPr id="95" name="Triangle isocèle 94">
            <a:extLst>
              <a:ext uri="{FF2B5EF4-FFF2-40B4-BE49-F238E27FC236}">
                <a16:creationId xmlns:a16="http://schemas.microsoft.com/office/drawing/2014/main" id="{30A06502-CA72-44B0-9989-88A02C62242D}"/>
              </a:ext>
            </a:extLst>
          </p:cNvPr>
          <p:cNvSpPr/>
          <p:nvPr/>
        </p:nvSpPr>
        <p:spPr bwMode="auto">
          <a:xfrm rot="5400000">
            <a:off x="221158" y="5974918"/>
            <a:ext cx="531721" cy="13583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98" name="TextBox 25">
            <a:extLst>
              <a:ext uri="{FF2B5EF4-FFF2-40B4-BE49-F238E27FC236}">
                <a16:creationId xmlns:a16="http://schemas.microsoft.com/office/drawing/2014/main" id="{05365063-0175-4B93-AFCD-4B0E8A70538E}"/>
              </a:ext>
            </a:extLst>
          </p:cNvPr>
          <p:cNvSpPr txBox="1"/>
          <p:nvPr/>
        </p:nvSpPr>
        <p:spPr>
          <a:xfrm>
            <a:off x="584515" y="5507492"/>
            <a:ext cx="1198324" cy="230832"/>
          </a:xfrm>
          <a:prstGeom prst="rect">
            <a:avLst/>
          </a:prstGeom>
          <a:noFill/>
        </p:spPr>
        <p:txBody>
          <a:bodyPr wrap="square" rtlCol="0">
            <a:spAutoFit/>
          </a:bodyPr>
          <a:lstStyle/>
          <a:p>
            <a:pPr algn="ctr"/>
            <a:r>
              <a:rPr lang="en-US" sz="900" i="1"/>
              <a:t>Vocal assistant</a:t>
            </a:r>
          </a:p>
        </p:txBody>
      </p:sp>
      <p:pic>
        <p:nvPicPr>
          <p:cNvPr id="88078" name="Image 88077">
            <a:extLst>
              <a:ext uri="{FF2B5EF4-FFF2-40B4-BE49-F238E27FC236}">
                <a16:creationId xmlns:a16="http://schemas.microsoft.com/office/drawing/2014/main" id="{01E2E5D1-0842-43F0-B223-F7EB024C51EE}"/>
              </a:ext>
            </a:extLst>
          </p:cNvPr>
          <p:cNvPicPr>
            <a:picLocks noChangeAspect="1"/>
          </p:cNvPicPr>
          <p:nvPr/>
        </p:nvPicPr>
        <p:blipFill>
          <a:blip r:embed="rId10"/>
          <a:stretch>
            <a:fillRect/>
          </a:stretch>
        </p:blipFill>
        <p:spPr>
          <a:xfrm>
            <a:off x="3025806" y="4628086"/>
            <a:ext cx="898416" cy="866000"/>
          </a:xfrm>
          <a:prstGeom prst="rect">
            <a:avLst/>
          </a:prstGeom>
          <a:effectLst>
            <a:outerShdw blurRad="50800" dist="38100" dir="2700000" algn="tl" rotWithShape="0">
              <a:schemeClr val="bg1">
                <a:lumMod val="75000"/>
                <a:alpha val="40000"/>
              </a:schemeClr>
            </a:outerShdw>
          </a:effectLst>
        </p:spPr>
      </p:pic>
      <p:cxnSp>
        <p:nvCxnSpPr>
          <p:cNvPr id="103" name="Connecteur droit 75">
            <a:extLst>
              <a:ext uri="{FF2B5EF4-FFF2-40B4-BE49-F238E27FC236}">
                <a16:creationId xmlns:a16="http://schemas.microsoft.com/office/drawing/2014/main" id="{A73F5278-4F86-42C3-BAE6-B8B99F985312}"/>
              </a:ext>
            </a:extLst>
          </p:cNvPr>
          <p:cNvCxnSpPr>
            <a:cxnSpLocks/>
          </p:cNvCxnSpPr>
          <p:nvPr/>
        </p:nvCxnSpPr>
        <p:spPr>
          <a:xfrm>
            <a:off x="5100799" y="1092475"/>
            <a:ext cx="4458239"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25">
            <a:extLst>
              <a:ext uri="{FF2B5EF4-FFF2-40B4-BE49-F238E27FC236}">
                <a16:creationId xmlns:a16="http://schemas.microsoft.com/office/drawing/2014/main" id="{29510A5E-9BDC-4463-8D19-55AB8604B20E}"/>
              </a:ext>
            </a:extLst>
          </p:cNvPr>
          <p:cNvSpPr txBox="1"/>
          <p:nvPr/>
        </p:nvSpPr>
        <p:spPr>
          <a:xfrm>
            <a:off x="6187682" y="969365"/>
            <a:ext cx="234986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Expansion and digital initiatives</a:t>
            </a:r>
          </a:p>
        </p:txBody>
      </p:sp>
      <p:pic>
        <p:nvPicPr>
          <p:cNvPr id="106" name="Picture 10" descr="HomeServe : assistance, dépannage, petits travaux pour la maison">
            <a:extLst>
              <a:ext uri="{FF2B5EF4-FFF2-40B4-BE49-F238E27FC236}">
                <a16:creationId xmlns:a16="http://schemas.microsoft.com/office/drawing/2014/main" id="{7A5A0D07-4073-43A0-BA69-577EB294463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3889" y="124394"/>
            <a:ext cx="1033627" cy="54523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 Placeholder 38">
            <a:extLst>
              <a:ext uri="{FF2B5EF4-FFF2-40B4-BE49-F238E27FC236}">
                <a16:creationId xmlns:a16="http://schemas.microsoft.com/office/drawing/2014/main" id="{E622BEC9-977B-45CD-8F2B-0CBF440BC9B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expert calls</a:t>
            </a:r>
          </a:p>
        </p:txBody>
      </p:sp>
      <p:cxnSp>
        <p:nvCxnSpPr>
          <p:cNvPr id="108" name="Straight Connector 71">
            <a:extLst>
              <a:ext uri="{FF2B5EF4-FFF2-40B4-BE49-F238E27FC236}">
                <a16:creationId xmlns:a16="http://schemas.microsoft.com/office/drawing/2014/main" id="{E2BCFB19-E85C-4330-AAA1-69ACDDAC0AF7}"/>
              </a:ext>
            </a:extLst>
          </p:cNvPr>
          <p:cNvCxnSpPr>
            <a:cxnSpLocks/>
          </p:cNvCxnSpPr>
          <p:nvPr/>
        </p:nvCxnSpPr>
        <p:spPr>
          <a:xfrm>
            <a:off x="4735026" y="1318306"/>
            <a:ext cx="0" cy="4210929"/>
          </a:xfrm>
          <a:prstGeom prst="line">
            <a:avLst/>
          </a:prstGeom>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11D4BEF8-7D64-4110-B927-2D2241B2ACD1}"/>
              </a:ext>
            </a:extLst>
          </p:cNvPr>
          <p:cNvSpPr/>
          <p:nvPr/>
        </p:nvSpPr>
        <p:spPr>
          <a:xfrm>
            <a:off x="2804748" y="2634612"/>
            <a:ext cx="1091858" cy="1390108"/>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97" name="TextBox 96">
            <a:extLst>
              <a:ext uri="{FF2B5EF4-FFF2-40B4-BE49-F238E27FC236}">
                <a16:creationId xmlns:a16="http://schemas.microsoft.com/office/drawing/2014/main" id="{515D236C-2659-4BD5-937E-79D9E704302D}"/>
              </a:ext>
            </a:extLst>
          </p:cNvPr>
          <p:cNvSpPr txBox="1"/>
          <p:nvPr/>
        </p:nvSpPr>
        <p:spPr>
          <a:xfrm rot="18458944">
            <a:off x="2762424" y="3352543"/>
            <a:ext cx="1385675" cy="254000"/>
          </a:xfrm>
          <a:prstGeom prst="rect">
            <a:avLst/>
          </a:prstGeom>
          <a:noFill/>
        </p:spPr>
        <p:txBody>
          <a:bodyPr wrap="square" rtlCol="0">
            <a:spAutoFit/>
          </a:bodyPr>
          <a:lstStyle/>
          <a:p>
            <a:pPr algn="ctr"/>
            <a:r>
              <a:rPr lang="en-US" sz="1050">
                <a:solidFill>
                  <a:schemeClr val="bg1"/>
                </a:solidFill>
              </a:rPr>
              <a:t>Impractical area</a:t>
            </a:r>
          </a:p>
        </p:txBody>
      </p:sp>
      <p:sp>
        <p:nvSpPr>
          <p:cNvPr id="46" name="TextBox 25">
            <a:extLst>
              <a:ext uri="{FF2B5EF4-FFF2-40B4-BE49-F238E27FC236}">
                <a16:creationId xmlns:a16="http://schemas.microsoft.com/office/drawing/2014/main" id="{4CE5327B-D6D0-4298-870E-2AF2B516A9CA}"/>
              </a:ext>
            </a:extLst>
          </p:cNvPr>
          <p:cNvSpPr txBox="1"/>
          <p:nvPr/>
        </p:nvSpPr>
        <p:spPr>
          <a:xfrm>
            <a:off x="2783820" y="5507492"/>
            <a:ext cx="1382387" cy="230832"/>
          </a:xfrm>
          <a:prstGeom prst="rect">
            <a:avLst/>
          </a:prstGeom>
          <a:noFill/>
        </p:spPr>
        <p:txBody>
          <a:bodyPr wrap="square" rtlCol="0">
            <a:spAutoFit/>
          </a:bodyPr>
          <a:lstStyle/>
          <a:p>
            <a:pPr algn="ctr"/>
            <a:r>
              <a:rPr lang="en-US" sz="900" i="1"/>
              <a:t>Selfcare application</a:t>
            </a:r>
          </a:p>
        </p:txBody>
      </p:sp>
    </p:spTree>
    <p:extLst>
      <p:ext uri="{BB962C8B-B14F-4D97-AF65-F5344CB8AC3E}">
        <p14:creationId xmlns:p14="http://schemas.microsoft.com/office/powerpoint/2010/main" val="252843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7A143E5-1B56-49B8-BE74-B0DBB734F362}"/>
              </a:ext>
            </a:extLst>
          </p:cNvPr>
          <p:cNvGraphicFramePr>
            <a:graphicFrameLocks noChangeAspect="1"/>
          </p:cNvGraphicFramePr>
          <p:nvPr>
            <p:custDataLst>
              <p:tags r:id="rId1"/>
            </p:custDataLst>
            <p:extLst>
              <p:ext uri="{D42A27DB-BD31-4B8C-83A1-F6EECF244321}">
                <p14:modId xmlns:p14="http://schemas.microsoft.com/office/powerpoint/2010/main" val="36426610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7" name="Object 6" hidden="1">
                        <a:extLst>
                          <a:ext uri="{FF2B5EF4-FFF2-40B4-BE49-F238E27FC236}">
                            <a16:creationId xmlns:a16="http://schemas.microsoft.com/office/drawing/2014/main" id="{27A143E5-1B56-49B8-BE74-B0DBB734F3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436F6B45-BA2B-4C85-B5B6-28EC178522DD}"/>
              </a:ext>
            </a:extLst>
          </p:cNvPr>
          <p:cNvSpPr>
            <a:spLocks noGrp="1"/>
          </p:cNvSpPr>
          <p:nvPr>
            <p:ph type="ctrTitle"/>
          </p:nvPr>
        </p:nvSpPr>
        <p:spPr>
          <a:xfrm>
            <a:off x="584516" y="116632"/>
            <a:ext cx="7908032" cy="576064"/>
          </a:xfrm>
        </p:spPr>
        <p:txBody>
          <a:bodyPr vert="horz"/>
          <a:lstStyle/>
          <a:p>
            <a:r>
              <a:rPr lang="en-US" sz="1300">
                <a:latin typeface="+mj-lt"/>
              </a:rPr>
              <a:t>Peers / Competitors – CED</a:t>
            </a:r>
            <a:br>
              <a:rPr lang="en-US" sz="1300">
                <a:latin typeface="+mj-lt"/>
              </a:rPr>
            </a:br>
            <a:r>
              <a:rPr lang="en-US" sz="1300" b="0" err="1">
                <a:latin typeface="+mj-lt"/>
              </a:rPr>
              <a:t>CED</a:t>
            </a:r>
            <a:r>
              <a:rPr lang="en-US" sz="1300" b="0">
                <a:latin typeface="+mj-lt"/>
              </a:rPr>
              <a:t> has developed a </a:t>
            </a:r>
            <a:r>
              <a:rPr lang="en-US" sz="1300" b="0">
                <a:solidFill>
                  <a:schemeClr val="accent5">
                    <a:lumMod val="75000"/>
                  </a:schemeClr>
                </a:solidFill>
                <a:latin typeface="+mj-lt"/>
              </a:rPr>
              <a:t>solid technological base</a:t>
            </a:r>
            <a:r>
              <a:rPr lang="en-US" sz="1300" b="0">
                <a:latin typeface="+mj-lt"/>
              </a:rPr>
              <a:t> on which modules for the insurer and the insured can be plugged, and has leveraged AI capabilities to automate most of claims’ management</a:t>
            </a:r>
          </a:p>
        </p:txBody>
      </p:sp>
      <p:pic>
        <p:nvPicPr>
          <p:cNvPr id="9" name="Picture 6" descr="CED | Vernieuwd-CED-waardemanagement">
            <a:extLst>
              <a:ext uri="{FF2B5EF4-FFF2-40B4-BE49-F238E27FC236}">
                <a16:creationId xmlns:a16="http://schemas.microsoft.com/office/drawing/2014/main" id="{971B4CED-1D4E-4D45-9965-7A1BDD248B2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2547" y="201946"/>
            <a:ext cx="828938" cy="4054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1B2D03C-5DB5-4B41-ACB2-17648D06B456}"/>
              </a:ext>
            </a:extLst>
          </p:cNvPr>
          <p:cNvSpPr/>
          <p:nvPr/>
        </p:nvSpPr>
        <p:spPr bwMode="auto">
          <a:xfrm>
            <a:off x="419099" y="5622474"/>
            <a:ext cx="1272048" cy="645219"/>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1" name="Rectangle 10">
            <a:extLst>
              <a:ext uri="{FF2B5EF4-FFF2-40B4-BE49-F238E27FC236}">
                <a16:creationId xmlns:a16="http://schemas.microsoft.com/office/drawing/2014/main" id="{B49118EE-CD7D-4A57-BFCC-CCA3BFA5EA0C}"/>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200"/>
              </a:spcAft>
              <a:buClr>
                <a:schemeClr val="tx1"/>
              </a:buClr>
              <a:buFont typeface="Arial" panose="020B0604020202020204" pitchFamily="34" charset="0"/>
              <a:buChar char="•"/>
            </a:pPr>
            <a:r>
              <a:rPr lang="en-US" sz="1000">
                <a:latin typeface="+mj-lt"/>
              </a:rPr>
              <a:t>It would be relevant for Hestia to </a:t>
            </a:r>
            <a:r>
              <a:rPr lang="en-US" sz="1000">
                <a:solidFill>
                  <a:schemeClr val="accent5">
                    <a:lumMod val="75000"/>
                  </a:schemeClr>
                </a:solidFill>
                <a:latin typeface="+mj-lt"/>
              </a:rPr>
              <a:t>build a flexible system architecture with modules </a:t>
            </a:r>
            <a:r>
              <a:rPr lang="en-US" sz="1000">
                <a:latin typeface="+mj-lt"/>
              </a:rPr>
              <a:t>for both the insurer and the insured client for enhanced consistency</a:t>
            </a:r>
          </a:p>
          <a:p>
            <a:pPr marL="171450" indent="-171450">
              <a:spcAft>
                <a:spcPts val="200"/>
              </a:spcAft>
              <a:buClr>
                <a:schemeClr val="tx1"/>
              </a:buClr>
              <a:buFont typeface="Arial" panose="020B0604020202020204" pitchFamily="34" charset="0"/>
              <a:buChar char="•"/>
            </a:pPr>
            <a:r>
              <a:rPr lang="en-US" sz="1000">
                <a:latin typeface="+mj-lt"/>
              </a:rPr>
              <a:t>Some players like CED increasingly invest in AI, which enhances their operational efficiency and is potentially creating </a:t>
            </a:r>
            <a:r>
              <a:rPr lang="en-US" sz="1000">
                <a:solidFill>
                  <a:schemeClr val="accent5">
                    <a:lumMod val="75000"/>
                  </a:schemeClr>
                </a:solidFill>
                <a:latin typeface="+mj-lt"/>
              </a:rPr>
              <a:t>a new barrier to entry</a:t>
            </a:r>
          </a:p>
        </p:txBody>
      </p:sp>
      <p:sp>
        <p:nvSpPr>
          <p:cNvPr id="12" name="Triangle isocèle 11">
            <a:extLst>
              <a:ext uri="{FF2B5EF4-FFF2-40B4-BE49-F238E27FC236}">
                <a16:creationId xmlns:a16="http://schemas.microsoft.com/office/drawing/2014/main" id="{FEB1B1AD-9BFF-4534-9FA2-838BF0A5FAA4}"/>
              </a:ext>
            </a:extLst>
          </p:cNvPr>
          <p:cNvSpPr/>
          <p:nvPr/>
        </p:nvSpPr>
        <p:spPr bwMode="auto">
          <a:xfrm rot="5400000">
            <a:off x="178906" y="5862667"/>
            <a:ext cx="645220"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4" name="Rectangle 13">
            <a:extLst>
              <a:ext uri="{FF2B5EF4-FFF2-40B4-BE49-F238E27FC236}">
                <a16:creationId xmlns:a16="http://schemas.microsoft.com/office/drawing/2014/main" id="{7BDDF5AD-5B37-4B7B-8C30-7E5CA6CB4043}"/>
              </a:ext>
            </a:extLst>
          </p:cNvPr>
          <p:cNvSpPr/>
          <p:nvPr/>
        </p:nvSpPr>
        <p:spPr>
          <a:xfrm>
            <a:off x="436406" y="2737886"/>
            <a:ext cx="3787823" cy="139787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a:solidFill>
                  <a:srgbClr val="000000"/>
                </a:solidFill>
                <a:effectLst/>
                <a:latin typeface="+mj-lt"/>
              </a:rPr>
              <a:t>CED Connect Claims Platform</a:t>
            </a:r>
          </a:p>
          <a:p>
            <a:pPr marL="171450" indent="-171450">
              <a:spcBef>
                <a:spcPts val="600"/>
              </a:spcBef>
              <a:buFontTx/>
              <a:buChar char="-"/>
            </a:pPr>
            <a:r>
              <a:rPr lang="en-US" sz="900">
                <a:solidFill>
                  <a:srgbClr val="000000"/>
                </a:solidFill>
                <a:latin typeface="+mj-lt"/>
              </a:rPr>
              <a:t>Evaluation of the content of the claim (circumstances, fraud detection, coverage control, value of goods estimation…)</a:t>
            </a:r>
          </a:p>
          <a:p>
            <a:pPr marL="171450" indent="-171450">
              <a:spcBef>
                <a:spcPts val="600"/>
              </a:spcBef>
              <a:buFontTx/>
              <a:buChar char="-"/>
            </a:pPr>
            <a:r>
              <a:rPr lang="en-US" sz="900" b="0">
                <a:solidFill>
                  <a:srgbClr val="000000"/>
                </a:solidFill>
                <a:effectLst/>
                <a:latin typeface="+mj-lt"/>
              </a:rPr>
              <a:t>Statu</a:t>
            </a:r>
            <a:r>
              <a:rPr lang="en-US" sz="900">
                <a:solidFill>
                  <a:srgbClr val="000000"/>
                </a:solidFill>
                <a:latin typeface="+mj-lt"/>
              </a:rPr>
              <a:t>s of reparations</a:t>
            </a:r>
          </a:p>
          <a:p>
            <a:pPr marL="171450" indent="-171450">
              <a:spcBef>
                <a:spcPts val="600"/>
              </a:spcBef>
              <a:buFontTx/>
              <a:buChar char="-"/>
            </a:pPr>
            <a:r>
              <a:rPr lang="en-US" sz="900" b="0">
                <a:solidFill>
                  <a:srgbClr val="000000"/>
                </a:solidFill>
                <a:effectLst/>
                <a:latin typeface="+mj-lt"/>
              </a:rPr>
              <a:t>Communication </a:t>
            </a:r>
            <a:r>
              <a:rPr lang="en-US" sz="900">
                <a:solidFill>
                  <a:srgbClr val="000000"/>
                </a:solidFill>
                <a:latin typeface="+mj-lt"/>
              </a:rPr>
              <a:t>module</a:t>
            </a:r>
            <a:endParaRPr lang="en-US" sz="900" b="0">
              <a:solidFill>
                <a:srgbClr val="000000"/>
              </a:solidFill>
              <a:effectLst/>
              <a:latin typeface="+mj-lt"/>
            </a:endParaRPr>
          </a:p>
        </p:txBody>
      </p:sp>
      <p:cxnSp>
        <p:nvCxnSpPr>
          <p:cNvPr id="15" name="Connecteur droit avec flèche 14">
            <a:extLst>
              <a:ext uri="{FF2B5EF4-FFF2-40B4-BE49-F238E27FC236}">
                <a16:creationId xmlns:a16="http://schemas.microsoft.com/office/drawing/2014/main" id="{0C14E6A4-E32B-4D04-B543-59C8A93F918C}"/>
              </a:ext>
            </a:extLst>
          </p:cNvPr>
          <p:cNvCxnSpPr>
            <a:cxnSpLocks/>
          </p:cNvCxnSpPr>
          <p:nvPr/>
        </p:nvCxnSpPr>
        <p:spPr>
          <a:xfrm>
            <a:off x="2296155" y="1917618"/>
            <a:ext cx="0" cy="783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FB6F3B-617C-4E9A-BDB1-E66CE5E7BAF2}"/>
              </a:ext>
            </a:extLst>
          </p:cNvPr>
          <p:cNvSpPr/>
          <p:nvPr/>
        </p:nvSpPr>
        <p:spPr>
          <a:xfrm>
            <a:off x="1056323" y="1393077"/>
            <a:ext cx="2479664" cy="524541"/>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1">
                <a:solidFill>
                  <a:srgbClr val="000000"/>
                </a:solidFill>
                <a:effectLst/>
                <a:latin typeface="+mj-lt"/>
              </a:rPr>
              <a:t>Contractors</a:t>
            </a:r>
          </a:p>
        </p:txBody>
      </p:sp>
      <p:cxnSp>
        <p:nvCxnSpPr>
          <p:cNvPr id="18" name="Connecteur droit avec flèche 17">
            <a:extLst>
              <a:ext uri="{FF2B5EF4-FFF2-40B4-BE49-F238E27FC236}">
                <a16:creationId xmlns:a16="http://schemas.microsoft.com/office/drawing/2014/main" id="{82A3AAB3-07BD-4317-8FBD-01C23D6353F9}"/>
              </a:ext>
            </a:extLst>
          </p:cNvPr>
          <p:cNvCxnSpPr>
            <a:cxnSpLocks/>
          </p:cNvCxnSpPr>
          <p:nvPr/>
        </p:nvCxnSpPr>
        <p:spPr>
          <a:xfrm>
            <a:off x="2296155" y="4142296"/>
            <a:ext cx="0" cy="783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3CC2FF0-1620-4B7A-843B-3D3C2AE458FE}"/>
              </a:ext>
            </a:extLst>
          </p:cNvPr>
          <p:cNvSpPr/>
          <p:nvPr/>
        </p:nvSpPr>
        <p:spPr>
          <a:xfrm>
            <a:off x="1056323" y="4981978"/>
            <a:ext cx="2479664" cy="524541"/>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1">
                <a:solidFill>
                  <a:srgbClr val="000000"/>
                </a:solidFill>
                <a:effectLst/>
                <a:latin typeface="+mj-lt"/>
              </a:rPr>
              <a:t>End-clients</a:t>
            </a:r>
          </a:p>
        </p:txBody>
      </p:sp>
      <p:sp>
        <p:nvSpPr>
          <p:cNvPr id="20" name="Rectangle 19">
            <a:extLst>
              <a:ext uri="{FF2B5EF4-FFF2-40B4-BE49-F238E27FC236}">
                <a16:creationId xmlns:a16="http://schemas.microsoft.com/office/drawing/2014/main" id="{8EC25760-36A2-4025-9B9B-299007EC8CF7}"/>
              </a:ext>
            </a:extLst>
          </p:cNvPr>
          <p:cNvSpPr/>
          <p:nvPr/>
        </p:nvSpPr>
        <p:spPr>
          <a:xfrm>
            <a:off x="1056323" y="4243196"/>
            <a:ext cx="2487405"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rgbClr val="000000"/>
                </a:solidFill>
                <a:latin typeface="+mj-lt"/>
              </a:rPr>
              <a:t>Web portal and app (self service to report and monitor claims)</a:t>
            </a:r>
            <a:endParaRPr lang="en-US" sz="900" b="0" i="1">
              <a:solidFill>
                <a:srgbClr val="000000"/>
              </a:solidFill>
              <a:effectLst/>
              <a:latin typeface="+mj-lt"/>
            </a:endParaRPr>
          </a:p>
        </p:txBody>
      </p:sp>
      <p:sp>
        <p:nvSpPr>
          <p:cNvPr id="21" name="Rectangle 20">
            <a:extLst>
              <a:ext uri="{FF2B5EF4-FFF2-40B4-BE49-F238E27FC236}">
                <a16:creationId xmlns:a16="http://schemas.microsoft.com/office/drawing/2014/main" id="{20863C10-21C2-486C-936F-F9040E9C8476}"/>
              </a:ext>
            </a:extLst>
          </p:cNvPr>
          <p:cNvSpPr/>
          <p:nvPr/>
        </p:nvSpPr>
        <p:spPr>
          <a:xfrm>
            <a:off x="194405" y="2065481"/>
            <a:ext cx="1060558"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rgbClr val="000000"/>
                </a:solidFill>
                <a:latin typeface="+mj-lt"/>
              </a:rPr>
              <a:t>Hub (connect to other client systems)</a:t>
            </a:r>
            <a:endParaRPr lang="en-US" sz="900" b="0" i="1">
              <a:solidFill>
                <a:srgbClr val="000000"/>
              </a:solidFill>
              <a:effectLst/>
              <a:latin typeface="+mj-lt"/>
            </a:endParaRPr>
          </a:p>
        </p:txBody>
      </p:sp>
      <p:sp>
        <p:nvSpPr>
          <p:cNvPr id="22" name="Rectangle 21">
            <a:extLst>
              <a:ext uri="{FF2B5EF4-FFF2-40B4-BE49-F238E27FC236}">
                <a16:creationId xmlns:a16="http://schemas.microsoft.com/office/drawing/2014/main" id="{117F0456-6AAE-46E2-83E3-977665874781}"/>
              </a:ext>
            </a:extLst>
          </p:cNvPr>
          <p:cNvSpPr/>
          <p:nvPr/>
        </p:nvSpPr>
        <p:spPr>
          <a:xfrm>
            <a:off x="1369309" y="2065481"/>
            <a:ext cx="1853689"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rgbClr val="000000"/>
                </a:solidFill>
                <a:latin typeface="+mj-lt"/>
              </a:rPr>
              <a:t>Sources (connection to external data sources for fraud checks, risk mgt…)</a:t>
            </a:r>
            <a:endParaRPr lang="en-US" sz="900" b="0" i="1">
              <a:solidFill>
                <a:srgbClr val="000000"/>
              </a:solidFill>
              <a:effectLst/>
              <a:latin typeface="+mj-lt"/>
            </a:endParaRPr>
          </a:p>
        </p:txBody>
      </p:sp>
      <p:sp>
        <p:nvSpPr>
          <p:cNvPr id="23" name="Rectangle 22">
            <a:extLst>
              <a:ext uri="{FF2B5EF4-FFF2-40B4-BE49-F238E27FC236}">
                <a16:creationId xmlns:a16="http://schemas.microsoft.com/office/drawing/2014/main" id="{1BFA432E-B00A-410E-968D-9E0C6059E2B0}"/>
              </a:ext>
            </a:extLst>
          </p:cNvPr>
          <p:cNvSpPr/>
          <p:nvPr/>
        </p:nvSpPr>
        <p:spPr>
          <a:xfrm>
            <a:off x="3301730" y="2065481"/>
            <a:ext cx="1215085"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0" i="1">
                <a:solidFill>
                  <a:srgbClr val="000000"/>
                </a:solidFill>
                <a:effectLst/>
                <a:latin typeface="+mj-lt"/>
              </a:rPr>
              <a:t>Cube (dashboard &amp; real</a:t>
            </a:r>
            <a:r>
              <a:rPr lang="en-US" sz="900" i="1">
                <a:solidFill>
                  <a:srgbClr val="000000"/>
                </a:solidFill>
                <a:latin typeface="+mj-lt"/>
              </a:rPr>
              <a:t>-time insight)</a:t>
            </a:r>
            <a:endParaRPr lang="en-US" sz="900" b="0" i="1">
              <a:solidFill>
                <a:srgbClr val="000000"/>
              </a:solidFill>
              <a:effectLst/>
              <a:latin typeface="+mj-lt"/>
            </a:endParaRPr>
          </a:p>
        </p:txBody>
      </p:sp>
      <p:sp>
        <p:nvSpPr>
          <p:cNvPr id="24" name="Rectangle 23">
            <a:extLst>
              <a:ext uri="{FF2B5EF4-FFF2-40B4-BE49-F238E27FC236}">
                <a16:creationId xmlns:a16="http://schemas.microsoft.com/office/drawing/2014/main" id="{4D142772-C0FC-4E1B-8722-0710CB2D6A27}"/>
              </a:ext>
            </a:extLst>
          </p:cNvPr>
          <p:cNvSpPr/>
          <p:nvPr/>
        </p:nvSpPr>
        <p:spPr>
          <a:xfrm>
            <a:off x="3987717" y="4730984"/>
            <a:ext cx="641139" cy="310307"/>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a:solidFill>
                  <a:srgbClr val="000000"/>
                </a:solidFill>
                <a:effectLst/>
                <a:latin typeface="+mj-lt"/>
              </a:rPr>
              <a:t>Core</a:t>
            </a:r>
            <a:endParaRPr lang="en-US" sz="900" b="0">
              <a:solidFill>
                <a:srgbClr val="000000"/>
              </a:solidFill>
              <a:effectLst/>
              <a:latin typeface="+mj-lt"/>
            </a:endParaRPr>
          </a:p>
        </p:txBody>
      </p:sp>
      <p:sp>
        <p:nvSpPr>
          <p:cNvPr id="25" name="Rectangle 24">
            <a:extLst>
              <a:ext uri="{FF2B5EF4-FFF2-40B4-BE49-F238E27FC236}">
                <a16:creationId xmlns:a16="http://schemas.microsoft.com/office/drawing/2014/main" id="{F7E3780D-07E3-49CB-A488-8D48D2DD727B}"/>
              </a:ext>
            </a:extLst>
          </p:cNvPr>
          <p:cNvSpPr/>
          <p:nvPr/>
        </p:nvSpPr>
        <p:spPr>
          <a:xfrm>
            <a:off x="3987716" y="5097380"/>
            <a:ext cx="641139" cy="310307"/>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rgbClr val="000000"/>
                </a:solidFill>
                <a:latin typeface="+mj-lt"/>
              </a:rPr>
              <a:t>Module</a:t>
            </a:r>
            <a:endParaRPr lang="en-US" sz="900" b="0" i="1">
              <a:solidFill>
                <a:srgbClr val="000000"/>
              </a:solidFill>
              <a:effectLst/>
              <a:latin typeface="+mj-lt"/>
            </a:endParaRPr>
          </a:p>
        </p:txBody>
      </p:sp>
      <p:sp>
        <p:nvSpPr>
          <p:cNvPr id="26" name="Rectangle 25">
            <a:extLst>
              <a:ext uri="{FF2B5EF4-FFF2-40B4-BE49-F238E27FC236}">
                <a16:creationId xmlns:a16="http://schemas.microsoft.com/office/drawing/2014/main" id="{06355F29-BF53-45D1-8A9B-DD83D357F34D}"/>
              </a:ext>
            </a:extLst>
          </p:cNvPr>
          <p:cNvSpPr/>
          <p:nvPr/>
        </p:nvSpPr>
        <p:spPr>
          <a:xfrm>
            <a:off x="3921566" y="4363966"/>
            <a:ext cx="773438" cy="31030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a:solidFill>
                  <a:srgbClr val="000000"/>
                </a:solidFill>
                <a:effectLst/>
                <a:latin typeface="+mj-lt"/>
              </a:rPr>
              <a:t>Legend</a:t>
            </a:r>
            <a:endParaRPr lang="en-US" sz="900" b="0">
              <a:solidFill>
                <a:srgbClr val="000000"/>
              </a:solidFill>
              <a:effectLst/>
              <a:latin typeface="+mj-lt"/>
            </a:endParaRPr>
          </a:p>
        </p:txBody>
      </p:sp>
      <p:cxnSp>
        <p:nvCxnSpPr>
          <p:cNvPr id="27" name="Connecteur droit 75">
            <a:extLst>
              <a:ext uri="{FF2B5EF4-FFF2-40B4-BE49-F238E27FC236}">
                <a16:creationId xmlns:a16="http://schemas.microsoft.com/office/drawing/2014/main" id="{50E23C35-10CA-4F66-8F77-1C5C48B4794F}"/>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71">
            <a:extLst>
              <a:ext uri="{FF2B5EF4-FFF2-40B4-BE49-F238E27FC236}">
                <a16:creationId xmlns:a16="http://schemas.microsoft.com/office/drawing/2014/main" id="{03F2954B-D895-49EC-8883-7EBE00F6AA0E}"/>
              </a:ext>
            </a:extLst>
          </p:cNvPr>
          <p:cNvCxnSpPr>
            <a:cxnSpLocks/>
          </p:cNvCxnSpPr>
          <p:nvPr/>
        </p:nvCxnSpPr>
        <p:spPr>
          <a:xfrm>
            <a:off x="4963626" y="1354267"/>
            <a:ext cx="0" cy="40534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42F26BC-48D8-467A-A6CD-331EC9B568C9}"/>
              </a:ext>
            </a:extLst>
          </p:cNvPr>
          <p:cNvSpPr/>
          <p:nvPr/>
        </p:nvSpPr>
        <p:spPr>
          <a:xfrm>
            <a:off x="3810000" y="4381500"/>
            <a:ext cx="965819" cy="11303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32" name="Connecteur droit 75">
            <a:extLst>
              <a:ext uri="{FF2B5EF4-FFF2-40B4-BE49-F238E27FC236}">
                <a16:creationId xmlns:a16="http://schemas.microsoft.com/office/drawing/2014/main" id="{9BF2C074-4B26-48E2-85BD-8997D2B60BC8}"/>
              </a:ext>
            </a:extLst>
          </p:cNvPr>
          <p:cNvCxnSpPr>
            <a:cxnSpLocks/>
          </p:cNvCxnSpPr>
          <p:nvPr/>
        </p:nvCxnSpPr>
        <p:spPr>
          <a:xfrm>
            <a:off x="287953"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25">
            <a:extLst>
              <a:ext uri="{FF2B5EF4-FFF2-40B4-BE49-F238E27FC236}">
                <a16:creationId xmlns:a16="http://schemas.microsoft.com/office/drawing/2014/main" id="{0C42220C-E0C0-4442-8C78-C607D32D7C6A}"/>
              </a:ext>
            </a:extLst>
          </p:cNvPr>
          <p:cNvSpPr txBox="1"/>
          <p:nvPr/>
        </p:nvSpPr>
        <p:spPr>
          <a:xfrm>
            <a:off x="936394" y="990306"/>
            <a:ext cx="2969066" cy="230832"/>
          </a:xfrm>
          <a:prstGeom prst="rect">
            <a:avLst/>
          </a:prstGeom>
          <a:solidFill>
            <a:schemeClr val="bg1"/>
          </a:solidFill>
        </p:spPr>
        <p:txBody>
          <a:bodyPr wrap="square" rtlCol="0">
            <a:spAutoFit/>
          </a:bodyPr>
          <a:lstStyle/>
          <a:p>
            <a:pPr algn="ctr"/>
            <a:r>
              <a:rPr lang="en-US" sz="900">
                <a:solidFill>
                  <a:schemeClr val="accent1">
                    <a:lumMod val="75000"/>
                  </a:schemeClr>
                </a:solidFill>
              </a:rPr>
              <a:t>CED Connect Claims Platform illustration</a:t>
            </a:r>
          </a:p>
        </p:txBody>
      </p:sp>
      <p:sp>
        <p:nvSpPr>
          <p:cNvPr id="34" name="TextBox 25">
            <a:extLst>
              <a:ext uri="{FF2B5EF4-FFF2-40B4-BE49-F238E27FC236}">
                <a16:creationId xmlns:a16="http://schemas.microsoft.com/office/drawing/2014/main" id="{C83894F5-3A2A-4D54-AE15-3AE551436F84}"/>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a:solidFill>
                  <a:schemeClr val="accent1">
                    <a:lumMod val="75000"/>
                  </a:schemeClr>
                </a:solidFill>
              </a:rPr>
              <a:t>Comments</a:t>
            </a:r>
          </a:p>
        </p:txBody>
      </p:sp>
      <p:sp>
        <p:nvSpPr>
          <p:cNvPr id="35" name="Rectangle 34">
            <a:extLst>
              <a:ext uri="{FF2B5EF4-FFF2-40B4-BE49-F238E27FC236}">
                <a16:creationId xmlns:a16="http://schemas.microsoft.com/office/drawing/2014/main" id="{6E7DE376-6590-44EF-AE1D-4EFDD8EAD509}"/>
              </a:ext>
            </a:extLst>
          </p:cNvPr>
          <p:cNvSpPr/>
          <p:nvPr/>
        </p:nvSpPr>
        <p:spPr>
          <a:xfrm>
            <a:off x="5396447" y="1354267"/>
            <a:ext cx="4093285" cy="405341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600"/>
              </a:spcBef>
              <a:buClr>
                <a:schemeClr val="tx1"/>
              </a:buClr>
              <a:buFont typeface="Arial" panose="020B0604020202020204" pitchFamily="34" charset="0"/>
              <a:buChar char="•"/>
            </a:pPr>
            <a:r>
              <a:rPr lang="en-US" sz="900">
                <a:solidFill>
                  <a:schemeClr val="accent5">
                    <a:lumMod val="75000"/>
                  </a:schemeClr>
                </a:solidFill>
              </a:rPr>
              <a:t>CED Connect </a:t>
            </a:r>
            <a:r>
              <a:rPr lang="en-US" sz="900">
                <a:solidFill>
                  <a:schemeClr val="tx1"/>
                </a:solidFill>
              </a:rPr>
              <a:t>is the in-house </a:t>
            </a:r>
            <a:r>
              <a:rPr lang="en-US" sz="900" err="1">
                <a:solidFill>
                  <a:schemeClr val="tx1"/>
                </a:solidFill>
              </a:rPr>
              <a:t>InsurTech</a:t>
            </a:r>
            <a:r>
              <a:rPr lang="en-US" sz="900">
                <a:solidFill>
                  <a:schemeClr val="tx1"/>
                </a:solidFill>
              </a:rPr>
              <a:t> operation of CED, where &gt;60% of claims are handled on a fully automated basis</a:t>
            </a:r>
          </a:p>
          <a:p>
            <a:pPr marL="628650" lvl="1" indent="-171450">
              <a:spcBef>
                <a:spcPts val="600"/>
              </a:spcBef>
              <a:buFont typeface="Courier New" panose="02070309020205020404" pitchFamily="49" charset="0"/>
              <a:buChar char="o"/>
            </a:pPr>
            <a:r>
              <a:rPr lang="en-US" sz="900">
                <a:solidFill>
                  <a:schemeClr val="tx1"/>
                </a:solidFill>
              </a:rPr>
              <a:t>AI enables to calculate claim amounts automatically based solely on photos, and enable better fraud detection</a:t>
            </a:r>
          </a:p>
          <a:p>
            <a:pPr marL="171450" indent="-171450">
              <a:spcBef>
                <a:spcPts val="600"/>
              </a:spcBef>
              <a:buFont typeface="Arial" panose="020B0604020202020204" pitchFamily="34" charset="0"/>
              <a:buChar char="•"/>
            </a:pPr>
            <a:r>
              <a:rPr lang="en-US" sz="900">
                <a:solidFill>
                  <a:schemeClr val="tx1"/>
                </a:solidFill>
              </a:rPr>
              <a:t>CED leverages </a:t>
            </a:r>
            <a:r>
              <a:rPr lang="en-US" sz="900">
                <a:solidFill>
                  <a:schemeClr val="accent5">
                    <a:lumMod val="75000"/>
                  </a:schemeClr>
                </a:solidFill>
              </a:rPr>
              <a:t>BDEO technology</a:t>
            </a:r>
            <a:r>
              <a:rPr lang="en-US" sz="900">
                <a:solidFill>
                  <a:schemeClr val="tx1"/>
                </a:solidFill>
              </a:rPr>
              <a:t>, that enables to:</a:t>
            </a:r>
          </a:p>
          <a:p>
            <a:pPr marL="628650" lvl="1" indent="-171450">
              <a:spcBef>
                <a:spcPts val="600"/>
              </a:spcBef>
              <a:buFont typeface="Courier New" panose="02070309020205020404" pitchFamily="49" charset="0"/>
              <a:buChar char="o"/>
            </a:pPr>
            <a:r>
              <a:rPr lang="en-US" sz="900">
                <a:solidFill>
                  <a:schemeClr val="tx1"/>
                </a:solidFill>
              </a:rPr>
              <a:t>Connect to geo-localized video call initiated by a simple text message, without having to install any apps on your cell phone</a:t>
            </a:r>
          </a:p>
          <a:p>
            <a:pPr marL="628650" lvl="1" indent="-171450">
              <a:spcBef>
                <a:spcPts val="600"/>
              </a:spcBef>
              <a:buFont typeface="Courier New" panose="02070309020205020404" pitchFamily="49" charset="0"/>
              <a:buChar char="o"/>
            </a:pPr>
            <a:r>
              <a:rPr lang="en-US" sz="900">
                <a:solidFill>
                  <a:schemeClr val="tx1"/>
                </a:solidFill>
              </a:rPr>
              <a:t>Obtain documentary evidence thanks to remote photos and video capture system</a:t>
            </a:r>
          </a:p>
          <a:p>
            <a:pPr marL="628650" lvl="1" indent="-171450">
              <a:spcBef>
                <a:spcPts val="600"/>
              </a:spcBef>
              <a:buFont typeface="Courier New" panose="02070309020205020404" pitchFamily="49" charset="0"/>
              <a:buChar char="o"/>
            </a:pPr>
            <a:r>
              <a:rPr lang="en-US" sz="900">
                <a:solidFill>
                  <a:schemeClr val="tx1"/>
                </a:solidFill>
              </a:rPr>
              <a:t>AI engine to analyze documentary evidence to prevent fraud and reduce costs</a:t>
            </a:r>
          </a:p>
          <a:p>
            <a:pPr marL="171450" indent="-171450">
              <a:spcBef>
                <a:spcPts val="600"/>
              </a:spcBef>
              <a:buFont typeface="Arial" panose="020B0604020202020204" pitchFamily="34" charset="0"/>
              <a:buChar char="•"/>
            </a:pPr>
            <a:r>
              <a:rPr lang="en-US" sz="900">
                <a:solidFill>
                  <a:schemeClr val="tx1"/>
                </a:solidFill>
              </a:rPr>
              <a:t>Next steps in their digitalization: proposing </a:t>
            </a:r>
            <a:r>
              <a:rPr lang="en-US" sz="900">
                <a:solidFill>
                  <a:schemeClr val="accent5">
                    <a:lumMod val="75000"/>
                  </a:schemeClr>
                </a:solidFill>
              </a:rPr>
              <a:t>100% digitalized paths </a:t>
            </a:r>
            <a:r>
              <a:rPr lang="en-US" sz="900">
                <a:solidFill>
                  <a:schemeClr val="tx1"/>
                </a:solidFill>
              </a:rPr>
              <a:t>(making appointments online directly with experts on their smartphones, having access to experts’ agendas) with the following support:</a:t>
            </a:r>
          </a:p>
          <a:p>
            <a:pPr marL="628650" lvl="1" indent="-171450">
              <a:spcBef>
                <a:spcPts val="600"/>
              </a:spcBef>
              <a:buFont typeface="Courier New" panose="02070309020205020404" pitchFamily="49" charset="0"/>
              <a:buChar char="o"/>
            </a:pPr>
            <a:r>
              <a:rPr lang="en-US" sz="900">
                <a:solidFill>
                  <a:schemeClr val="tx1"/>
                </a:solidFill>
              </a:rPr>
              <a:t>50 developers in Tunis to address digitalization and innovation stakes</a:t>
            </a:r>
          </a:p>
          <a:p>
            <a:pPr marL="628650" lvl="1" indent="-171450">
              <a:spcBef>
                <a:spcPts val="600"/>
              </a:spcBef>
              <a:buFont typeface="Courier New" panose="02070309020205020404" pitchFamily="49" charset="0"/>
              <a:buChar char="o"/>
            </a:pPr>
            <a:r>
              <a:rPr lang="en-US" sz="900">
                <a:solidFill>
                  <a:schemeClr val="tx1"/>
                </a:solidFill>
              </a:rPr>
              <a:t>Their investment fund, to partner with </a:t>
            </a:r>
            <a:r>
              <a:rPr lang="en-US" sz="900" err="1">
                <a:solidFill>
                  <a:schemeClr val="tx1"/>
                </a:solidFill>
              </a:rPr>
              <a:t>insurtech</a:t>
            </a:r>
            <a:r>
              <a:rPr lang="en-US" sz="900">
                <a:solidFill>
                  <a:schemeClr val="tx1"/>
                </a:solidFill>
              </a:rPr>
              <a:t> companies</a:t>
            </a:r>
          </a:p>
        </p:txBody>
      </p:sp>
      <p:pic>
        <p:nvPicPr>
          <p:cNvPr id="37" name="Image 36">
            <a:extLst>
              <a:ext uri="{FF2B5EF4-FFF2-40B4-BE49-F238E27FC236}">
                <a16:creationId xmlns:a16="http://schemas.microsoft.com/office/drawing/2014/main" id="{735B537E-7BFE-4E04-B362-27639D36D254}"/>
              </a:ext>
            </a:extLst>
          </p:cNvPr>
          <p:cNvPicPr>
            <a:picLocks noChangeAspect="1"/>
          </p:cNvPicPr>
          <p:nvPr/>
        </p:nvPicPr>
        <p:blipFill>
          <a:blip r:embed="rId6"/>
          <a:stretch>
            <a:fillRect/>
          </a:stretch>
        </p:blipFill>
        <p:spPr>
          <a:xfrm>
            <a:off x="4166625" y="2716109"/>
            <a:ext cx="739708" cy="1425781"/>
          </a:xfrm>
          <a:prstGeom prst="rect">
            <a:avLst/>
          </a:prstGeom>
        </p:spPr>
      </p:pic>
      <p:grpSp>
        <p:nvGrpSpPr>
          <p:cNvPr id="38" name="Groupe 37">
            <a:extLst>
              <a:ext uri="{FF2B5EF4-FFF2-40B4-BE49-F238E27FC236}">
                <a16:creationId xmlns:a16="http://schemas.microsoft.com/office/drawing/2014/main" id="{51059F0F-CB39-4562-B1A7-ADE9D2AC32D7}"/>
              </a:ext>
            </a:extLst>
          </p:cNvPr>
          <p:cNvGrpSpPr/>
          <p:nvPr/>
        </p:nvGrpSpPr>
        <p:grpSpPr>
          <a:xfrm>
            <a:off x="88952" y="132639"/>
            <a:ext cx="461578" cy="478240"/>
            <a:chOff x="8611950" y="2143094"/>
            <a:chExt cx="288149" cy="288149"/>
          </a:xfrm>
        </p:grpSpPr>
        <p:pic>
          <p:nvPicPr>
            <p:cNvPr id="39" name="Graphic 30" descr="Magnifying glass with solid fill">
              <a:extLst>
                <a:ext uri="{FF2B5EF4-FFF2-40B4-BE49-F238E27FC236}">
                  <a16:creationId xmlns:a16="http://schemas.microsoft.com/office/drawing/2014/main" id="{7471CA27-0C72-40A2-9794-44EBF309C3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40" name="Ellipse 39">
              <a:extLst>
                <a:ext uri="{FF2B5EF4-FFF2-40B4-BE49-F238E27FC236}">
                  <a16:creationId xmlns:a16="http://schemas.microsoft.com/office/drawing/2014/main" id="{7E1EA942-DCE8-4CB4-A6CD-F002A4046CDC}"/>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00B0F0"/>
                  </a:solidFill>
                </a:rPr>
                <a:t>3</a:t>
              </a:r>
            </a:p>
          </p:txBody>
        </p:sp>
      </p:grpSp>
      <p:sp>
        <p:nvSpPr>
          <p:cNvPr id="41" name="Text Placeholder 38">
            <a:extLst>
              <a:ext uri="{FF2B5EF4-FFF2-40B4-BE49-F238E27FC236}">
                <a16:creationId xmlns:a16="http://schemas.microsoft.com/office/drawing/2014/main" id="{543133D6-14FE-4614-9937-A1C6BE4F5B59}"/>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expert calls</a:t>
            </a:r>
          </a:p>
        </p:txBody>
      </p:sp>
      <p:pic>
        <p:nvPicPr>
          <p:cNvPr id="4" name="Image 3">
            <a:extLst>
              <a:ext uri="{FF2B5EF4-FFF2-40B4-BE49-F238E27FC236}">
                <a16:creationId xmlns:a16="http://schemas.microsoft.com/office/drawing/2014/main" id="{828C03B8-3A3A-4E8F-8484-000B07179F25}"/>
              </a:ext>
            </a:extLst>
          </p:cNvPr>
          <p:cNvPicPr>
            <a:picLocks noChangeAspect="1"/>
          </p:cNvPicPr>
          <p:nvPr/>
        </p:nvPicPr>
        <p:blipFill>
          <a:blip r:embed="rId9"/>
          <a:stretch>
            <a:fillRect/>
          </a:stretch>
        </p:blipFill>
        <p:spPr>
          <a:xfrm>
            <a:off x="10324556" y="1197834"/>
            <a:ext cx="3680528" cy="2049856"/>
          </a:xfrm>
          <a:prstGeom prst="rect">
            <a:avLst/>
          </a:prstGeom>
        </p:spPr>
      </p:pic>
    </p:spTree>
    <p:extLst>
      <p:ext uri="{BB962C8B-B14F-4D97-AF65-F5344CB8AC3E}">
        <p14:creationId xmlns:p14="http://schemas.microsoft.com/office/powerpoint/2010/main" val="177760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A8661F-A698-4B3A-8522-3EA11ED55901}"/>
              </a:ext>
            </a:extLst>
          </p:cNvPr>
          <p:cNvGraphicFramePr>
            <a:graphicFrameLocks noChangeAspect="1"/>
          </p:cNvGraphicFramePr>
          <p:nvPr>
            <p:custDataLst>
              <p:tags r:id="rId1"/>
            </p:custDataLst>
            <p:extLst>
              <p:ext uri="{D42A27DB-BD31-4B8C-83A1-F6EECF244321}">
                <p14:modId xmlns:p14="http://schemas.microsoft.com/office/powerpoint/2010/main" val="1705870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3" name="Object 2" hidden="1">
                        <a:extLst>
                          <a:ext uri="{FF2B5EF4-FFF2-40B4-BE49-F238E27FC236}">
                            <a16:creationId xmlns:a16="http://schemas.microsoft.com/office/drawing/2014/main" id="{44A8661F-A698-4B3A-8522-3EA11ED55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CE637A-08CD-4B57-9E43-4D794A97D425}"/>
              </a:ext>
            </a:extLst>
          </p:cNvPr>
          <p:cNvSpPr>
            <a:spLocks noGrp="1"/>
          </p:cNvSpPr>
          <p:nvPr>
            <p:ph type="ctrTitle"/>
          </p:nvPr>
        </p:nvSpPr>
        <p:spPr>
          <a:xfrm>
            <a:off x="584515" y="116632"/>
            <a:ext cx="8397555" cy="576064"/>
          </a:xfrm>
        </p:spPr>
        <p:txBody>
          <a:bodyPr vert="horz"/>
          <a:lstStyle/>
          <a:p>
            <a:r>
              <a:rPr lang="en-US" sz="1300"/>
              <a:t>Peers / Competitors – Multiasistencia</a:t>
            </a:r>
            <a:br>
              <a:rPr lang="en-US" sz="1300" b="0"/>
            </a:br>
            <a:r>
              <a:rPr lang="en-US" sz="1300" b="0" err="1">
                <a:latin typeface="+mj-lt"/>
              </a:rPr>
              <a:t>Multiasistencia</a:t>
            </a:r>
            <a:r>
              <a:rPr lang="en-US" sz="1300" b="0">
                <a:latin typeface="+mj-lt"/>
              </a:rPr>
              <a:t> has chosen to </a:t>
            </a:r>
            <a:r>
              <a:rPr lang="en-US" sz="1300" b="0">
                <a:solidFill>
                  <a:schemeClr val="accent5">
                    <a:lumMod val="75000"/>
                  </a:schemeClr>
                </a:solidFill>
                <a:latin typeface="+mj-lt"/>
              </a:rPr>
              <a:t>focus on digital early </a:t>
            </a:r>
            <a:r>
              <a:rPr lang="en-US" sz="1300" b="0">
                <a:latin typeface="+mj-lt"/>
              </a:rPr>
              <a:t>on and to provide a </a:t>
            </a:r>
            <a:r>
              <a:rPr lang="en-US" sz="1300" b="0">
                <a:solidFill>
                  <a:schemeClr val="accent5">
                    <a:lumMod val="75000"/>
                  </a:schemeClr>
                </a:solidFill>
                <a:latin typeface="+mj-lt"/>
              </a:rPr>
              <a:t>set of self-managing and personalized solutions</a:t>
            </a:r>
            <a:r>
              <a:rPr lang="en-US" sz="1300" b="0">
                <a:latin typeface="+mj-lt"/>
              </a:rPr>
              <a:t> to the customer, by automating its workflow</a:t>
            </a:r>
            <a:endParaRPr lang="en-US" sz="1300" b="0"/>
          </a:p>
        </p:txBody>
      </p:sp>
      <p:pic>
        <p:nvPicPr>
          <p:cNvPr id="5" name="Picture 4">
            <a:extLst>
              <a:ext uri="{FF2B5EF4-FFF2-40B4-BE49-F238E27FC236}">
                <a16:creationId xmlns:a16="http://schemas.microsoft.com/office/drawing/2014/main" id="{D2F1D639-27C1-48E1-A2DC-A3E4628C0CBD}"/>
              </a:ext>
            </a:extLst>
          </p:cNvPr>
          <p:cNvPicPr>
            <a:picLocks noChangeAspect="1"/>
          </p:cNvPicPr>
          <p:nvPr/>
        </p:nvPicPr>
        <p:blipFill>
          <a:blip r:embed="rId6"/>
          <a:stretch>
            <a:fillRect/>
          </a:stretch>
        </p:blipFill>
        <p:spPr>
          <a:xfrm>
            <a:off x="1381924" y="3558110"/>
            <a:ext cx="2389271" cy="1307981"/>
          </a:xfrm>
          <a:prstGeom prst="rect">
            <a:avLst/>
          </a:prstGeom>
        </p:spPr>
      </p:pic>
      <p:grpSp>
        <p:nvGrpSpPr>
          <p:cNvPr id="14" name="Groupe 13">
            <a:extLst>
              <a:ext uri="{FF2B5EF4-FFF2-40B4-BE49-F238E27FC236}">
                <a16:creationId xmlns:a16="http://schemas.microsoft.com/office/drawing/2014/main" id="{38F6F087-9913-44CA-8929-CCCB784498AE}"/>
              </a:ext>
            </a:extLst>
          </p:cNvPr>
          <p:cNvGrpSpPr/>
          <p:nvPr/>
        </p:nvGrpSpPr>
        <p:grpSpPr>
          <a:xfrm>
            <a:off x="88952" y="132639"/>
            <a:ext cx="461578" cy="478240"/>
            <a:chOff x="8611950" y="2143094"/>
            <a:chExt cx="288149" cy="288149"/>
          </a:xfrm>
        </p:grpSpPr>
        <p:pic>
          <p:nvPicPr>
            <p:cNvPr id="16" name="Graphic 30" descr="Magnifying glass with solid fill">
              <a:extLst>
                <a:ext uri="{FF2B5EF4-FFF2-40B4-BE49-F238E27FC236}">
                  <a16:creationId xmlns:a16="http://schemas.microsoft.com/office/drawing/2014/main" id="{2DC48CB1-B484-4678-9BCB-CFAE41D95B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7" name="Ellipse 16">
              <a:extLst>
                <a:ext uri="{FF2B5EF4-FFF2-40B4-BE49-F238E27FC236}">
                  <a16:creationId xmlns:a16="http://schemas.microsoft.com/office/drawing/2014/main" id="{EAAF5B4D-73E3-453B-97EC-E705A8C01554}"/>
                </a:ext>
              </a:extLst>
            </p:cNvPr>
            <p:cNvSpPr/>
            <p:nvPr/>
          </p:nvSpPr>
          <p:spPr>
            <a:xfrm>
              <a:off x="8655658" y="2185811"/>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00B0F0"/>
                  </a:solidFill>
                </a:rPr>
                <a:t>4</a:t>
              </a:r>
            </a:p>
          </p:txBody>
        </p:sp>
      </p:grpSp>
      <p:cxnSp>
        <p:nvCxnSpPr>
          <p:cNvPr id="21" name="Straight Connector 71">
            <a:extLst>
              <a:ext uri="{FF2B5EF4-FFF2-40B4-BE49-F238E27FC236}">
                <a16:creationId xmlns:a16="http://schemas.microsoft.com/office/drawing/2014/main" id="{B1A639F8-5359-4D66-AB82-E0FEB65FEEE7}"/>
              </a:ext>
            </a:extLst>
          </p:cNvPr>
          <p:cNvCxnSpPr>
            <a:cxnSpLocks/>
          </p:cNvCxnSpPr>
          <p:nvPr/>
        </p:nvCxnSpPr>
        <p:spPr>
          <a:xfrm>
            <a:off x="4963626" y="1428707"/>
            <a:ext cx="0" cy="3978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9B929B12-AFBA-450E-9525-BA9E595B4D56}"/>
              </a:ext>
            </a:extLst>
          </p:cNvPr>
          <p:cNvCxnSpPr>
            <a:cxnSpLocks/>
          </p:cNvCxnSpPr>
          <p:nvPr/>
        </p:nvCxnSpPr>
        <p:spPr>
          <a:xfrm>
            <a:off x="448081"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5">
            <a:extLst>
              <a:ext uri="{FF2B5EF4-FFF2-40B4-BE49-F238E27FC236}">
                <a16:creationId xmlns:a16="http://schemas.microsoft.com/office/drawing/2014/main" id="{0C95EF0E-C411-407B-BF74-3CD0A42FA4B6}"/>
              </a:ext>
            </a:extLst>
          </p:cNvPr>
          <p:cNvSpPr txBox="1"/>
          <p:nvPr/>
        </p:nvSpPr>
        <p:spPr>
          <a:xfrm>
            <a:off x="1354168" y="990306"/>
            <a:ext cx="245377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err="1"/>
              <a:t>Multiasistencia</a:t>
            </a:r>
            <a:r>
              <a:rPr lang="en-US"/>
              <a:t> digital chronology</a:t>
            </a:r>
          </a:p>
        </p:txBody>
      </p:sp>
      <p:sp>
        <p:nvSpPr>
          <p:cNvPr id="18" name="Arrow: Right 17">
            <a:extLst>
              <a:ext uri="{FF2B5EF4-FFF2-40B4-BE49-F238E27FC236}">
                <a16:creationId xmlns:a16="http://schemas.microsoft.com/office/drawing/2014/main" id="{B77F2001-EECC-4091-A46F-B13C297AFD91}"/>
              </a:ext>
            </a:extLst>
          </p:cNvPr>
          <p:cNvSpPr/>
          <p:nvPr/>
        </p:nvSpPr>
        <p:spPr>
          <a:xfrm>
            <a:off x="389635" y="2040457"/>
            <a:ext cx="4382843" cy="644858"/>
          </a:xfrm>
          <a:prstGeom prst="rightArrow">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6" name="TextBox 25">
            <a:extLst>
              <a:ext uri="{FF2B5EF4-FFF2-40B4-BE49-F238E27FC236}">
                <a16:creationId xmlns:a16="http://schemas.microsoft.com/office/drawing/2014/main" id="{1467DC4C-D91B-4890-86E8-8B6B324D9380}"/>
              </a:ext>
            </a:extLst>
          </p:cNvPr>
          <p:cNvSpPr txBox="1"/>
          <p:nvPr/>
        </p:nvSpPr>
        <p:spPr>
          <a:xfrm>
            <a:off x="631804" y="2247470"/>
            <a:ext cx="509281" cy="230832"/>
          </a:xfrm>
          <a:prstGeom prst="rect">
            <a:avLst/>
          </a:prstGeom>
          <a:noFill/>
        </p:spPr>
        <p:txBody>
          <a:bodyPr wrap="square" rtlCol="0">
            <a:spAutoFit/>
          </a:bodyPr>
          <a:lstStyle/>
          <a:p>
            <a:pPr algn="ctr"/>
            <a:r>
              <a:rPr lang="en-US" sz="900"/>
              <a:t>2014</a:t>
            </a:r>
          </a:p>
        </p:txBody>
      </p:sp>
      <p:sp>
        <p:nvSpPr>
          <p:cNvPr id="29" name="TextBox 28">
            <a:extLst>
              <a:ext uri="{FF2B5EF4-FFF2-40B4-BE49-F238E27FC236}">
                <a16:creationId xmlns:a16="http://schemas.microsoft.com/office/drawing/2014/main" id="{D49177BB-F71C-42AC-9A8C-812D68405634}"/>
              </a:ext>
            </a:extLst>
          </p:cNvPr>
          <p:cNvSpPr txBox="1"/>
          <p:nvPr/>
        </p:nvSpPr>
        <p:spPr>
          <a:xfrm>
            <a:off x="1411113" y="2247470"/>
            <a:ext cx="509281" cy="230832"/>
          </a:xfrm>
          <a:prstGeom prst="rect">
            <a:avLst/>
          </a:prstGeom>
          <a:noFill/>
        </p:spPr>
        <p:txBody>
          <a:bodyPr wrap="square" rtlCol="0">
            <a:spAutoFit/>
          </a:bodyPr>
          <a:lstStyle/>
          <a:p>
            <a:pPr algn="ctr"/>
            <a:r>
              <a:rPr lang="en-US" sz="900"/>
              <a:t>2015</a:t>
            </a:r>
          </a:p>
        </p:txBody>
      </p:sp>
      <p:sp>
        <p:nvSpPr>
          <p:cNvPr id="30" name="TextBox 29">
            <a:extLst>
              <a:ext uri="{FF2B5EF4-FFF2-40B4-BE49-F238E27FC236}">
                <a16:creationId xmlns:a16="http://schemas.microsoft.com/office/drawing/2014/main" id="{990B3219-5A14-48A6-A29D-258D28CA817A}"/>
              </a:ext>
            </a:extLst>
          </p:cNvPr>
          <p:cNvSpPr txBox="1"/>
          <p:nvPr/>
        </p:nvSpPr>
        <p:spPr>
          <a:xfrm>
            <a:off x="2205595" y="2247470"/>
            <a:ext cx="509281" cy="230832"/>
          </a:xfrm>
          <a:prstGeom prst="rect">
            <a:avLst/>
          </a:prstGeom>
          <a:noFill/>
        </p:spPr>
        <p:txBody>
          <a:bodyPr wrap="square" rtlCol="0">
            <a:spAutoFit/>
          </a:bodyPr>
          <a:lstStyle/>
          <a:p>
            <a:pPr algn="ctr"/>
            <a:r>
              <a:rPr lang="en-US" sz="900"/>
              <a:t>2016</a:t>
            </a:r>
          </a:p>
        </p:txBody>
      </p:sp>
      <p:sp>
        <p:nvSpPr>
          <p:cNvPr id="31" name="TextBox 30">
            <a:extLst>
              <a:ext uri="{FF2B5EF4-FFF2-40B4-BE49-F238E27FC236}">
                <a16:creationId xmlns:a16="http://schemas.microsoft.com/office/drawing/2014/main" id="{98270023-57CC-4644-A288-9156D3D5FBCE}"/>
              </a:ext>
            </a:extLst>
          </p:cNvPr>
          <p:cNvSpPr txBox="1"/>
          <p:nvPr/>
        </p:nvSpPr>
        <p:spPr>
          <a:xfrm>
            <a:off x="2969731" y="2247470"/>
            <a:ext cx="509281" cy="230832"/>
          </a:xfrm>
          <a:prstGeom prst="rect">
            <a:avLst/>
          </a:prstGeom>
          <a:noFill/>
        </p:spPr>
        <p:txBody>
          <a:bodyPr wrap="square" rtlCol="0">
            <a:spAutoFit/>
          </a:bodyPr>
          <a:lstStyle/>
          <a:p>
            <a:pPr algn="ctr"/>
            <a:r>
              <a:rPr lang="en-US" sz="900"/>
              <a:t>2017</a:t>
            </a:r>
          </a:p>
        </p:txBody>
      </p:sp>
      <p:sp>
        <p:nvSpPr>
          <p:cNvPr id="32" name="TextBox 31">
            <a:extLst>
              <a:ext uri="{FF2B5EF4-FFF2-40B4-BE49-F238E27FC236}">
                <a16:creationId xmlns:a16="http://schemas.microsoft.com/office/drawing/2014/main" id="{9E722F19-F936-4688-BE29-34529CE98CFB}"/>
              </a:ext>
            </a:extLst>
          </p:cNvPr>
          <p:cNvSpPr txBox="1"/>
          <p:nvPr/>
        </p:nvSpPr>
        <p:spPr>
          <a:xfrm>
            <a:off x="3749040" y="2247470"/>
            <a:ext cx="509281" cy="230832"/>
          </a:xfrm>
          <a:prstGeom prst="rect">
            <a:avLst/>
          </a:prstGeom>
          <a:noFill/>
        </p:spPr>
        <p:txBody>
          <a:bodyPr wrap="square" rtlCol="0">
            <a:spAutoFit/>
          </a:bodyPr>
          <a:lstStyle/>
          <a:p>
            <a:pPr algn="ctr"/>
            <a:r>
              <a:rPr lang="en-US" sz="900"/>
              <a:t>2019</a:t>
            </a:r>
          </a:p>
        </p:txBody>
      </p:sp>
      <p:cxnSp>
        <p:nvCxnSpPr>
          <p:cNvPr id="28" name="Straight Arrow Connector 27">
            <a:extLst>
              <a:ext uri="{FF2B5EF4-FFF2-40B4-BE49-F238E27FC236}">
                <a16:creationId xmlns:a16="http://schemas.microsoft.com/office/drawing/2014/main" id="{B3CE31BC-34D4-4E73-A2F9-1ECCA4A3CF50}"/>
              </a:ext>
            </a:extLst>
          </p:cNvPr>
          <p:cNvCxnSpPr>
            <a:cxnSpLocks/>
          </p:cNvCxnSpPr>
          <p:nvPr/>
        </p:nvCxnSpPr>
        <p:spPr>
          <a:xfrm flipV="1">
            <a:off x="886444"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EA0FF-6AC0-4C1C-BF35-72009DE55036}"/>
              </a:ext>
            </a:extLst>
          </p:cNvPr>
          <p:cNvCxnSpPr>
            <a:cxnSpLocks/>
            <a:stCxn id="29" idx="2"/>
          </p:cNvCxnSpPr>
          <p:nvPr/>
        </p:nvCxnSpPr>
        <p:spPr>
          <a:xfrm>
            <a:off x="1665754" y="2478302"/>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D55F9-6A97-42C2-93FE-FDED86807A94}"/>
              </a:ext>
            </a:extLst>
          </p:cNvPr>
          <p:cNvCxnSpPr>
            <a:cxnSpLocks/>
          </p:cNvCxnSpPr>
          <p:nvPr/>
        </p:nvCxnSpPr>
        <p:spPr>
          <a:xfrm flipV="1">
            <a:off x="2460235"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B309F8-220B-46A7-9D33-E986C5BD862B}"/>
              </a:ext>
            </a:extLst>
          </p:cNvPr>
          <p:cNvCxnSpPr>
            <a:cxnSpLocks/>
          </p:cNvCxnSpPr>
          <p:nvPr/>
        </p:nvCxnSpPr>
        <p:spPr>
          <a:xfrm flipH="1" flipV="1">
            <a:off x="4003680" y="1960247"/>
            <a:ext cx="1"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02EFEF-CAD6-47B0-9CDC-B01BC87D4886}"/>
              </a:ext>
            </a:extLst>
          </p:cNvPr>
          <p:cNvCxnSpPr>
            <a:cxnSpLocks/>
          </p:cNvCxnSpPr>
          <p:nvPr/>
        </p:nvCxnSpPr>
        <p:spPr>
          <a:xfrm flipH="1">
            <a:off x="3230153" y="2486636"/>
            <a:ext cx="1976"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3DFE0D-012C-4AE2-A406-883249D468BC}"/>
              </a:ext>
            </a:extLst>
          </p:cNvPr>
          <p:cNvSpPr txBox="1"/>
          <p:nvPr/>
        </p:nvSpPr>
        <p:spPr>
          <a:xfrm>
            <a:off x="324314" y="1303053"/>
            <a:ext cx="103467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t>Focus on digital solution for </a:t>
            </a:r>
            <a:r>
              <a:rPr lang="en-US">
                <a:solidFill>
                  <a:schemeClr val="accent5">
                    <a:lumMod val="75000"/>
                  </a:schemeClr>
                </a:solidFill>
              </a:rPr>
              <a:t>operational efficiency</a:t>
            </a:r>
          </a:p>
        </p:txBody>
      </p:sp>
      <p:sp>
        <p:nvSpPr>
          <p:cNvPr id="45" name="TextBox 44">
            <a:extLst>
              <a:ext uri="{FF2B5EF4-FFF2-40B4-BE49-F238E27FC236}">
                <a16:creationId xmlns:a16="http://schemas.microsoft.com/office/drawing/2014/main" id="{81D23D10-6232-4D82-8BCF-13B9525E1855}"/>
              </a:ext>
            </a:extLst>
          </p:cNvPr>
          <p:cNvSpPr txBox="1"/>
          <p:nvPr/>
        </p:nvSpPr>
        <p:spPr>
          <a:xfrm>
            <a:off x="1431865" y="1308511"/>
            <a:ext cx="1907929" cy="6669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accent5">
                    <a:lumMod val="75000"/>
                  </a:schemeClr>
                </a:solidFill>
              </a:rPr>
              <a:t>New digital channel </a:t>
            </a:r>
            <a:r>
              <a:rPr lang="en-US" sz="900"/>
              <a:t>that allows </a:t>
            </a:r>
            <a:r>
              <a:rPr lang="en-US" sz="900">
                <a:solidFill>
                  <a:schemeClr val="accent5">
                    <a:lumMod val="75000"/>
                  </a:schemeClr>
                </a:solidFill>
              </a:rPr>
              <a:t>end-users to communicate </a:t>
            </a:r>
            <a:r>
              <a:rPr lang="en-US" sz="900"/>
              <a:t>and interact during the management of their claim</a:t>
            </a:r>
          </a:p>
        </p:txBody>
      </p:sp>
      <p:sp>
        <p:nvSpPr>
          <p:cNvPr id="46" name="TextBox 45">
            <a:extLst>
              <a:ext uri="{FF2B5EF4-FFF2-40B4-BE49-F238E27FC236}">
                <a16:creationId xmlns:a16="http://schemas.microsoft.com/office/drawing/2014/main" id="{041E4A41-5EFF-4E8D-82D0-B598CD53AEB6}"/>
              </a:ext>
            </a:extLst>
          </p:cNvPr>
          <p:cNvSpPr txBox="1"/>
          <p:nvPr/>
        </p:nvSpPr>
        <p:spPr>
          <a:xfrm>
            <a:off x="3386858" y="1300022"/>
            <a:ext cx="152970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t>Macarena, an AI </a:t>
            </a:r>
            <a:r>
              <a:rPr lang="en-US" sz="900" err="1"/>
              <a:t>voicebot</a:t>
            </a:r>
            <a:r>
              <a:rPr lang="en-US" sz="900"/>
              <a:t> for a </a:t>
            </a:r>
            <a:r>
              <a:rPr lang="en-US" sz="900">
                <a:solidFill>
                  <a:schemeClr val="accent5">
                    <a:lumMod val="75000"/>
                  </a:schemeClr>
                </a:solidFill>
              </a:rPr>
              <a:t>fully automated home claims </a:t>
            </a:r>
            <a:r>
              <a:rPr lang="en-US" sz="900"/>
              <a:t>FNOL and steering</a:t>
            </a:r>
          </a:p>
        </p:txBody>
      </p:sp>
      <p:sp>
        <p:nvSpPr>
          <p:cNvPr id="49" name="TextBox 48">
            <a:extLst>
              <a:ext uri="{FF2B5EF4-FFF2-40B4-BE49-F238E27FC236}">
                <a16:creationId xmlns:a16="http://schemas.microsoft.com/office/drawing/2014/main" id="{9FC58EF0-5CD6-4A71-8940-F6C8C883FBD1}"/>
              </a:ext>
            </a:extLst>
          </p:cNvPr>
          <p:cNvSpPr txBox="1"/>
          <p:nvPr/>
        </p:nvSpPr>
        <p:spPr>
          <a:xfrm>
            <a:off x="389636" y="2773901"/>
            <a:ext cx="2155676"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Renewal of </a:t>
            </a:r>
            <a:r>
              <a:rPr lang="en-US" err="1"/>
              <a:t>SysteMA</a:t>
            </a:r>
            <a:r>
              <a:rPr lang="en-US"/>
              <a:t> (technology platform to </a:t>
            </a:r>
            <a:r>
              <a:rPr lang="en-US">
                <a:solidFill>
                  <a:schemeClr val="accent5">
                    <a:lumMod val="75000"/>
                  </a:schemeClr>
                </a:solidFill>
              </a:rPr>
              <a:t>improve performances</a:t>
            </a:r>
            <a:r>
              <a:rPr lang="en-US"/>
              <a:t>, power, adaptability and safety of systems)</a:t>
            </a:r>
          </a:p>
        </p:txBody>
      </p:sp>
      <p:sp>
        <p:nvSpPr>
          <p:cNvPr id="50" name="TextBox 49">
            <a:extLst>
              <a:ext uri="{FF2B5EF4-FFF2-40B4-BE49-F238E27FC236}">
                <a16:creationId xmlns:a16="http://schemas.microsoft.com/office/drawing/2014/main" id="{0B6C5844-4A3E-4824-8EAE-60D3B3E1BFF5}"/>
              </a:ext>
            </a:extLst>
          </p:cNvPr>
          <p:cNvSpPr txBox="1"/>
          <p:nvPr/>
        </p:nvSpPr>
        <p:spPr>
          <a:xfrm>
            <a:off x="2657380" y="2773901"/>
            <a:ext cx="1695753"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Launch of Digital Solutions to </a:t>
            </a:r>
            <a:r>
              <a:rPr lang="en-US">
                <a:solidFill>
                  <a:schemeClr val="accent5">
                    <a:lumMod val="75000"/>
                  </a:schemeClr>
                </a:solidFill>
              </a:rPr>
              <a:t>improve</a:t>
            </a:r>
            <a:r>
              <a:rPr lang="en-US"/>
              <a:t> the </a:t>
            </a:r>
            <a:r>
              <a:rPr lang="en-US">
                <a:solidFill>
                  <a:schemeClr val="accent5">
                    <a:lumMod val="75000"/>
                  </a:schemeClr>
                </a:solidFill>
              </a:rPr>
              <a:t>claim management </a:t>
            </a:r>
            <a:r>
              <a:rPr lang="en-US"/>
              <a:t>process</a:t>
            </a:r>
          </a:p>
        </p:txBody>
      </p:sp>
      <p:sp>
        <p:nvSpPr>
          <p:cNvPr id="51" name="Rectangle 50">
            <a:extLst>
              <a:ext uri="{FF2B5EF4-FFF2-40B4-BE49-F238E27FC236}">
                <a16:creationId xmlns:a16="http://schemas.microsoft.com/office/drawing/2014/main" id="{8F8A1894-627E-4A77-8FEF-2E5519D9FC48}"/>
              </a:ext>
            </a:extLst>
          </p:cNvPr>
          <p:cNvSpPr/>
          <p:nvPr/>
        </p:nvSpPr>
        <p:spPr bwMode="auto">
          <a:xfrm>
            <a:off x="325664" y="56923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52" name="Rectangle 51">
            <a:extLst>
              <a:ext uri="{FF2B5EF4-FFF2-40B4-BE49-F238E27FC236}">
                <a16:creationId xmlns:a16="http://schemas.microsoft.com/office/drawing/2014/main" id="{76A2D6C4-57ED-451A-A7F1-033FE34AB68E}"/>
              </a:ext>
            </a:extLst>
          </p:cNvPr>
          <p:cNvSpPr/>
          <p:nvPr/>
        </p:nvSpPr>
        <p:spPr bwMode="auto">
          <a:xfrm>
            <a:off x="1712060" y="56894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200"/>
              </a:spcAft>
              <a:buClr>
                <a:schemeClr val="tx1"/>
              </a:buClr>
              <a:buFont typeface="Arial" panose="020B0604020202020204" pitchFamily="34" charset="0"/>
              <a:buChar char="•"/>
            </a:pPr>
            <a:r>
              <a:rPr lang="en-US" sz="1000" b="0" err="1">
                <a:latin typeface="+mj-lt"/>
              </a:rPr>
              <a:t>Multiasistencia’s</a:t>
            </a:r>
            <a:r>
              <a:rPr lang="en-US" sz="1000" b="0">
                <a:latin typeface="+mj-lt"/>
              </a:rPr>
              <a:t> solutions allow to </a:t>
            </a:r>
            <a:r>
              <a:rPr lang="en-US" sz="1000" b="0">
                <a:solidFill>
                  <a:schemeClr val="accent5">
                    <a:lumMod val="75000"/>
                  </a:schemeClr>
                </a:solidFill>
                <a:latin typeface="+mj-lt"/>
              </a:rPr>
              <a:t>customize the offer, apply decision-making algorithms </a:t>
            </a:r>
            <a:r>
              <a:rPr lang="en-US" sz="1000" b="0">
                <a:latin typeface="+mj-lt"/>
              </a:rPr>
              <a:t>that weigh the value of the client, automate decisions… For the insured, it allows to </a:t>
            </a:r>
            <a:r>
              <a:rPr lang="en-US" sz="1000" b="0">
                <a:solidFill>
                  <a:schemeClr val="accent5">
                    <a:lumMod val="75000"/>
                  </a:schemeClr>
                </a:solidFill>
                <a:latin typeface="+mj-lt"/>
              </a:rPr>
              <a:t>control the process end-to-end </a:t>
            </a:r>
            <a:r>
              <a:rPr lang="en-US" sz="1000" b="0">
                <a:latin typeface="+mj-lt"/>
              </a:rPr>
              <a:t>(getting </a:t>
            </a:r>
            <a:r>
              <a:rPr lang="en-US" sz="1000">
                <a:latin typeface="+mj-lt"/>
              </a:rPr>
              <a:t>information, contracting, giving notice of the claim, managing visits online) </a:t>
            </a:r>
          </a:p>
          <a:p>
            <a:pPr marL="171450" indent="-171450">
              <a:spcAft>
                <a:spcPts val="200"/>
              </a:spcAft>
              <a:buClr>
                <a:schemeClr val="tx1"/>
              </a:buClr>
              <a:buFont typeface="Arial" panose="020B0604020202020204" pitchFamily="34" charset="0"/>
              <a:buChar char="•"/>
            </a:pPr>
            <a:r>
              <a:rPr lang="en-US" sz="1000">
                <a:latin typeface="+mj-lt"/>
              </a:rPr>
              <a:t>… all </a:t>
            </a:r>
            <a:r>
              <a:rPr lang="en-US" sz="1000" b="0">
                <a:latin typeface="+mj-lt"/>
              </a:rPr>
              <a:t>reinforcing Hestia’s will to </a:t>
            </a:r>
            <a:r>
              <a:rPr lang="en-US" sz="1000" b="0">
                <a:solidFill>
                  <a:schemeClr val="accent5">
                    <a:lumMod val="75000"/>
                  </a:schemeClr>
                </a:solidFill>
                <a:latin typeface="+mj-lt"/>
              </a:rPr>
              <a:t>be customer centric </a:t>
            </a:r>
            <a:r>
              <a:rPr lang="en-US" sz="1000" b="0">
                <a:latin typeface="+mj-lt"/>
              </a:rPr>
              <a:t>(transparency, communication…) and </a:t>
            </a:r>
            <a:r>
              <a:rPr lang="en-US" sz="1000" b="0">
                <a:solidFill>
                  <a:schemeClr val="accent5">
                    <a:lumMod val="75000"/>
                  </a:schemeClr>
                </a:solidFill>
                <a:latin typeface="+mj-lt"/>
              </a:rPr>
              <a:t>operationally efficient</a:t>
            </a:r>
            <a:endParaRPr lang="en-US" sz="1000">
              <a:solidFill>
                <a:schemeClr val="accent5">
                  <a:lumMod val="75000"/>
                </a:schemeClr>
              </a:solidFill>
              <a:latin typeface="+mj-lt"/>
            </a:endParaRPr>
          </a:p>
        </p:txBody>
      </p:sp>
      <p:sp>
        <p:nvSpPr>
          <p:cNvPr id="53" name="Triangle isocèle 11">
            <a:extLst>
              <a:ext uri="{FF2B5EF4-FFF2-40B4-BE49-F238E27FC236}">
                <a16:creationId xmlns:a16="http://schemas.microsoft.com/office/drawing/2014/main" id="{1D696651-4ADA-4682-8B2D-872B8258B7F2}"/>
              </a:ext>
            </a:extLst>
          </p:cNvPr>
          <p:cNvSpPr/>
          <p:nvPr/>
        </p:nvSpPr>
        <p:spPr bwMode="auto">
          <a:xfrm rot="5400000">
            <a:off x="85471" y="5932567"/>
            <a:ext cx="645220"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44" name="Text Placeholder 38">
            <a:extLst>
              <a:ext uri="{FF2B5EF4-FFF2-40B4-BE49-F238E27FC236}">
                <a16:creationId xmlns:a16="http://schemas.microsoft.com/office/drawing/2014/main" id="{0B53E553-6743-45FB-AE8E-BF6F0D532CEA}"/>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rPr>
              <a:t>Sources: eleven research and analysis, expert calls</a:t>
            </a:r>
          </a:p>
        </p:txBody>
      </p:sp>
      <p:cxnSp>
        <p:nvCxnSpPr>
          <p:cNvPr id="58" name="Connecteur droit 75">
            <a:extLst>
              <a:ext uri="{FF2B5EF4-FFF2-40B4-BE49-F238E27FC236}">
                <a16:creationId xmlns:a16="http://schemas.microsoft.com/office/drawing/2014/main" id="{7D5D11B0-EE80-4972-AB9B-FE160081EFC9}"/>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25">
            <a:extLst>
              <a:ext uri="{FF2B5EF4-FFF2-40B4-BE49-F238E27FC236}">
                <a16:creationId xmlns:a16="http://schemas.microsoft.com/office/drawing/2014/main" id="{3DAFC222-EE91-423E-A279-AC68BF7E5200}"/>
              </a:ext>
            </a:extLst>
          </p:cNvPr>
          <p:cNvSpPr txBox="1"/>
          <p:nvPr/>
        </p:nvSpPr>
        <p:spPr>
          <a:xfrm>
            <a:off x="6301555" y="990306"/>
            <a:ext cx="2409541"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                   Digital tool –</a:t>
            </a:r>
            <a:r>
              <a:rPr lang="en-US" err="1"/>
              <a:t>Voicebot</a:t>
            </a:r>
            <a:endParaRPr lang="en-US"/>
          </a:p>
        </p:txBody>
      </p:sp>
      <p:pic>
        <p:nvPicPr>
          <p:cNvPr id="43" name="Graphic 42" descr="Handshake with solid fill">
            <a:extLst>
              <a:ext uri="{FF2B5EF4-FFF2-40B4-BE49-F238E27FC236}">
                <a16:creationId xmlns:a16="http://schemas.microsoft.com/office/drawing/2014/main" id="{0581F7B7-2060-46C8-8A4E-3CA430EA55B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4580" y="3874015"/>
            <a:ext cx="324000" cy="324000"/>
          </a:xfrm>
          <a:prstGeom prst="rect">
            <a:avLst/>
          </a:prstGeom>
        </p:spPr>
      </p:pic>
      <p:pic>
        <p:nvPicPr>
          <p:cNvPr id="1024" name="Graphic 1023" descr="Daily calendar with solid fill">
            <a:extLst>
              <a:ext uri="{FF2B5EF4-FFF2-40B4-BE49-F238E27FC236}">
                <a16:creationId xmlns:a16="http://schemas.microsoft.com/office/drawing/2014/main" id="{3DBDD6D3-592B-41B4-BB2A-CD25085483A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4580" y="3073289"/>
            <a:ext cx="324000" cy="324000"/>
          </a:xfrm>
          <a:prstGeom prst="rect">
            <a:avLst/>
          </a:prstGeom>
        </p:spPr>
      </p:pic>
      <p:pic>
        <p:nvPicPr>
          <p:cNvPr id="1026" name="Graphic 1025" descr="Badge Tick with solid fill">
            <a:extLst>
              <a:ext uri="{FF2B5EF4-FFF2-40B4-BE49-F238E27FC236}">
                <a16:creationId xmlns:a16="http://schemas.microsoft.com/office/drawing/2014/main" id="{D7CFE2EB-ABED-4516-9E4E-851665E3F28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4580" y="3473652"/>
            <a:ext cx="324000" cy="324000"/>
          </a:xfrm>
          <a:prstGeom prst="rect">
            <a:avLst/>
          </a:prstGeom>
        </p:spPr>
      </p:pic>
      <p:pic>
        <p:nvPicPr>
          <p:cNvPr id="1029" name="Graphic 1028" descr="Lost with solid fill">
            <a:extLst>
              <a:ext uri="{FF2B5EF4-FFF2-40B4-BE49-F238E27FC236}">
                <a16:creationId xmlns:a16="http://schemas.microsoft.com/office/drawing/2014/main" id="{CDC34624-35B4-4A8F-A88D-63CBB70EC50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4580" y="2672926"/>
            <a:ext cx="324000" cy="324000"/>
          </a:xfrm>
          <a:prstGeom prst="rect">
            <a:avLst/>
          </a:prstGeom>
        </p:spPr>
      </p:pic>
      <p:pic>
        <p:nvPicPr>
          <p:cNvPr id="1031" name="Graphic 1030" descr="Call center with solid fill">
            <a:extLst>
              <a:ext uri="{FF2B5EF4-FFF2-40B4-BE49-F238E27FC236}">
                <a16:creationId xmlns:a16="http://schemas.microsoft.com/office/drawing/2014/main" id="{AFCC9A41-2772-4AF8-A6B2-899ABAB2713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4580" y="2272563"/>
            <a:ext cx="324000" cy="324000"/>
          </a:xfrm>
          <a:prstGeom prst="rect">
            <a:avLst/>
          </a:prstGeom>
        </p:spPr>
      </p:pic>
      <p:pic>
        <p:nvPicPr>
          <p:cNvPr id="1047" name="Graphic 1046" descr="Completed with solid fill">
            <a:extLst>
              <a:ext uri="{FF2B5EF4-FFF2-40B4-BE49-F238E27FC236}">
                <a16:creationId xmlns:a16="http://schemas.microsoft.com/office/drawing/2014/main" id="{7C57E807-8480-4449-95A6-F9293D6E366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44580" y="1484229"/>
            <a:ext cx="352541" cy="352541"/>
          </a:xfrm>
          <a:prstGeom prst="rect">
            <a:avLst/>
          </a:prstGeom>
        </p:spPr>
      </p:pic>
      <p:sp>
        <p:nvSpPr>
          <p:cNvPr id="94" name="Rectangle 93">
            <a:extLst>
              <a:ext uri="{FF2B5EF4-FFF2-40B4-BE49-F238E27FC236}">
                <a16:creationId xmlns:a16="http://schemas.microsoft.com/office/drawing/2014/main" id="{BF59A564-3768-4FD0-BB89-C2C9D89D7D6F}"/>
              </a:ext>
            </a:extLst>
          </p:cNvPr>
          <p:cNvSpPr/>
          <p:nvPr/>
        </p:nvSpPr>
        <p:spPr>
          <a:xfrm>
            <a:off x="5574120" y="1404285"/>
            <a:ext cx="3914594" cy="54961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Introduced in February 2019, Macarena is the </a:t>
            </a:r>
            <a:r>
              <a:rPr lang="en-US" sz="900">
                <a:solidFill>
                  <a:schemeClr val="accent5">
                    <a:lumMod val="75000"/>
                  </a:schemeClr>
                </a:solidFill>
              </a:rPr>
              <a:t>first </a:t>
            </a:r>
            <a:r>
              <a:rPr lang="en-US" sz="900" err="1">
                <a:solidFill>
                  <a:schemeClr val="accent5">
                    <a:lumMod val="75000"/>
                  </a:schemeClr>
                </a:solidFill>
              </a:rPr>
              <a:t>voicebot</a:t>
            </a:r>
            <a:r>
              <a:rPr lang="en-US" sz="900">
                <a:solidFill>
                  <a:schemeClr val="accent5">
                    <a:lumMod val="75000"/>
                  </a:schemeClr>
                </a:solidFill>
              </a:rPr>
              <a:t> capable of handling a claim process </a:t>
            </a:r>
            <a:r>
              <a:rPr lang="en-US" sz="900">
                <a:solidFill>
                  <a:schemeClr val="tx1"/>
                </a:solidFill>
              </a:rPr>
              <a:t>all the way without any human assistance other than the repair itself </a:t>
            </a:r>
          </a:p>
        </p:txBody>
      </p:sp>
      <p:pic>
        <p:nvPicPr>
          <p:cNvPr id="1049" name="Graphic 1048" descr="Presentation with pie chart with solid fill">
            <a:extLst>
              <a:ext uri="{FF2B5EF4-FFF2-40B4-BE49-F238E27FC236}">
                <a16:creationId xmlns:a16="http://schemas.microsoft.com/office/drawing/2014/main" id="{B62FF67A-0317-4C03-8BAE-DCF23D0F186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44580" y="4755247"/>
            <a:ext cx="352541" cy="352541"/>
          </a:xfrm>
          <a:prstGeom prst="rect">
            <a:avLst/>
          </a:prstGeom>
        </p:spPr>
      </p:pic>
      <p:sp>
        <p:nvSpPr>
          <p:cNvPr id="97" name="Rectangle 96">
            <a:extLst>
              <a:ext uri="{FF2B5EF4-FFF2-40B4-BE49-F238E27FC236}">
                <a16:creationId xmlns:a16="http://schemas.microsoft.com/office/drawing/2014/main" id="{8FC70572-4538-4FAA-BEC9-F74E3EC477C1}"/>
              </a:ext>
            </a:extLst>
          </p:cNvPr>
          <p:cNvSpPr/>
          <p:nvPr/>
        </p:nvSpPr>
        <p:spPr>
          <a:xfrm>
            <a:off x="5574120" y="4569384"/>
            <a:ext cx="3914594" cy="8356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Between January and August 2020, the voice bot answered 500,000 calls and could resolve </a:t>
            </a:r>
            <a:r>
              <a:rPr lang="en-US" sz="900">
                <a:solidFill>
                  <a:schemeClr val="accent5">
                    <a:lumMod val="75000"/>
                  </a:schemeClr>
                </a:solidFill>
              </a:rPr>
              <a:t>30% of claims without human assistance</a:t>
            </a:r>
            <a:r>
              <a:rPr lang="en-US" sz="900">
                <a:solidFill>
                  <a:schemeClr val="tx1"/>
                </a:solidFill>
              </a:rPr>
              <a:t>. </a:t>
            </a:r>
          </a:p>
          <a:p>
            <a:pPr algn="ctr"/>
            <a:r>
              <a:rPr lang="en-US" sz="900">
                <a:solidFill>
                  <a:schemeClr val="tx1"/>
                </a:solidFill>
              </a:rPr>
              <a:t>More generally, being connected to </a:t>
            </a:r>
            <a:r>
              <a:rPr lang="en-US" sz="900" err="1">
                <a:solidFill>
                  <a:schemeClr val="tx1"/>
                </a:solidFill>
              </a:rPr>
              <a:t>sMArt</a:t>
            </a:r>
            <a:r>
              <a:rPr lang="en-US" sz="900">
                <a:solidFill>
                  <a:schemeClr val="tx1"/>
                </a:solidFill>
              </a:rPr>
              <a:t> (digital solutions) it </a:t>
            </a:r>
            <a:r>
              <a:rPr lang="en-US" sz="900">
                <a:solidFill>
                  <a:schemeClr val="accent5">
                    <a:lumMod val="75000"/>
                  </a:schemeClr>
                </a:solidFill>
              </a:rPr>
              <a:t>automizes 86% of files registration</a:t>
            </a:r>
          </a:p>
        </p:txBody>
      </p:sp>
      <p:sp>
        <p:nvSpPr>
          <p:cNvPr id="98" name="ZoneTexte 79">
            <a:extLst>
              <a:ext uri="{FF2B5EF4-FFF2-40B4-BE49-F238E27FC236}">
                <a16:creationId xmlns:a16="http://schemas.microsoft.com/office/drawing/2014/main" id="{FC1F4A9D-DB6A-4376-88B8-66395C2A5202}"/>
              </a:ext>
            </a:extLst>
          </p:cNvPr>
          <p:cNvSpPr txBox="1"/>
          <p:nvPr/>
        </p:nvSpPr>
        <p:spPr>
          <a:xfrm>
            <a:off x="319741" y="4901481"/>
            <a:ext cx="4526926" cy="598532"/>
          </a:xfrm>
          <a:prstGeom prst="rect">
            <a:avLst/>
          </a:prstGeom>
          <a:noFill/>
        </p:spPr>
        <p:txBody>
          <a:bodyPr wrap="square" lIns="36000" rIns="36000">
            <a:noAutofit/>
          </a:bodyPr>
          <a:lstStyle/>
          <a:p>
            <a:pPr marL="95250">
              <a:spcAft>
                <a:spcPts val="300"/>
              </a:spcAft>
              <a:buClr>
                <a:schemeClr val="tx1"/>
              </a:buClr>
              <a:defRPr/>
            </a:pPr>
            <a:r>
              <a:rPr lang="en-US" sz="900">
                <a:latin typeface="+mj-lt"/>
              </a:rPr>
              <a:t>“</a:t>
            </a:r>
            <a:r>
              <a:rPr lang="en-US" sz="900" i="1">
                <a:latin typeface="+mj-lt"/>
              </a:rPr>
              <a:t>The development of a digital platform was a strategic issue and a potential business opportunity, so it was necessary to develop it ourselves. Today it is even sold to some of its competitors.</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Former Director of Board at </a:t>
            </a:r>
            <a:r>
              <a:rPr lang="en-US" sz="900" err="1">
                <a:solidFill>
                  <a:schemeClr val="tx2"/>
                </a:solidFill>
                <a:latin typeface="+mj-lt"/>
              </a:rPr>
              <a:t>Multiasistencia</a:t>
            </a:r>
            <a:endParaRPr lang="en-US" sz="900">
              <a:solidFill>
                <a:schemeClr val="tx2"/>
              </a:solidFill>
              <a:latin typeface="+mj-lt"/>
            </a:endParaRPr>
          </a:p>
        </p:txBody>
      </p:sp>
      <p:pic>
        <p:nvPicPr>
          <p:cNvPr id="54" name="Picture 12" descr="Entreprises du groupe Multiasistencia – Multiassistance">
            <a:extLst>
              <a:ext uri="{FF2B5EF4-FFF2-40B4-BE49-F238E27FC236}">
                <a16:creationId xmlns:a16="http://schemas.microsoft.com/office/drawing/2014/main" id="{59A14BDB-B1A6-4486-9B90-B044F141A9A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24000" y="953754"/>
            <a:ext cx="748144" cy="351175"/>
          </a:xfrm>
          <a:prstGeom prst="rect">
            <a:avLst/>
          </a:prstGeom>
          <a:noFill/>
        </p:spPr>
      </p:pic>
      <p:sp>
        <p:nvSpPr>
          <p:cNvPr id="75" name="Rectangle 74">
            <a:extLst>
              <a:ext uri="{FF2B5EF4-FFF2-40B4-BE49-F238E27FC236}">
                <a16:creationId xmlns:a16="http://schemas.microsoft.com/office/drawing/2014/main" id="{3B90C99E-5118-46A1-8F4B-BC0DCBD5F532}"/>
              </a:ext>
            </a:extLst>
          </p:cNvPr>
          <p:cNvSpPr/>
          <p:nvPr/>
        </p:nvSpPr>
        <p:spPr>
          <a:xfrm>
            <a:off x="5574119" y="2287736"/>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Replaces an agent from the call center, available 24/7</a:t>
            </a:r>
          </a:p>
        </p:txBody>
      </p:sp>
      <p:sp>
        <p:nvSpPr>
          <p:cNvPr id="78" name="Rectangle 77">
            <a:extLst>
              <a:ext uri="{FF2B5EF4-FFF2-40B4-BE49-F238E27FC236}">
                <a16:creationId xmlns:a16="http://schemas.microsoft.com/office/drawing/2014/main" id="{29A37347-61AA-4078-80BD-C960E43A81AF}"/>
              </a:ext>
            </a:extLst>
          </p:cNvPr>
          <p:cNvSpPr/>
          <p:nvPr/>
        </p:nvSpPr>
        <p:spPr>
          <a:xfrm>
            <a:off x="5574119" y="3096612"/>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Schedules an appointment for claim reparation</a:t>
            </a:r>
          </a:p>
        </p:txBody>
      </p:sp>
      <p:sp>
        <p:nvSpPr>
          <p:cNvPr id="87" name="Rectangle 86">
            <a:extLst>
              <a:ext uri="{FF2B5EF4-FFF2-40B4-BE49-F238E27FC236}">
                <a16:creationId xmlns:a16="http://schemas.microsoft.com/office/drawing/2014/main" id="{011A9D4A-70AD-43A5-9A8B-1BA37B50CD90}"/>
              </a:ext>
            </a:extLst>
          </p:cNvPr>
          <p:cNvSpPr/>
          <p:nvPr/>
        </p:nvSpPr>
        <p:spPr>
          <a:xfrm>
            <a:off x="5574119" y="3501050"/>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Verifies craftsmen’s arrival on site</a:t>
            </a:r>
          </a:p>
        </p:txBody>
      </p:sp>
      <p:sp>
        <p:nvSpPr>
          <p:cNvPr id="92" name="Rectangle 91">
            <a:extLst>
              <a:ext uri="{FF2B5EF4-FFF2-40B4-BE49-F238E27FC236}">
                <a16:creationId xmlns:a16="http://schemas.microsoft.com/office/drawing/2014/main" id="{8AB39739-AED6-4791-9E02-58EE9F6AB505}"/>
              </a:ext>
            </a:extLst>
          </p:cNvPr>
          <p:cNvSpPr/>
          <p:nvPr/>
        </p:nvSpPr>
        <p:spPr>
          <a:xfrm>
            <a:off x="5574119" y="3905489"/>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Handles the closing of the claim file directly</a:t>
            </a:r>
          </a:p>
        </p:txBody>
      </p:sp>
      <p:sp>
        <p:nvSpPr>
          <p:cNvPr id="81" name="Triangle isocèle 80">
            <a:extLst>
              <a:ext uri="{FF2B5EF4-FFF2-40B4-BE49-F238E27FC236}">
                <a16:creationId xmlns:a16="http://schemas.microsoft.com/office/drawing/2014/main" id="{21CC608C-B99A-4A42-9697-626D17010014}"/>
              </a:ext>
            </a:extLst>
          </p:cNvPr>
          <p:cNvSpPr/>
          <p:nvPr/>
        </p:nvSpPr>
        <p:spPr>
          <a:xfrm flipV="1">
            <a:off x="6576956" y="2074696"/>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6" name="Rectangle 95">
            <a:extLst>
              <a:ext uri="{FF2B5EF4-FFF2-40B4-BE49-F238E27FC236}">
                <a16:creationId xmlns:a16="http://schemas.microsoft.com/office/drawing/2014/main" id="{CE4E2441-955C-4882-BD20-B9505DC3A971}"/>
              </a:ext>
            </a:extLst>
          </p:cNvPr>
          <p:cNvSpPr/>
          <p:nvPr/>
        </p:nvSpPr>
        <p:spPr>
          <a:xfrm>
            <a:off x="5574119" y="2692174"/>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Identifies more than 1,300 combination of cause and damages</a:t>
            </a:r>
          </a:p>
        </p:txBody>
      </p:sp>
      <p:sp>
        <p:nvSpPr>
          <p:cNvPr id="99" name="Triangle isocèle 98">
            <a:extLst>
              <a:ext uri="{FF2B5EF4-FFF2-40B4-BE49-F238E27FC236}">
                <a16:creationId xmlns:a16="http://schemas.microsoft.com/office/drawing/2014/main" id="{A3D680AA-841F-4FE7-9115-FEE6A855B5C5}"/>
              </a:ext>
            </a:extLst>
          </p:cNvPr>
          <p:cNvSpPr/>
          <p:nvPr/>
        </p:nvSpPr>
        <p:spPr>
          <a:xfrm flipV="1">
            <a:off x="6576956" y="4334622"/>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Tree>
    <p:extLst>
      <p:ext uri="{BB962C8B-B14F-4D97-AF65-F5344CB8AC3E}">
        <p14:creationId xmlns:p14="http://schemas.microsoft.com/office/powerpoint/2010/main" val="1519874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209034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p:txBody>
          <a:bodyPr vert="horz"/>
          <a:lstStyle/>
          <a:p>
            <a:pPr>
              <a:buClr>
                <a:schemeClr val="tx1"/>
              </a:buClr>
            </a:pPr>
            <a:r>
              <a:rPr lang="en-US" sz="1300">
                <a:latin typeface="+mj-lt"/>
              </a:rPr>
              <a:t>Peers / Competitors – Other peers’ initiatives (Polygon Group, </a:t>
            </a:r>
            <a:r>
              <a:rPr lang="en-US" sz="1300" err="1">
                <a:latin typeface="+mj-lt"/>
              </a:rPr>
              <a:t>Belfor</a:t>
            </a:r>
            <a:r>
              <a:rPr lang="en-US" sz="1300">
                <a:latin typeface="+mj-lt"/>
              </a:rPr>
              <a:t>)</a:t>
            </a:r>
            <a:br>
              <a:rPr lang="en-US" sz="1300">
                <a:latin typeface="+mj-lt"/>
              </a:rPr>
            </a:br>
            <a:r>
              <a:rPr lang="en-US" sz="1300" b="0" err="1">
                <a:latin typeface="+mj-lt"/>
              </a:rPr>
              <a:t>Belfor</a:t>
            </a:r>
            <a:r>
              <a:rPr lang="en-US" sz="1300" b="0">
                <a:latin typeface="+mj-lt"/>
              </a:rPr>
              <a:t> optimizes claims management with </a:t>
            </a:r>
            <a:r>
              <a:rPr lang="en-US" sz="1300" b="0">
                <a:solidFill>
                  <a:schemeClr val="accent5">
                    <a:lumMod val="75000"/>
                  </a:schemeClr>
                </a:solidFill>
                <a:latin typeface="+mj-lt"/>
              </a:rPr>
              <a:t>virtual reality claims processing</a:t>
            </a:r>
            <a:r>
              <a:rPr lang="en-US" sz="1300" b="0">
                <a:latin typeface="+mj-lt"/>
              </a:rPr>
              <a:t>, while Polygon has developed a service ease communication between its clients and the end-customers</a:t>
            </a:r>
          </a:p>
        </p:txBody>
      </p:sp>
      <p:sp>
        <p:nvSpPr>
          <p:cNvPr id="3" name="Rectangle 2">
            <a:extLst>
              <a:ext uri="{FF2B5EF4-FFF2-40B4-BE49-F238E27FC236}">
                <a16:creationId xmlns:a16="http://schemas.microsoft.com/office/drawing/2014/main" id="{12B1867D-7FC0-41D7-B16A-252CAC322DC3}"/>
              </a:ext>
            </a:extLst>
          </p:cNvPr>
          <p:cNvSpPr/>
          <p:nvPr/>
        </p:nvSpPr>
        <p:spPr>
          <a:xfrm>
            <a:off x="419100" y="3805720"/>
            <a:ext cx="3854268" cy="16218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600"/>
              </a:spcBef>
              <a:buFontTx/>
              <a:buChar char="-"/>
            </a:pPr>
            <a:r>
              <a:rPr lang="en-US" sz="900">
                <a:solidFill>
                  <a:srgbClr val="000000"/>
                </a:solidFill>
                <a:latin typeface="+mj-lt"/>
              </a:rPr>
              <a:t>Development of a </a:t>
            </a:r>
            <a:r>
              <a:rPr lang="en-US" sz="900">
                <a:solidFill>
                  <a:schemeClr val="accent5">
                    <a:lumMod val="75000"/>
                  </a:schemeClr>
                </a:solidFill>
                <a:latin typeface="+mj-lt"/>
              </a:rPr>
              <a:t>digital solution for property managers and their residents</a:t>
            </a:r>
            <a:r>
              <a:rPr lang="en-US" sz="900">
                <a:solidFill>
                  <a:srgbClr val="000000"/>
                </a:solidFill>
                <a:latin typeface="+mj-lt"/>
              </a:rPr>
              <a:t>: app « SPARK » (internally) to provide information, </a:t>
            </a:r>
            <a:r>
              <a:rPr lang="en-US" sz="900">
                <a:solidFill>
                  <a:schemeClr val="accent5">
                    <a:lumMod val="75000"/>
                  </a:schemeClr>
                </a:solidFill>
                <a:latin typeface="+mj-lt"/>
              </a:rPr>
              <a:t>documents</a:t>
            </a:r>
            <a:r>
              <a:rPr lang="en-US" sz="900">
                <a:solidFill>
                  <a:srgbClr val="000000"/>
                </a:solidFill>
                <a:latin typeface="+mj-lt"/>
              </a:rPr>
              <a:t> as well as improve </a:t>
            </a:r>
            <a:r>
              <a:rPr lang="en-US" sz="900">
                <a:solidFill>
                  <a:schemeClr val="accent5">
                    <a:lumMod val="75000"/>
                  </a:schemeClr>
                </a:solidFill>
                <a:latin typeface="+mj-lt"/>
              </a:rPr>
              <a:t>communication</a:t>
            </a:r>
            <a:r>
              <a:rPr lang="en-US" sz="900">
                <a:solidFill>
                  <a:srgbClr val="000000"/>
                </a:solidFill>
                <a:latin typeface="+mj-lt"/>
              </a:rPr>
              <a:t> between stakeholders</a:t>
            </a:r>
          </a:p>
          <a:p>
            <a:pPr marL="171450" indent="-171450" algn="l">
              <a:spcBef>
                <a:spcPts val="600"/>
              </a:spcBef>
              <a:buFontTx/>
              <a:buChar char="-"/>
            </a:pPr>
            <a:r>
              <a:rPr lang="en-US" sz="900">
                <a:solidFill>
                  <a:srgbClr val="000000"/>
                </a:solidFill>
                <a:latin typeface="+mj-lt"/>
              </a:rPr>
              <a:t>Investment (minority share) in Caption Data Limited, a remote </a:t>
            </a:r>
            <a:r>
              <a:rPr lang="en-US" sz="900">
                <a:solidFill>
                  <a:schemeClr val="accent5">
                    <a:lumMod val="75000"/>
                  </a:schemeClr>
                </a:solidFill>
                <a:latin typeface="+mj-lt"/>
              </a:rPr>
              <a:t>monitoring solution based on IoT </a:t>
            </a:r>
            <a:r>
              <a:rPr lang="en-US" sz="900">
                <a:solidFill>
                  <a:srgbClr val="000000"/>
                </a:solidFill>
                <a:latin typeface="+mj-lt"/>
              </a:rPr>
              <a:t>for use in residential and commercial property for further partnerships</a:t>
            </a:r>
            <a:endParaRPr lang="en-US" sz="900">
              <a:solidFill>
                <a:schemeClr val="tx1"/>
              </a:solidFill>
              <a:latin typeface="+mj-lt"/>
            </a:endParaRPr>
          </a:p>
        </p:txBody>
      </p:sp>
      <p:pic>
        <p:nvPicPr>
          <p:cNvPr id="1026" name="Picture 2" descr="Start - Polygon Group">
            <a:extLst>
              <a:ext uri="{FF2B5EF4-FFF2-40B4-BE49-F238E27FC236}">
                <a16:creationId xmlns:a16="http://schemas.microsoft.com/office/drawing/2014/main" id="{611C9AF6-F8A9-404D-9773-31A6D0F69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954" y="1534137"/>
            <a:ext cx="2940560" cy="18378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78B0D85-EA24-49FC-AC13-F92A746B9E0F}"/>
              </a:ext>
            </a:extLst>
          </p:cNvPr>
          <p:cNvSpPr/>
          <p:nvPr/>
        </p:nvSpPr>
        <p:spPr>
          <a:xfrm>
            <a:off x="10922315" y="1431517"/>
            <a:ext cx="1763269" cy="257083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0" i="0" err="1">
                <a:solidFill>
                  <a:srgbClr val="000000"/>
                </a:solidFill>
                <a:effectLst/>
                <a:latin typeface="+mj-lt"/>
              </a:rPr>
              <a:t>Belfor</a:t>
            </a:r>
            <a:r>
              <a:rPr lang="en-US" sz="1000" b="0" i="0">
                <a:solidFill>
                  <a:srgbClr val="000000"/>
                </a:solidFill>
                <a:effectLst/>
                <a:latin typeface="+mj-lt"/>
              </a:rPr>
              <a:t> 360 : </a:t>
            </a:r>
            <a:r>
              <a:rPr lang="en-US" sz="1000" b="0" i="0" err="1">
                <a:solidFill>
                  <a:srgbClr val="000000"/>
                </a:solidFill>
                <a:effectLst/>
                <a:latin typeface="+mj-lt"/>
              </a:rPr>
              <a:t>outil</a:t>
            </a:r>
            <a:r>
              <a:rPr lang="en-US" sz="1000" b="0" i="0">
                <a:solidFill>
                  <a:srgbClr val="000000"/>
                </a:solidFill>
                <a:effectLst/>
                <a:latin typeface="+mj-lt"/>
              </a:rPr>
              <a:t> </a:t>
            </a:r>
            <a:r>
              <a:rPr lang="en-US" sz="1000" b="0" i="0" err="1">
                <a:solidFill>
                  <a:srgbClr val="000000"/>
                </a:solidFill>
                <a:effectLst/>
                <a:latin typeface="+mj-lt"/>
              </a:rPr>
              <a:t>innoation</a:t>
            </a:r>
            <a:r>
              <a:rPr lang="en-US" sz="1000" b="0" i="0">
                <a:solidFill>
                  <a:srgbClr val="000000"/>
                </a:solidFill>
                <a:effectLst/>
                <a:latin typeface="+mj-lt"/>
              </a:rPr>
              <a:t>, </a:t>
            </a:r>
            <a:r>
              <a:rPr lang="en-US" sz="1000" b="0" i="0" err="1">
                <a:solidFill>
                  <a:srgbClr val="000000"/>
                </a:solidFill>
                <a:effectLst/>
                <a:latin typeface="+mj-lt"/>
              </a:rPr>
              <a:t>traitement</a:t>
            </a:r>
            <a:r>
              <a:rPr lang="en-US" sz="1000" b="0" i="0">
                <a:solidFill>
                  <a:srgbClr val="000000"/>
                </a:solidFill>
                <a:effectLst/>
                <a:latin typeface="+mj-lt"/>
              </a:rPr>
              <a:t> de </a:t>
            </a:r>
            <a:r>
              <a:rPr lang="en-US" sz="1000" b="0" i="0" err="1">
                <a:solidFill>
                  <a:srgbClr val="000000"/>
                </a:solidFill>
                <a:effectLst/>
                <a:latin typeface="+mj-lt"/>
              </a:rPr>
              <a:t>sinistres</a:t>
            </a:r>
            <a:r>
              <a:rPr lang="en-US" sz="1000" b="0" i="0">
                <a:solidFill>
                  <a:srgbClr val="000000"/>
                </a:solidFill>
                <a:effectLst/>
                <a:latin typeface="+mj-lt"/>
              </a:rPr>
              <a:t> par la </a:t>
            </a:r>
            <a:r>
              <a:rPr lang="en-US" sz="1000" b="0" i="0" err="1">
                <a:solidFill>
                  <a:srgbClr val="000000"/>
                </a:solidFill>
                <a:effectLst/>
                <a:latin typeface="+mj-lt"/>
              </a:rPr>
              <a:t>réalité</a:t>
            </a:r>
            <a:r>
              <a:rPr lang="en-US" sz="1000" b="0" i="0">
                <a:solidFill>
                  <a:srgbClr val="000000"/>
                </a:solidFill>
                <a:effectLst/>
                <a:latin typeface="+mj-lt"/>
              </a:rPr>
              <a:t> </a:t>
            </a:r>
            <a:r>
              <a:rPr lang="en-US" sz="1000" b="0" i="0" err="1">
                <a:solidFill>
                  <a:srgbClr val="000000"/>
                </a:solidFill>
                <a:effectLst/>
                <a:latin typeface="+mj-lt"/>
              </a:rPr>
              <a:t>virtuelle</a:t>
            </a:r>
            <a:endParaRPr lang="en-US" sz="1000" b="0" i="0">
              <a:solidFill>
                <a:srgbClr val="000000"/>
              </a:solidFill>
              <a:effectLst/>
              <a:latin typeface="+mj-lt"/>
            </a:endParaRPr>
          </a:p>
          <a:p>
            <a:pPr algn="l"/>
            <a:r>
              <a:rPr lang="en-US" sz="1000" err="1">
                <a:solidFill>
                  <a:srgbClr val="000000"/>
                </a:solidFill>
                <a:latin typeface="+mj-lt"/>
              </a:rPr>
              <a:t>Optimise</a:t>
            </a:r>
            <a:r>
              <a:rPr lang="en-US" sz="1000">
                <a:solidFill>
                  <a:srgbClr val="000000"/>
                </a:solidFill>
                <a:latin typeface="+mj-lt"/>
              </a:rPr>
              <a:t>, </a:t>
            </a:r>
            <a:r>
              <a:rPr lang="en-US" sz="1000" err="1">
                <a:solidFill>
                  <a:srgbClr val="000000"/>
                </a:solidFill>
                <a:latin typeface="+mj-lt"/>
              </a:rPr>
              <a:t>simplifie</a:t>
            </a:r>
            <a:r>
              <a:rPr lang="en-US" sz="1000">
                <a:solidFill>
                  <a:srgbClr val="000000"/>
                </a:solidFill>
                <a:latin typeface="+mj-lt"/>
              </a:rPr>
              <a:t> et </a:t>
            </a:r>
            <a:r>
              <a:rPr lang="en-US" sz="1000" err="1">
                <a:solidFill>
                  <a:srgbClr val="000000"/>
                </a:solidFill>
                <a:latin typeface="+mj-lt"/>
              </a:rPr>
              <a:t>raccourcit</a:t>
            </a:r>
            <a:r>
              <a:rPr lang="en-US" sz="1000">
                <a:solidFill>
                  <a:srgbClr val="000000"/>
                </a:solidFill>
                <a:latin typeface="+mj-lt"/>
              </a:rPr>
              <a:t> la gestion des </a:t>
            </a:r>
            <a:r>
              <a:rPr lang="en-US" sz="1000" err="1">
                <a:solidFill>
                  <a:srgbClr val="000000"/>
                </a:solidFill>
                <a:latin typeface="+mj-lt"/>
              </a:rPr>
              <a:t>sinistres</a:t>
            </a:r>
            <a:endParaRPr lang="en-US" sz="1000">
              <a:solidFill>
                <a:schemeClr val="tx1"/>
              </a:solidFill>
              <a:latin typeface="+mj-lt"/>
            </a:endParaRPr>
          </a:p>
        </p:txBody>
      </p:sp>
      <p:sp>
        <p:nvSpPr>
          <p:cNvPr id="9" name="Rectangle 8">
            <a:extLst>
              <a:ext uri="{FF2B5EF4-FFF2-40B4-BE49-F238E27FC236}">
                <a16:creationId xmlns:a16="http://schemas.microsoft.com/office/drawing/2014/main" id="{9A6993AB-2507-445A-85BB-0A267AF64F0A}"/>
              </a:ext>
            </a:extLst>
          </p:cNvPr>
          <p:cNvSpPr/>
          <p:nvPr/>
        </p:nvSpPr>
        <p:spPr>
          <a:xfrm>
            <a:off x="4587081" y="3805720"/>
            <a:ext cx="4887648" cy="16218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600"/>
              </a:spcBef>
            </a:pPr>
            <a:r>
              <a:rPr lang="en-US" sz="900" b="0" i="0">
                <a:solidFill>
                  <a:schemeClr val="accent5">
                    <a:lumMod val="75000"/>
                  </a:schemeClr>
                </a:solidFill>
                <a:effectLst/>
                <a:latin typeface="+mj-lt"/>
              </a:rPr>
              <a:t>Virtual diagnosis</a:t>
            </a:r>
            <a:r>
              <a:rPr lang="en-US" sz="900" b="0" i="0">
                <a:solidFill>
                  <a:srgbClr val="000000"/>
                </a:solidFill>
                <a:effectLst/>
                <a:latin typeface="+mj-lt"/>
              </a:rPr>
              <a:t> of </a:t>
            </a:r>
            <a:r>
              <a:rPr lang="en-US" sz="900" b="0" i="0">
                <a:solidFill>
                  <a:schemeClr val="accent5">
                    <a:lumMod val="75000"/>
                  </a:schemeClr>
                </a:solidFill>
                <a:effectLst/>
                <a:latin typeface="+mj-lt"/>
              </a:rPr>
              <a:t>damage</a:t>
            </a:r>
            <a:r>
              <a:rPr lang="en-US" sz="900" b="0" i="0">
                <a:solidFill>
                  <a:srgbClr val="000000"/>
                </a:solidFill>
                <a:effectLst/>
                <a:latin typeface="+mj-lt"/>
              </a:rPr>
              <a:t> through a high-definition 3D camera:</a:t>
            </a:r>
          </a:p>
          <a:p>
            <a:pPr marL="171450" indent="-171450" algn="l">
              <a:spcBef>
                <a:spcPts val="300"/>
              </a:spcBef>
              <a:buFontTx/>
              <a:buChar char="-"/>
            </a:pPr>
            <a:r>
              <a:rPr lang="en-US" sz="900">
                <a:solidFill>
                  <a:srgbClr val="000000"/>
                </a:solidFill>
                <a:latin typeface="+mj-lt"/>
              </a:rPr>
              <a:t>Recording of the location of the damage after the incident and damage diagnosis as a virtual tour (free navigation)</a:t>
            </a:r>
          </a:p>
          <a:p>
            <a:pPr marL="171450" indent="-171450" algn="l">
              <a:spcBef>
                <a:spcPts val="300"/>
              </a:spcBef>
              <a:buFontTx/>
              <a:buChar char="-"/>
            </a:pPr>
            <a:r>
              <a:rPr lang="en-US" sz="900" b="0" i="0">
                <a:solidFill>
                  <a:srgbClr val="000000"/>
                </a:solidFill>
                <a:effectLst/>
                <a:latin typeface="+mj-lt"/>
              </a:rPr>
              <a:t>Zoom, annotation and dimensioning function, each element can be freely measured afterwards</a:t>
            </a:r>
          </a:p>
          <a:p>
            <a:pPr marL="171450" indent="-171450" algn="l">
              <a:spcBef>
                <a:spcPts val="300"/>
              </a:spcBef>
              <a:buFontTx/>
              <a:buChar char="-"/>
            </a:pPr>
            <a:r>
              <a:rPr lang="en-US" sz="900" b="0" i="0">
                <a:solidFill>
                  <a:srgbClr val="000000"/>
                </a:solidFill>
                <a:effectLst/>
                <a:latin typeface="+mj-lt"/>
              </a:rPr>
              <a:t>Creation of high precision ground plans</a:t>
            </a:r>
          </a:p>
          <a:p>
            <a:pPr marL="171450" indent="-171450" algn="l">
              <a:spcBef>
                <a:spcPts val="300"/>
              </a:spcBef>
              <a:buFontTx/>
              <a:buChar char="-"/>
            </a:pPr>
            <a:r>
              <a:rPr lang="en-US" sz="900">
                <a:solidFill>
                  <a:srgbClr val="000000"/>
                </a:solidFill>
                <a:latin typeface="+mj-lt"/>
              </a:rPr>
              <a:t>Automatic creation of photos, OBJ files, videos, or other data for further processing</a:t>
            </a:r>
            <a:endParaRPr lang="en-US" sz="900" b="0" i="0">
              <a:solidFill>
                <a:srgbClr val="000000"/>
              </a:solidFill>
              <a:effectLst/>
              <a:latin typeface="+mj-lt"/>
            </a:endParaRPr>
          </a:p>
          <a:p>
            <a:pPr marL="171450" indent="-171450" algn="l">
              <a:spcBef>
                <a:spcPts val="300"/>
              </a:spcBef>
              <a:buFontTx/>
              <a:buChar char="-"/>
            </a:pPr>
            <a:r>
              <a:rPr lang="en-US" sz="900">
                <a:solidFill>
                  <a:srgbClr val="000000"/>
                </a:solidFill>
                <a:latin typeface="+mj-lt"/>
              </a:rPr>
              <a:t>Solid basis for damage assessment without manual intervention</a:t>
            </a:r>
            <a:endParaRPr lang="en-US" sz="900" b="0" i="0">
              <a:solidFill>
                <a:srgbClr val="000000"/>
              </a:solidFill>
              <a:effectLst/>
              <a:latin typeface="+mj-lt"/>
            </a:endParaRPr>
          </a:p>
        </p:txBody>
      </p:sp>
      <p:grpSp>
        <p:nvGrpSpPr>
          <p:cNvPr id="10" name="Groupe 9">
            <a:extLst>
              <a:ext uri="{FF2B5EF4-FFF2-40B4-BE49-F238E27FC236}">
                <a16:creationId xmlns:a16="http://schemas.microsoft.com/office/drawing/2014/main" id="{82BDA9B5-38EF-45D8-999A-0E1E7A5D6AB4}"/>
              </a:ext>
            </a:extLst>
          </p:cNvPr>
          <p:cNvGrpSpPr/>
          <p:nvPr/>
        </p:nvGrpSpPr>
        <p:grpSpPr>
          <a:xfrm>
            <a:off x="88952" y="132639"/>
            <a:ext cx="461578" cy="478240"/>
            <a:chOff x="8611950" y="2143094"/>
            <a:chExt cx="288149" cy="288149"/>
          </a:xfrm>
        </p:grpSpPr>
        <p:pic>
          <p:nvPicPr>
            <p:cNvPr id="11" name="Graphic 30" descr="Magnifying glass with solid fill">
              <a:extLst>
                <a:ext uri="{FF2B5EF4-FFF2-40B4-BE49-F238E27FC236}">
                  <a16:creationId xmlns:a16="http://schemas.microsoft.com/office/drawing/2014/main" id="{5C2D8C46-A624-4076-A53A-3D63E20228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2" name="Ellipse 11">
              <a:extLst>
                <a:ext uri="{FF2B5EF4-FFF2-40B4-BE49-F238E27FC236}">
                  <a16:creationId xmlns:a16="http://schemas.microsoft.com/office/drawing/2014/main" id="{3F2CDE39-4AC6-4699-8B07-1ABF26133FE5}"/>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00B0F0"/>
                  </a:solidFill>
                  <a:latin typeface="+mj-lt"/>
                </a:rPr>
                <a:t>5</a:t>
              </a:r>
            </a:p>
          </p:txBody>
        </p:sp>
      </p:grpSp>
      <p:sp>
        <p:nvSpPr>
          <p:cNvPr id="13" name="Text Placeholder 38">
            <a:extLst>
              <a:ext uri="{FF2B5EF4-FFF2-40B4-BE49-F238E27FC236}">
                <a16:creationId xmlns:a16="http://schemas.microsoft.com/office/drawing/2014/main" id="{64367A5B-BB94-4167-9C66-8135A52BBE42}"/>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latin typeface="+mj-lt"/>
              </a:rPr>
              <a:t>Sources: eleven research and analysis, expert calls</a:t>
            </a:r>
          </a:p>
        </p:txBody>
      </p:sp>
      <p:pic>
        <p:nvPicPr>
          <p:cNvPr id="92162" name="Picture 2" descr="BELFOR 360° | BELFOR">
            <a:extLst>
              <a:ext uri="{FF2B5EF4-FFF2-40B4-BE49-F238E27FC236}">
                <a16:creationId xmlns:a16="http://schemas.microsoft.com/office/drawing/2014/main" id="{6C2D6F73-4A3E-4DE3-8795-E71E39BCF0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712349" y="2139663"/>
            <a:ext cx="2777383" cy="15880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164" name="Picture 4" descr="BELFOR France | BELFOR">
            <a:extLst>
              <a:ext uri="{FF2B5EF4-FFF2-40B4-BE49-F238E27FC236}">
                <a16:creationId xmlns:a16="http://schemas.microsoft.com/office/drawing/2014/main" id="{C0D08EAC-4EF2-403A-B3F0-421ACA8E87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3071" y="1595832"/>
            <a:ext cx="3363310" cy="11211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8" descr="Polygon Annual Report 2019">
            <a:extLst>
              <a:ext uri="{FF2B5EF4-FFF2-40B4-BE49-F238E27FC236}">
                <a16:creationId xmlns:a16="http://schemas.microsoft.com/office/drawing/2014/main" id="{15CBBEC9-DD0F-4DFB-90D2-383115F8E8C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76341" y="455006"/>
            <a:ext cx="840707" cy="2185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ELFOR United Kingdom Logo">
            <a:extLst>
              <a:ext uri="{FF2B5EF4-FFF2-40B4-BE49-F238E27FC236}">
                <a16:creationId xmlns:a16="http://schemas.microsoft.com/office/drawing/2014/main" id="{653F4A8A-0FF4-4C3D-95F5-C00B9AE84C7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22365" y="323033"/>
            <a:ext cx="622227" cy="1414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ELFOR United Kingdom Logo">
            <a:extLst>
              <a:ext uri="{FF2B5EF4-FFF2-40B4-BE49-F238E27FC236}">
                <a16:creationId xmlns:a16="http://schemas.microsoft.com/office/drawing/2014/main" id="{6B359463-5543-4749-8808-BC8DA784E30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04154" y="1062377"/>
            <a:ext cx="622227" cy="1414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71">
            <a:extLst>
              <a:ext uri="{FF2B5EF4-FFF2-40B4-BE49-F238E27FC236}">
                <a16:creationId xmlns:a16="http://schemas.microsoft.com/office/drawing/2014/main" id="{12AED82A-88BF-4EE8-AFEA-78CBD4F60FBA}"/>
              </a:ext>
            </a:extLst>
          </p:cNvPr>
          <p:cNvCxnSpPr>
            <a:cxnSpLocks/>
          </p:cNvCxnSpPr>
          <p:nvPr/>
        </p:nvCxnSpPr>
        <p:spPr>
          <a:xfrm>
            <a:off x="4430226" y="1470539"/>
            <a:ext cx="0" cy="3956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829F5C33-59EF-434B-BA00-6B16345B9958}"/>
              </a:ext>
            </a:extLst>
          </p:cNvPr>
          <p:cNvCxnSpPr>
            <a:cxnSpLocks/>
          </p:cNvCxnSpPr>
          <p:nvPr/>
        </p:nvCxnSpPr>
        <p:spPr>
          <a:xfrm>
            <a:off x="4772025" y="1117397"/>
            <a:ext cx="4717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75">
            <a:extLst>
              <a:ext uri="{FF2B5EF4-FFF2-40B4-BE49-F238E27FC236}">
                <a16:creationId xmlns:a16="http://schemas.microsoft.com/office/drawing/2014/main" id="{FF7B2302-DFFD-42B5-9510-66E833A7B0D5}"/>
              </a:ext>
            </a:extLst>
          </p:cNvPr>
          <p:cNvCxnSpPr>
            <a:cxnSpLocks/>
          </p:cNvCxnSpPr>
          <p:nvPr/>
        </p:nvCxnSpPr>
        <p:spPr>
          <a:xfrm>
            <a:off x="287953" y="1117397"/>
            <a:ext cx="389352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5">
            <a:extLst>
              <a:ext uri="{FF2B5EF4-FFF2-40B4-BE49-F238E27FC236}">
                <a16:creationId xmlns:a16="http://schemas.microsoft.com/office/drawing/2014/main" id="{57ABB67D-0AFF-4868-A992-707AE87BE54E}"/>
              </a:ext>
            </a:extLst>
          </p:cNvPr>
          <p:cNvSpPr txBox="1"/>
          <p:nvPr/>
        </p:nvSpPr>
        <p:spPr>
          <a:xfrm>
            <a:off x="1194040" y="990306"/>
            <a:ext cx="245377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a:t>Polygon’s digital initiatives</a:t>
            </a:r>
          </a:p>
        </p:txBody>
      </p:sp>
      <p:sp>
        <p:nvSpPr>
          <p:cNvPr id="25" name="TextBox 25">
            <a:extLst>
              <a:ext uri="{FF2B5EF4-FFF2-40B4-BE49-F238E27FC236}">
                <a16:creationId xmlns:a16="http://schemas.microsoft.com/office/drawing/2014/main" id="{7CD32595-D728-448F-9B85-F3CA600A3C2B}"/>
              </a:ext>
            </a:extLst>
          </p:cNvPr>
          <p:cNvSpPr txBox="1"/>
          <p:nvPr/>
        </p:nvSpPr>
        <p:spPr>
          <a:xfrm>
            <a:off x="6601163" y="990306"/>
            <a:ext cx="181032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err="1"/>
              <a:t>Belfor’s</a:t>
            </a:r>
            <a:r>
              <a:rPr lang="en-US"/>
              <a:t> digital initiatives </a:t>
            </a:r>
          </a:p>
        </p:txBody>
      </p:sp>
      <p:sp>
        <p:nvSpPr>
          <p:cNvPr id="26" name="Rectangle 25">
            <a:extLst>
              <a:ext uri="{FF2B5EF4-FFF2-40B4-BE49-F238E27FC236}">
                <a16:creationId xmlns:a16="http://schemas.microsoft.com/office/drawing/2014/main" id="{4B825778-5C85-4371-8748-208C09A2BE6D}"/>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7" name="Rectangle 26">
            <a:extLst>
              <a:ext uri="{FF2B5EF4-FFF2-40B4-BE49-F238E27FC236}">
                <a16:creationId xmlns:a16="http://schemas.microsoft.com/office/drawing/2014/main" id="{553FE55F-4861-49E1-8748-B6AA0F422D3C}"/>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Other peers’ positioning confirms the relevance for Hestia of </a:t>
            </a:r>
            <a:r>
              <a:rPr lang="en-US" sz="1000">
                <a:solidFill>
                  <a:schemeClr val="accent5">
                    <a:lumMod val="75000"/>
                  </a:schemeClr>
                </a:solidFill>
                <a:latin typeface="+mj-lt"/>
              </a:rPr>
              <a:t>greater precision in the evaluation of claims</a:t>
            </a:r>
            <a:r>
              <a:rPr lang="en-US" sz="1000">
                <a:latin typeface="+mj-lt"/>
              </a:rPr>
              <a:t>, as well as on </a:t>
            </a:r>
            <a:r>
              <a:rPr lang="en-US" sz="1000">
                <a:solidFill>
                  <a:schemeClr val="accent5">
                    <a:lumMod val="75000"/>
                  </a:schemeClr>
                </a:solidFill>
                <a:latin typeface="+mj-lt"/>
              </a:rPr>
              <a:t>providing solutions with more communication </a:t>
            </a:r>
            <a:r>
              <a:rPr lang="en-US" sz="1000">
                <a:latin typeface="+mj-lt"/>
              </a:rPr>
              <a:t>and transparency for both insurers and customers, or the will to </a:t>
            </a:r>
            <a:r>
              <a:rPr lang="en-US" sz="1000">
                <a:solidFill>
                  <a:schemeClr val="accent5">
                    <a:lumMod val="75000"/>
                  </a:schemeClr>
                </a:solidFill>
                <a:latin typeface="+mj-lt"/>
              </a:rPr>
              <a:t>intervene in the pro-active monitoring </a:t>
            </a:r>
            <a:r>
              <a:rPr lang="en-US" sz="1000">
                <a:latin typeface="+mj-lt"/>
              </a:rPr>
              <a:t>and maintenance market</a:t>
            </a:r>
          </a:p>
        </p:txBody>
      </p:sp>
      <p:sp>
        <p:nvSpPr>
          <p:cNvPr id="28" name="Triangle isocèle 11">
            <a:extLst>
              <a:ext uri="{FF2B5EF4-FFF2-40B4-BE49-F238E27FC236}">
                <a16:creationId xmlns:a16="http://schemas.microsoft.com/office/drawing/2014/main" id="{2948C625-FF0D-4674-B942-3B8C1142FD9E}"/>
              </a:ext>
            </a:extLst>
          </p:cNvPr>
          <p:cNvSpPr/>
          <p:nvPr/>
        </p:nvSpPr>
        <p:spPr bwMode="auto">
          <a:xfrm rot="5400000">
            <a:off x="178906"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32" name="TextBox 25">
            <a:extLst>
              <a:ext uri="{FF2B5EF4-FFF2-40B4-BE49-F238E27FC236}">
                <a16:creationId xmlns:a16="http://schemas.microsoft.com/office/drawing/2014/main" id="{87DC370F-246E-49A6-9BEE-38641DE2212A}"/>
              </a:ext>
            </a:extLst>
          </p:cNvPr>
          <p:cNvSpPr txBox="1"/>
          <p:nvPr/>
        </p:nvSpPr>
        <p:spPr>
          <a:xfrm>
            <a:off x="4669181" y="2789026"/>
            <a:ext cx="1810324" cy="246221"/>
          </a:xfrm>
          <a:prstGeom prst="rect">
            <a:avLst/>
          </a:prstGeom>
          <a:solidFill>
            <a:schemeClr val="bg1"/>
          </a:solidFill>
        </p:spPr>
        <p:txBody>
          <a:bodyPr wrap="square" rtlCol="0">
            <a:spAutoFit/>
          </a:bodyPr>
          <a:lstStyle/>
          <a:p>
            <a:pPr algn="ctr"/>
            <a:r>
              <a:rPr lang="en-US" sz="1000" i="1">
                <a:latin typeface="+mj-lt"/>
              </a:rPr>
              <a:t>3D virtual diagnosis</a:t>
            </a:r>
          </a:p>
        </p:txBody>
      </p:sp>
      <p:sp>
        <p:nvSpPr>
          <p:cNvPr id="33" name="TextBox 25">
            <a:extLst>
              <a:ext uri="{FF2B5EF4-FFF2-40B4-BE49-F238E27FC236}">
                <a16:creationId xmlns:a16="http://schemas.microsoft.com/office/drawing/2014/main" id="{333F0985-FD07-4FC4-ABD0-0CA27B7F45F6}"/>
              </a:ext>
            </a:extLst>
          </p:cNvPr>
          <p:cNvSpPr txBox="1"/>
          <p:nvPr/>
        </p:nvSpPr>
        <p:spPr>
          <a:xfrm>
            <a:off x="1378883" y="3465743"/>
            <a:ext cx="1810324" cy="246221"/>
          </a:xfrm>
          <a:prstGeom prst="rect">
            <a:avLst/>
          </a:prstGeom>
          <a:solidFill>
            <a:schemeClr val="bg1"/>
          </a:solidFill>
        </p:spPr>
        <p:txBody>
          <a:bodyPr wrap="square" rtlCol="0">
            <a:spAutoFit/>
          </a:bodyPr>
          <a:lstStyle/>
          <a:p>
            <a:pPr algn="ctr"/>
            <a:r>
              <a:rPr lang="en-US" sz="1000" i="1">
                <a:latin typeface="+mj-lt"/>
              </a:rPr>
              <a:t>Spark App</a:t>
            </a:r>
          </a:p>
        </p:txBody>
      </p:sp>
    </p:spTree>
    <p:extLst>
      <p:ext uri="{BB962C8B-B14F-4D97-AF65-F5344CB8AC3E}">
        <p14:creationId xmlns:p14="http://schemas.microsoft.com/office/powerpoint/2010/main" val="2291217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2F126586-1C67-41DD-AA9F-63FAB59DFDCE}"/>
              </a:ext>
            </a:extLst>
          </p:cNvPr>
          <p:cNvGraphicFramePr>
            <a:graphicFrameLocks noChangeAspect="1"/>
          </p:cNvGraphicFramePr>
          <p:nvPr>
            <p:custDataLst>
              <p:tags r:id="rId1"/>
            </p:custDataLst>
            <p:extLst>
              <p:ext uri="{D42A27DB-BD31-4B8C-83A1-F6EECF244321}">
                <p14:modId xmlns:p14="http://schemas.microsoft.com/office/powerpoint/2010/main" val="313245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2F126586-1C67-41DD-AA9F-63FAB59DFD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a:latin typeface="+mj-lt"/>
              </a:rPr>
              <a:t>Repository of relevant use-cases for Hestia</a:t>
            </a:r>
          </a:p>
          <a:p>
            <a:pPr marL="355600" indent="-228600">
              <a:spcBef>
                <a:spcPts val="1200"/>
              </a:spcBef>
              <a:buFont typeface="+mj-lt"/>
              <a:buAutoNum type="alphaLcPeriod"/>
            </a:pPr>
            <a:r>
              <a:rPr lang="en-US" sz="1100">
                <a:latin typeface="+mj-lt"/>
              </a:rPr>
              <a:t>Outside-in assessment of digital projects for Hestia</a:t>
            </a:r>
          </a:p>
          <a:p>
            <a:pPr marL="355600" indent="-228600">
              <a:spcBef>
                <a:spcPts val="1200"/>
              </a:spcBef>
              <a:buFont typeface="+mj-lt"/>
              <a:buAutoNum type="alphaLcPeriod"/>
            </a:pPr>
            <a:r>
              <a:rPr lang="en-US" sz="1100" b="1">
                <a:solidFill>
                  <a:schemeClr val="accent5">
                    <a:lumMod val="75000"/>
                  </a:schemeClr>
                </a:solidFill>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184650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9407379A-9B01-4AE4-98E8-CA428D86DF00}"/>
              </a:ext>
            </a:extLst>
          </p:cNvPr>
          <p:cNvGraphicFramePr>
            <a:graphicFrameLocks noChangeAspect="1"/>
          </p:cNvGraphicFramePr>
          <p:nvPr>
            <p:custDataLst>
              <p:tags r:id="rId1"/>
            </p:custDataLst>
            <p:extLst>
              <p:ext uri="{D42A27DB-BD31-4B8C-83A1-F6EECF244321}">
                <p14:modId xmlns:p14="http://schemas.microsoft.com/office/powerpoint/2010/main" val="2124968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9407379A-9B01-4AE4-98E8-CA428D86DF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603210B-1675-4AF7-9A14-5F2A22C81270}"/>
              </a:ext>
            </a:extLst>
          </p:cNvPr>
          <p:cNvSpPr>
            <a:spLocks noGrp="1"/>
          </p:cNvSpPr>
          <p:nvPr>
            <p:ph type="ctrTitle"/>
          </p:nvPr>
        </p:nvSpPr>
        <p:spPr/>
        <p:txBody>
          <a:bodyPr vert="horz"/>
          <a:lstStyle/>
          <a:p>
            <a:r>
              <a:rPr lang="en-US" sz="1300" b="0"/>
              <a:t>Hestia wishes to overcome the first barriers to entry with its digital transformation while </a:t>
            </a:r>
            <a:r>
              <a:rPr lang="en-US" sz="1300" b="0">
                <a:solidFill>
                  <a:schemeClr val="accent5">
                    <a:lumMod val="75000"/>
                  </a:schemeClr>
                </a:solidFill>
              </a:rPr>
              <a:t>anticipating</a:t>
            </a:r>
            <a:r>
              <a:rPr lang="en-US" sz="1300" b="0"/>
              <a:t> the incoming one </a:t>
            </a:r>
            <a:r>
              <a:rPr lang="en-US" sz="1300" b="0">
                <a:solidFill>
                  <a:schemeClr val="accent5">
                    <a:lumMod val="75000"/>
                  </a:schemeClr>
                </a:solidFill>
              </a:rPr>
              <a:t>regarding operational tools </a:t>
            </a:r>
          </a:p>
        </p:txBody>
      </p:sp>
      <p:sp>
        <p:nvSpPr>
          <p:cNvPr id="4" name="Rectangle 3">
            <a:extLst>
              <a:ext uri="{FF2B5EF4-FFF2-40B4-BE49-F238E27FC236}">
                <a16:creationId xmlns:a16="http://schemas.microsoft.com/office/drawing/2014/main" id="{74ADDBE6-49E4-4049-B7BF-EE415633C5F5}"/>
              </a:ext>
            </a:extLst>
          </p:cNvPr>
          <p:cNvSpPr/>
          <p:nvPr/>
        </p:nvSpPr>
        <p:spPr bwMode="auto">
          <a:xfrm>
            <a:off x="419099" y="5543404"/>
            <a:ext cx="1272048" cy="716361"/>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5" name="Rectangle 4">
            <a:extLst>
              <a:ext uri="{FF2B5EF4-FFF2-40B4-BE49-F238E27FC236}">
                <a16:creationId xmlns:a16="http://schemas.microsoft.com/office/drawing/2014/main" id="{B0DA252B-E0E1-4EDA-AD43-C3699C200482}"/>
              </a:ext>
            </a:extLst>
          </p:cNvPr>
          <p:cNvSpPr/>
          <p:nvPr/>
        </p:nvSpPr>
        <p:spPr bwMode="auto">
          <a:xfrm>
            <a:off x="1805495" y="5543404"/>
            <a:ext cx="7776653" cy="71636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Hestia needs to focus its efforts on overcoming the first barrier before expanding into priority 2 use cases and integration of other tools or partnerships, given an already ambitious digital roadmap</a:t>
            </a:r>
            <a:endParaRPr lang="en-US" sz="1000">
              <a:highlight>
                <a:srgbClr val="FFFF00"/>
              </a:highlight>
              <a:latin typeface="+mj-lt"/>
            </a:endParaRPr>
          </a:p>
          <a:p>
            <a:pPr marL="171450" indent="-171450">
              <a:buClr>
                <a:schemeClr val="tx1"/>
              </a:buClr>
              <a:buFont typeface="Arial" panose="020B0604020202020204" pitchFamily="34" charset="0"/>
              <a:buChar char="•"/>
            </a:pPr>
            <a:r>
              <a:rPr lang="en-US" sz="1000">
                <a:latin typeface="+mj-lt"/>
              </a:rPr>
              <a:t>Indeed, digitalizing all the process appears as a growing necessity as a company grows and wishes to create group </a:t>
            </a:r>
            <a:r>
              <a:rPr lang="en-US" sz="1000">
                <a:solidFill>
                  <a:schemeClr val="accent5">
                    <a:lumMod val="75000"/>
                  </a:schemeClr>
                </a:solidFill>
                <a:latin typeface="+mj-lt"/>
              </a:rPr>
              <a:t>synergies</a:t>
            </a:r>
            <a:r>
              <a:rPr lang="en-US" sz="1000">
                <a:latin typeface="+mj-lt"/>
              </a:rPr>
              <a:t> and </a:t>
            </a:r>
            <a:r>
              <a:rPr lang="en-US" sz="1000">
                <a:solidFill>
                  <a:schemeClr val="accent5">
                    <a:lumMod val="75000"/>
                  </a:schemeClr>
                </a:solidFill>
                <a:latin typeface="+mj-lt"/>
              </a:rPr>
              <a:t>consistency</a:t>
            </a:r>
            <a:r>
              <a:rPr lang="en-US" sz="1000">
                <a:latin typeface="+mj-lt"/>
              </a:rPr>
              <a:t> </a:t>
            </a:r>
          </a:p>
        </p:txBody>
      </p:sp>
      <p:sp>
        <p:nvSpPr>
          <p:cNvPr id="6" name="Triangle isocèle 11">
            <a:extLst>
              <a:ext uri="{FF2B5EF4-FFF2-40B4-BE49-F238E27FC236}">
                <a16:creationId xmlns:a16="http://schemas.microsoft.com/office/drawing/2014/main" id="{459DE8FF-F3A0-454B-89BD-EA7D3F0085F4}"/>
              </a:ext>
            </a:extLst>
          </p:cNvPr>
          <p:cNvSpPr/>
          <p:nvPr/>
        </p:nvSpPr>
        <p:spPr bwMode="auto">
          <a:xfrm rot="5400000">
            <a:off x="146645" y="5819123"/>
            <a:ext cx="709742"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8" name="Ellipse 7">
            <a:extLst>
              <a:ext uri="{FF2B5EF4-FFF2-40B4-BE49-F238E27FC236}">
                <a16:creationId xmlns:a16="http://schemas.microsoft.com/office/drawing/2014/main" id="{A6584CFE-199B-42FA-9B02-35D30052E24D}"/>
              </a:ext>
            </a:extLst>
          </p:cNvPr>
          <p:cNvSpPr/>
          <p:nvPr/>
        </p:nvSpPr>
        <p:spPr>
          <a:xfrm>
            <a:off x="3130241" y="1734978"/>
            <a:ext cx="1357155" cy="736706"/>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a:solidFill>
                  <a:schemeClr val="tx1"/>
                </a:solidFill>
              </a:rPr>
              <a:t>International players or market leaders</a:t>
            </a:r>
          </a:p>
        </p:txBody>
      </p:sp>
      <p:sp>
        <p:nvSpPr>
          <p:cNvPr id="9" name="Ellipse 8">
            <a:extLst>
              <a:ext uri="{FF2B5EF4-FFF2-40B4-BE49-F238E27FC236}">
                <a16:creationId xmlns:a16="http://schemas.microsoft.com/office/drawing/2014/main" id="{5513411E-B0D4-4A2B-B16E-9DD5102ED097}"/>
              </a:ext>
            </a:extLst>
          </p:cNvPr>
          <p:cNvSpPr/>
          <p:nvPr/>
        </p:nvSpPr>
        <p:spPr>
          <a:xfrm>
            <a:off x="1327902" y="3916867"/>
            <a:ext cx="968252" cy="585795"/>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i="1">
                <a:solidFill>
                  <a:schemeClr val="tx1"/>
                </a:solidFill>
              </a:rPr>
              <a:t>Localized or minority  players</a:t>
            </a:r>
          </a:p>
        </p:txBody>
      </p:sp>
      <p:cxnSp>
        <p:nvCxnSpPr>
          <p:cNvPr id="14" name="Connecteur droit avec flèche 13">
            <a:extLst>
              <a:ext uri="{FF2B5EF4-FFF2-40B4-BE49-F238E27FC236}">
                <a16:creationId xmlns:a16="http://schemas.microsoft.com/office/drawing/2014/main" id="{027BDF1F-00AE-49D6-9301-B731DA5A3EB2}"/>
              </a:ext>
            </a:extLst>
          </p:cNvPr>
          <p:cNvCxnSpPr>
            <a:cxnSpLocks/>
          </p:cNvCxnSpPr>
          <p:nvPr/>
        </p:nvCxnSpPr>
        <p:spPr>
          <a:xfrm flipV="1">
            <a:off x="2086262" y="3457211"/>
            <a:ext cx="431759" cy="488488"/>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13">
            <a:extLst>
              <a:ext uri="{FF2B5EF4-FFF2-40B4-BE49-F238E27FC236}">
                <a16:creationId xmlns:a16="http://schemas.microsoft.com/office/drawing/2014/main" id="{F6CB3505-2878-42A3-B954-E9F849AE36F0}"/>
              </a:ext>
            </a:extLst>
          </p:cNvPr>
          <p:cNvCxnSpPr>
            <a:cxnSpLocks/>
          </p:cNvCxnSpPr>
          <p:nvPr/>
        </p:nvCxnSpPr>
        <p:spPr>
          <a:xfrm flipV="1">
            <a:off x="2965793" y="2512276"/>
            <a:ext cx="431759" cy="488488"/>
          </a:xfrm>
          <a:prstGeom prst="straightConnector1">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42">
            <a:extLst>
              <a:ext uri="{FF2B5EF4-FFF2-40B4-BE49-F238E27FC236}">
                <a16:creationId xmlns:a16="http://schemas.microsoft.com/office/drawing/2014/main" id="{72E4FA22-5F72-4B8A-966C-5EAB2962F5DE}"/>
              </a:ext>
            </a:extLst>
          </p:cNvPr>
          <p:cNvSpPr/>
          <p:nvPr/>
        </p:nvSpPr>
        <p:spPr>
          <a:xfrm>
            <a:off x="1128653" y="1886180"/>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2</a:t>
            </a:r>
          </a:p>
        </p:txBody>
      </p:sp>
      <p:sp>
        <p:nvSpPr>
          <p:cNvPr id="33" name="TextBox 54">
            <a:extLst>
              <a:ext uri="{FF2B5EF4-FFF2-40B4-BE49-F238E27FC236}">
                <a16:creationId xmlns:a16="http://schemas.microsoft.com/office/drawing/2014/main" id="{BC847A98-E385-4268-A8B8-68418B0916EB}"/>
              </a:ext>
            </a:extLst>
          </p:cNvPr>
          <p:cNvSpPr txBox="1"/>
          <p:nvPr/>
        </p:nvSpPr>
        <p:spPr>
          <a:xfrm>
            <a:off x="5456631" y="1286806"/>
            <a:ext cx="4167799" cy="201383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solidFill>
                  <a:schemeClr val="accent1"/>
                </a:solidFill>
              </a:rPr>
              <a:t>Digital barrier to integrate the complex insurance ecosystem</a:t>
            </a:r>
          </a:p>
          <a:p>
            <a:pPr marL="0" indent="0">
              <a:buNone/>
            </a:pPr>
            <a:endParaRPr lang="en-US"/>
          </a:p>
          <a:p>
            <a:r>
              <a:rPr lang="en-US"/>
              <a:t>Building an efficient platform for both insurance company and end clients takes about 3-4 years</a:t>
            </a:r>
          </a:p>
          <a:p>
            <a:endParaRPr lang="en-US"/>
          </a:p>
          <a:p>
            <a:r>
              <a:rPr lang="en-US"/>
              <a:t>Digitalizing its workflow management is a must-have in this market for it optimizes the process and delivers a higher quality of service to all stakeholders</a:t>
            </a:r>
          </a:p>
          <a:p>
            <a:endParaRPr lang="en-US"/>
          </a:p>
          <a:p>
            <a:r>
              <a:rPr lang="en-US"/>
              <a:t>Digitalizing its workflow management appears as a necessity to integrate various companies</a:t>
            </a:r>
          </a:p>
        </p:txBody>
      </p:sp>
      <p:sp>
        <p:nvSpPr>
          <p:cNvPr id="34" name="Flowchart: Connector 42">
            <a:extLst>
              <a:ext uri="{FF2B5EF4-FFF2-40B4-BE49-F238E27FC236}">
                <a16:creationId xmlns:a16="http://schemas.microsoft.com/office/drawing/2014/main" id="{98055D65-32A6-4AE6-AA0E-584E4895BE34}"/>
              </a:ext>
            </a:extLst>
          </p:cNvPr>
          <p:cNvSpPr/>
          <p:nvPr/>
        </p:nvSpPr>
        <p:spPr>
          <a:xfrm>
            <a:off x="5143131" y="2162791"/>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35" name="TextBox 54">
            <a:extLst>
              <a:ext uri="{FF2B5EF4-FFF2-40B4-BE49-F238E27FC236}">
                <a16:creationId xmlns:a16="http://schemas.microsoft.com/office/drawing/2014/main" id="{81BD3286-79C1-4AD5-827B-F5E96A7F940D}"/>
              </a:ext>
            </a:extLst>
          </p:cNvPr>
          <p:cNvSpPr txBox="1"/>
          <p:nvPr/>
        </p:nvSpPr>
        <p:spPr>
          <a:xfrm>
            <a:off x="5456631" y="3373573"/>
            <a:ext cx="4167799" cy="2013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solidFill>
                  <a:schemeClr val="accent1"/>
                </a:solidFill>
              </a:rPr>
              <a:t>Digital as a differentiation tool</a:t>
            </a:r>
          </a:p>
          <a:p>
            <a:pPr marL="0" indent="0">
              <a:buNone/>
            </a:pPr>
            <a:endParaRPr lang="en-US"/>
          </a:p>
          <a:p>
            <a:r>
              <a:rPr lang="en-US"/>
              <a:t>Operations advanced tools monitoring operations in the field and workforce management</a:t>
            </a:r>
          </a:p>
          <a:p>
            <a:endParaRPr lang="en-US"/>
          </a:p>
          <a:p>
            <a:r>
              <a:rPr lang="en-US"/>
              <a:t>Competitors are developing IA tools and deep learning algorithms to optimize various steps in the global process such as drafting quotation with price optimization</a:t>
            </a:r>
          </a:p>
          <a:p>
            <a:endParaRPr lang="en-US"/>
          </a:p>
          <a:p>
            <a:r>
              <a:rPr lang="en-US"/>
              <a:t>Digitalizing tools used by workers in the field could be the next significant evolution and could create a new barrier to entry in the coming years </a:t>
            </a:r>
          </a:p>
        </p:txBody>
      </p:sp>
      <p:sp>
        <p:nvSpPr>
          <p:cNvPr id="36" name="Flowchart: Connector 42">
            <a:extLst>
              <a:ext uri="{FF2B5EF4-FFF2-40B4-BE49-F238E27FC236}">
                <a16:creationId xmlns:a16="http://schemas.microsoft.com/office/drawing/2014/main" id="{9D0D108D-E040-46E8-9D27-8421B7B8A6B6}"/>
              </a:ext>
            </a:extLst>
          </p:cNvPr>
          <p:cNvSpPr/>
          <p:nvPr/>
        </p:nvSpPr>
        <p:spPr>
          <a:xfrm>
            <a:off x="5143105" y="4249557"/>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2</a:t>
            </a:r>
          </a:p>
        </p:txBody>
      </p:sp>
      <p:sp>
        <p:nvSpPr>
          <p:cNvPr id="37" name="TextBox 24">
            <a:extLst>
              <a:ext uri="{FF2B5EF4-FFF2-40B4-BE49-F238E27FC236}">
                <a16:creationId xmlns:a16="http://schemas.microsoft.com/office/drawing/2014/main" id="{685DD430-D135-4898-B681-DADA54449406}"/>
              </a:ext>
            </a:extLst>
          </p:cNvPr>
          <p:cNvSpPr txBox="1"/>
          <p:nvPr/>
        </p:nvSpPr>
        <p:spPr>
          <a:xfrm>
            <a:off x="986296" y="3315647"/>
            <a:ext cx="838283" cy="369317"/>
          </a:xfrm>
          <a:prstGeom prst="rect">
            <a:avLst/>
          </a:prstGeom>
          <a:noFill/>
        </p:spPr>
        <p:txBody>
          <a:bodyPr wrap="square" rtlCol="0">
            <a:spAutoFit/>
          </a:bodyPr>
          <a:lstStyle/>
          <a:p>
            <a:pPr algn="ctr"/>
            <a:r>
              <a:rPr lang="en-US" sz="900" i="1"/>
              <a:t>Barriers to entry #1</a:t>
            </a:r>
          </a:p>
        </p:txBody>
      </p:sp>
      <p:sp>
        <p:nvSpPr>
          <p:cNvPr id="38" name="TextBox 24">
            <a:extLst>
              <a:ext uri="{FF2B5EF4-FFF2-40B4-BE49-F238E27FC236}">
                <a16:creationId xmlns:a16="http://schemas.microsoft.com/office/drawing/2014/main" id="{33227BCF-594C-48FC-A668-E9496B25076E}"/>
              </a:ext>
            </a:extLst>
          </p:cNvPr>
          <p:cNvSpPr txBox="1"/>
          <p:nvPr/>
        </p:nvSpPr>
        <p:spPr>
          <a:xfrm>
            <a:off x="987428" y="2345246"/>
            <a:ext cx="843801" cy="369332"/>
          </a:xfrm>
          <a:prstGeom prst="rect">
            <a:avLst/>
          </a:prstGeom>
          <a:noFill/>
        </p:spPr>
        <p:txBody>
          <a:bodyPr wrap="square" rtlCol="0">
            <a:spAutoFit/>
          </a:bodyPr>
          <a:lstStyle/>
          <a:p>
            <a:pPr algn="ctr"/>
            <a:r>
              <a:rPr lang="en-US" sz="900" i="1"/>
              <a:t>Barriers to entry #2</a:t>
            </a:r>
          </a:p>
        </p:txBody>
      </p:sp>
      <p:sp>
        <p:nvSpPr>
          <p:cNvPr id="42" name="Block Arc 41">
            <a:extLst>
              <a:ext uri="{FF2B5EF4-FFF2-40B4-BE49-F238E27FC236}">
                <a16:creationId xmlns:a16="http://schemas.microsoft.com/office/drawing/2014/main" id="{FB53C860-4349-483B-9A2E-4EA3FEEC44A4}"/>
              </a:ext>
            </a:extLst>
          </p:cNvPr>
          <p:cNvSpPr/>
          <p:nvPr/>
        </p:nvSpPr>
        <p:spPr>
          <a:xfrm>
            <a:off x="-1234679" y="3193875"/>
            <a:ext cx="4567463" cy="3349758"/>
          </a:xfrm>
          <a:prstGeom prst="blockArc">
            <a:avLst>
              <a:gd name="adj1" fmla="val 16197454"/>
              <a:gd name="adj2" fmla="val 21423244"/>
              <a:gd name="adj3" fmla="val 3237"/>
            </a:avLst>
          </a:prstGeom>
          <a:pattFill prst="dkUpDiag">
            <a:fgClr>
              <a:srgbClr val="FFC000"/>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3" name="Block Arc 42">
            <a:extLst>
              <a:ext uri="{FF2B5EF4-FFF2-40B4-BE49-F238E27FC236}">
                <a16:creationId xmlns:a16="http://schemas.microsoft.com/office/drawing/2014/main" id="{9BAD9349-B578-4C93-89B0-5E143458F95D}"/>
              </a:ext>
            </a:extLst>
          </p:cNvPr>
          <p:cNvSpPr/>
          <p:nvPr/>
        </p:nvSpPr>
        <p:spPr>
          <a:xfrm>
            <a:off x="-1849993" y="2177695"/>
            <a:ext cx="6015592" cy="5394459"/>
          </a:xfrm>
          <a:prstGeom prst="blockArc">
            <a:avLst>
              <a:gd name="adj1" fmla="val 16085267"/>
              <a:gd name="adj2" fmla="val 21467001"/>
              <a:gd name="adj3" fmla="val 2565"/>
            </a:avLst>
          </a:prstGeom>
          <a:pattFill prst="dkUpDiag">
            <a:fgClr>
              <a:schemeClr val="accent3">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51" name="Straight Arrow Connector 50">
            <a:extLst>
              <a:ext uri="{FF2B5EF4-FFF2-40B4-BE49-F238E27FC236}">
                <a16:creationId xmlns:a16="http://schemas.microsoft.com/office/drawing/2014/main" id="{F09F8B1E-87B5-4282-A359-B1B456BFF684}"/>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89A9A4-0173-4BEF-9252-B36F86A03E4E}"/>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EDC811-BAE9-4BCE-AF2C-E65C22652953}"/>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B7E1B6-7961-485B-B8AC-E96543802284}"/>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BBC108-E3A8-4285-8482-6573BB5A9BFA}"/>
              </a:ext>
            </a:extLst>
          </p:cNvPr>
          <p:cNvSpPr txBox="1"/>
          <p:nvPr/>
        </p:nvSpPr>
        <p:spPr>
          <a:xfrm>
            <a:off x="304398" y="2884489"/>
            <a:ext cx="784834" cy="369332"/>
          </a:xfrm>
          <a:prstGeom prst="rect">
            <a:avLst/>
          </a:prstGeom>
          <a:noFill/>
        </p:spPr>
        <p:txBody>
          <a:bodyPr wrap="square" rtlCol="0">
            <a:spAutoFit/>
          </a:bodyPr>
          <a:lstStyle/>
          <a:p>
            <a:pPr algn="ctr"/>
            <a:r>
              <a:rPr lang="en-US" sz="900" b="1"/>
              <a:t>Digital maturity</a:t>
            </a:r>
          </a:p>
        </p:txBody>
      </p:sp>
      <p:sp>
        <p:nvSpPr>
          <p:cNvPr id="60" name="TextBox 59">
            <a:extLst>
              <a:ext uri="{FF2B5EF4-FFF2-40B4-BE49-F238E27FC236}">
                <a16:creationId xmlns:a16="http://schemas.microsoft.com/office/drawing/2014/main" id="{502A1A2A-5BE4-4CEC-87C8-F81B82FE17A0}"/>
              </a:ext>
            </a:extLst>
          </p:cNvPr>
          <p:cNvSpPr txBox="1"/>
          <p:nvPr/>
        </p:nvSpPr>
        <p:spPr>
          <a:xfrm>
            <a:off x="1804097" y="4845906"/>
            <a:ext cx="1865892" cy="507831"/>
          </a:xfrm>
          <a:prstGeom prst="rect">
            <a:avLst/>
          </a:prstGeom>
          <a:noFill/>
        </p:spPr>
        <p:txBody>
          <a:bodyPr wrap="square" rtlCol="0">
            <a:spAutoFit/>
          </a:bodyPr>
          <a:lstStyle/>
          <a:p>
            <a:pPr algn="ctr"/>
            <a:r>
              <a:rPr lang="en-US" sz="900" b="1"/>
              <a:t>Competitors’ size </a:t>
            </a:r>
            <a:r>
              <a:rPr lang="en-US" sz="900"/>
              <a:t>(including international presence)</a:t>
            </a:r>
          </a:p>
        </p:txBody>
      </p:sp>
      <p:sp>
        <p:nvSpPr>
          <p:cNvPr id="69" name="TextBox 16">
            <a:extLst>
              <a:ext uri="{FF2B5EF4-FFF2-40B4-BE49-F238E27FC236}">
                <a16:creationId xmlns:a16="http://schemas.microsoft.com/office/drawing/2014/main" id="{19F48430-90DF-40FF-A00A-84E93A59C005}"/>
              </a:ext>
            </a:extLst>
          </p:cNvPr>
          <p:cNvSpPr txBox="1"/>
          <p:nvPr/>
        </p:nvSpPr>
        <p:spPr>
          <a:xfrm>
            <a:off x="304398" y="4354936"/>
            <a:ext cx="784834" cy="507831"/>
          </a:xfrm>
          <a:prstGeom prst="rect">
            <a:avLst/>
          </a:prstGeom>
          <a:noFill/>
        </p:spPr>
        <p:txBody>
          <a:bodyPr wrap="square" rtlCol="0">
            <a:spAutoFit/>
          </a:bodyPr>
          <a:lstStyle/>
          <a:p>
            <a:pPr algn="ctr"/>
            <a:r>
              <a:rPr lang="en-US" sz="900" i="1"/>
              <a:t>Few digital initiatives</a:t>
            </a:r>
          </a:p>
        </p:txBody>
      </p:sp>
      <p:sp>
        <p:nvSpPr>
          <p:cNvPr id="70" name="TextBox 16">
            <a:extLst>
              <a:ext uri="{FF2B5EF4-FFF2-40B4-BE49-F238E27FC236}">
                <a16:creationId xmlns:a16="http://schemas.microsoft.com/office/drawing/2014/main" id="{712AF8AD-F5B4-45E9-AA35-3836D1A918F9}"/>
              </a:ext>
            </a:extLst>
          </p:cNvPr>
          <p:cNvSpPr txBox="1"/>
          <p:nvPr/>
        </p:nvSpPr>
        <p:spPr>
          <a:xfrm>
            <a:off x="304398" y="1424718"/>
            <a:ext cx="784834" cy="369332"/>
          </a:xfrm>
          <a:prstGeom prst="rect">
            <a:avLst/>
          </a:prstGeom>
          <a:noFill/>
        </p:spPr>
        <p:txBody>
          <a:bodyPr wrap="square" rtlCol="0">
            <a:spAutoFit/>
          </a:bodyPr>
          <a:lstStyle/>
          <a:p>
            <a:pPr algn="ctr"/>
            <a:r>
              <a:rPr lang="en-US" sz="900" i="1"/>
              <a:t>Fully digitalized</a:t>
            </a:r>
          </a:p>
        </p:txBody>
      </p:sp>
      <p:sp>
        <p:nvSpPr>
          <p:cNvPr id="73" name="Isosceles Triangle 72">
            <a:extLst>
              <a:ext uri="{FF2B5EF4-FFF2-40B4-BE49-F238E27FC236}">
                <a16:creationId xmlns:a16="http://schemas.microsoft.com/office/drawing/2014/main" id="{37CE42CA-0196-4A12-823E-1A27C547E4D3}"/>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a:solidFill>
                <a:schemeClr val="tx1"/>
              </a:solidFill>
            </a:endParaRPr>
          </a:p>
        </p:txBody>
      </p:sp>
      <p:sp>
        <p:nvSpPr>
          <p:cNvPr id="12" name="Ellipse 11">
            <a:extLst>
              <a:ext uri="{FF2B5EF4-FFF2-40B4-BE49-F238E27FC236}">
                <a16:creationId xmlns:a16="http://schemas.microsoft.com/office/drawing/2014/main" id="{C7013414-76D7-4268-AAD2-A87055DAACA5}"/>
              </a:ext>
            </a:extLst>
          </p:cNvPr>
          <p:cNvSpPr/>
          <p:nvPr/>
        </p:nvSpPr>
        <p:spPr>
          <a:xfrm rot="1998724">
            <a:off x="2250633" y="2946879"/>
            <a:ext cx="1007604" cy="565671"/>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Hestia</a:t>
            </a:r>
          </a:p>
        </p:txBody>
      </p:sp>
      <p:sp>
        <p:nvSpPr>
          <p:cNvPr id="11" name="TextBox 10">
            <a:extLst>
              <a:ext uri="{FF2B5EF4-FFF2-40B4-BE49-F238E27FC236}">
                <a16:creationId xmlns:a16="http://schemas.microsoft.com/office/drawing/2014/main" id="{E7BC247D-1E44-429A-AF83-8E39E9FFE026}"/>
              </a:ext>
            </a:extLst>
          </p:cNvPr>
          <p:cNvSpPr txBox="1"/>
          <p:nvPr/>
        </p:nvSpPr>
        <p:spPr>
          <a:xfrm rot="18786033">
            <a:off x="2999830" y="4001281"/>
            <a:ext cx="1385675" cy="253916"/>
          </a:xfrm>
          <a:prstGeom prst="rect">
            <a:avLst/>
          </a:prstGeom>
          <a:noFill/>
        </p:spPr>
        <p:txBody>
          <a:bodyPr wrap="square" rtlCol="0">
            <a:spAutoFit/>
          </a:bodyPr>
          <a:lstStyle/>
          <a:p>
            <a:pPr algn="ctr"/>
            <a:r>
              <a:rPr lang="en-US" sz="1050">
                <a:solidFill>
                  <a:schemeClr val="bg1"/>
                </a:solidFill>
              </a:rPr>
              <a:t>Impractical area</a:t>
            </a:r>
          </a:p>
        </p:txBody>
      </p:sp>
      <p:cxnSp>
        <p:nvCxnSpPr>
          <p:cNvPr id="74" name="Straight Connector 73">
            <a:extLst>
              <a:ext uri="{FF2B5EF4-FFF2-40B4-BE49-F238E27FC236}">
                <a16:creationId xmlns:a16="http://schemas.microsoft.com/office/drawing/2014/main" id="{4362A970-9ACB-47E7-B377-F833A9F0E5B7}"/>
              </a:ext>
            </a:extLst>
          </p:cNvPr>
          <p:cNvCxnSpPr>
            <a:cxnSpLocks/>
          </p:cNvCxnSpPr>
          <p:nvPr/>
        </p:nvCxnSpPr>
        <p:spPr>
          <a:xfrm>
            <a:off x="4953000" y="1184275"/>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Connector 42">
            <a:extLst>
              <a:ext uri="{FF2B5EF4-FFF2-40B4-BE49-F238E27FC236}">
                <a16:creationId xmlns:a16="http://schemas.microsoft.com/office/drawing/2014/main" id="{97E5D4A5-0DD4-47F0-90BC-7FD43285E269}"/>
              </a:ext>
            </a:extLst>
          </p:cNvPr>
          <p:cNvSpPr/>
          <p:nvPr/>
        </p:nvSpPr>
        <p:spPr>
          <a:xfrm>
            <a:off x="1128653" y="2902360"/>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cxnSp>
        <p:nvCxnSpPr>
          <p:cNvPr id="77" name="Connecteur droit 12">
            <a:extLst>
              <a:ext uri="{FF2B5EF4-FFF2-40B4-BE49-F238E27FC236}">
                <a16:creationId xmlns:a16="http://schemas.microsoft.com/office/drawing/2014/main" id="{85E36AD1-B1A5-484B-BD96-6ED227EFC15F}"/>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25">
            <a:extLst>
              <a:ext uri="{FF2B5EF4-FFF2-40B4-BE49-F238E27FC236}">
                <a16:creationId xmlns:a16="http://schemas.microsoft.com/office/drawing/2014/main" id="{9A9481B5-737E-45DE-81D8-2F715985CC57}"/>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a:t>Hestia positioning according to its digital maturity and barriers to entry</a:t>
            </a:r>
          </a:p>
        </p:txBody>
      </p:sp>
      <p:cxnSp>
        <p:nvCxnSpPr>
          <p:cNvPr id="79" name="Connecteur droit 75">
            <a:extLst>
              <a:ext uri="{FF2B5EF4-FFF2-40B4-BE49-F238E27FC236}">
                <a16:creationId xmlns:a16="http://schemas.microsoft.com/office/drawing/2014/main" id="{AE426CEC-2A09-4C91-8FBE-865D28C5DD53}"/>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25">
            <a:extLst>
              <a:ext uri="{FF2B5EF4-FFF2-40B4-BE49-F238E27FC236}">
                <a16:creationId xmlns:a16="http://schemas.microsoft.com/office/drawing/2014/main" id="{53EEF4E9-317D-4996-82F1-5D806F6EA3E2}"/>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a:t>Comments</a:t>
            </a:r>
          </a:p>
        </p:txBody>
      </p:sp>
      <p:pic>
        <p:nvPicPr>
          <p:cNvPr id="81" name="Graphique 77">
            <a:extLst>
              <a:ext uri="{FF2B5EF4-FFF2-40B4-BE49-F238E27FC236}">
                <a16:creationId xmlns:a16="http://schemas.microsoft.com/office/drawing/2014/main" id="{C22BDE06-36EF-4236-AE09-783F05499C1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252"/>
          <a:stretch/>
        </p:blipFill>
        <p:spPr>
          <a:xfrm>
            <a:off x="6854734" y="947955"/>
            <a:ext cx="345333" cy="331293"/>
          </a:xfrm>
          <a:prstGeom prst="rect">
            <a:avLst/>
          </a:prstGeom>
        </p:spPr>
      </p:pic>
      <p:sp>
        <p:nvSpPr>
          <p:cNvPr id="44" name="Text Placeholder 38">
            <a:extLst>
              <a:ext uri="{FF2B5EF4-FFF2-40B4-BE49-F238E27FC236}">
                <a16:creationId xmlns:a16="http://schemas.microsoft.com/office/drawing/2014/main" id="{E5EF6BB7-12AD-4BED-BE01-7621431FB3E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latin typeface="+mj-lt"/>
              </a:rPr>
              <a:t>Sources: eleven research and analysis, expert calls</a:t>
            </a:r>
          </a:p>
        </p:txBody>
      </p:sp>
    </p:spTree>
    <p:extLst>
      <p:ext uri="{BB962C8B-B14F-4D97-AF65-F5344CB8AC3E}">
        <p14:creationId xmlns:p14="http://schemas.microsoft.com/office/powerpoint/2010/main" val="3037564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1D08C26-676F-415E-8FAE-7E04E6FCB34C}"/>
              </a:ext>
            </a:extLst>
          </p:cNvPr>
          <p:cNvGraphicFramePr>
            <a:graphicFrameLocks noChangeAspect="1"/>
          </p:cNvGraphicFramePr>
          <p:nvPr>
            <p:custDataLst>
              <p:tags r:id="rId1"/>
            </p:custDataLst>
            <p:extLst>
              <p:ext uri="{D42A27DB-BD31-4B8C-83A1-F6EECF244321}">
                <p14:modId xmlns:p14="http://schemas.microsoft.com/office/powerpoint/2010/main" val="992910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16" imgH="423" progId="TCLayout.ActiveDocument.1">
                  <p:embed/>
                </p:oleObj>
              </mc:Choice>
              <mc:Fallback>
                <p:oleObj name="think-cell Slide" r:id="rId20" imgW="416" imgH="423" progId="TCLayout.ActiveDocument.1">
                  <p:embed/>
                  <p:pic>
                    <p:nvPicPr>
                      <p:cNvPr id="5" name="Object 4" hidden="1">
                        <a:extLst>
                          <a:ext uri="{FF2B5EF4-FFF2-40B4-BE49-F238E27FC236}">
                            <a16:creationId xmlns:a16="http://schemas.microsoft.com/office/drawing/2014/main" id="{01D08C26-676F-415E-8FAE-7E04E6FCB34C}"/>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5FB54C3-7A29-4F52-9D6B-AA323F834961}"/>
              </a:ext>
            </a:extLst>
          </p:cNvPr>
          <p:cNvSpPr>
            <a:spLocks noGrp="1"/>
          </p:cNvSpPr>
          <p:nvPr>
            <p:ph type="ctrTitle"/>
          </p:nvPr>
        </p:nvSpPr>
        <p:spPr/>
        <p:txBody>
          <a:bodyPr vert="horz"/>
          <a:lstStyle/>
          <a:p>
            <a:r>
              <a:rPr lang="en-US" sz="1300" b="0"/>
              <a:t>Future evolutions could help Hestia </a:t>
            </a:r>
            <a:r>
              <a:rPr lang="en-US" sz="1300" b="0">
                <a:solidFill>
                  <a:schemeClr val="accent5">
                    <a:lumMod val="75000"/>
                  </a:schemeClr>
                </a:solidFill>
              </a:rPr>
              <a:t>industrialize frequent expertise </a:t>
            </a:r>
            <a:r>
              <a:rPr lang="en-US" sz="1300" b="0"/>
              <a:t>thanks to </a:t>
            </a:r>
            <a:r>
              <a:rPr lang="en-US" sz="1300" b="0">
                <a:solidFill>
                  <a:schemeClr val="accent5">
                    <a:lumMod val="75000"/>
                  </a:schemeClr>
                </a:solidFill>
              </a:rPr>
              <a:t>selfcare</a:t>
            </a:r>
            <a:r>
              <a:rPr lang="en-US" sz="1300" b="0"/>
              <a:t> and </a:t>
            </a:r>
            <a:r>
              <a:rPr lang="en-US" sz="1300" b="0">
                <a:solidFill>
                  <a:schemeClr val="accent5">
                    <a:lumMod val="75000"/>
                  </a:schemeClr>
                </a:solidFill>
              </a:rPr>
              <a:t>automated response </a:t>
            </a:r>
            <a:r>
              <a:rPr lang="en-US" sz="1300" b="0"/>
              <a:t>before personalize it at the end of the process</a:t>
            </a:r>
          </a:p>
        </p:txBody>
      </p:sp>
      <p:sp>
        <p:nvSpPr>
          <p:cNvPr id="16" name="ZoneTexte 1030">
            <a:extLst>
              <a:ext uri="{FF2B5EF4-FFF2-40B4-BE49-F238E27FC236}">
                <a16:creationId xmlns:a16="http://schemas.microsoft.com/office/drawing/2014/main" id="{E625AD53-64CF-42F3-AA64-D4ABD13045AB}"/>
              </a:ext>
            </a:extLst>
          </p:cNvPr>
          <p:cNvSpPr txBox="1"/>
          <p:nvPr/>
        </p:nvSpPr>
        <p:spPr>
          <a:xfrm>
            <a:off x="5184396" y="14153599"/>
            <a:ext cx="4534370" cy="200055"/>
          </a:xfrm>
          <a:prstGeom prst="rect">
            <a:avLst/>
          </a:prstGeom>
          <a:noFill/>
        </p:spPr>
        <p:txBody>
          <a:bodyPr wrap="square" rtlCol="0">
            <a:spAutoFit/>
          </a:bodyPr>
          <a:lstStyle/>
          <a:p>
            <a:pPr algn="l"/>
            <a:r>
              <a:rPr lang="en-US" sz="700" i="1">
                <a:solidFill>
                  <a:schemeClr val="bg1"/>
                </a:solidFill>
              </a:rPr>
              <a:t>Sources: eleven research and analysis, Information Memorandum</a:t>
            </a:r>
          </a:p>
        </p:txBody>
      </p:sp>
      <p:sp>
        <p:nvSpPr>
          <p:cNvPr id="19" name="Rectangle 18">
            <a:extLst>
              <a:ext uri="{FF2B5EF4-FFF2-40B4-BE49-F238E27FC236}">
                <a16:creationId xmlns:a16="http://schemas.microsoft.com/office/drawing/2014/main" id="{CE784874-640E-4FCC-A7A8-772CCF499F02}"/>
              </a:ext>
            </a:extLst>
          </p:cNvPr>
          <p:cNvSpPr/>
          <p:nvPr/>
        </p:nvSpPr>
        <p:spPr>
          <a:xfrm>
            <a:off x="506506" y="797528"/>
            <a:ext cx="254875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28" name="Rectangle 27">
            <a:extLst>
              <a:ext uri="{FF2B5EF4-FFF2-40B4-BE49-F238E27FC236}">
                <a16:creationId xmlns:a16="http://schemas.microsoft.com/office/drawing/2014/main" id="{138E85E6-5B09-4B9A-A67C-B8BF0299E406}"/>
              </a:ext>
            </a:extLst>
          </p:cNvPr>
          <p:cNvSpPr/>
          <p:nvPr/>
        </p:nvSpPr>
        <p:spPr>
          <a:xfrm>
            <a:off x="473613" y="646501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Legend</a:t>
            </a:r>
          </a:p>
        </p:txBody>
      </p:sp>
      <p:sp>
        <p:nvSpPr>
          <p:cNvPr id="38" name="Rectangle 37">
            <a:extLst>
              <a:ext uri="{FF2B5EF4-FFF2-40B4-BE49-F238E27FC236}">
                <a16:creationId xmlns:a16="http://schemas.microsoft.com/office/drawing/2014/main" id="{044C8133-1CA2-451F-9021-BE7A6E1D59C4}"/>
              </a:ext>
            </a:extLst>
          </p:cNvPr>
          <p:cNvSpPr/>
          <p:nvPr/>
        </p:nvSpPr>
        <p:spPr>
          <a:xfrm>
            <a:off x="3171371" y="797528"/>
            <a:ext cx="441913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a:t>Eleven proposition</a:t>
            </a:r>
          </a:p>
        </p:txBody>
      </p:sp>
      <p:sp>
        <p:nvSpPr>
          <p:cNvPr id="36" name="Rectangle 35">
            <a:extLst>
              <a:ext uri="{FF2B5EF4-FFF2-40B4-BE49-F238E27FC236}">
                <a16:creationId xmlns:a16="http://schemas.microsoft.com/office/drawing/2014/main" id="{482A1232-234F-4E6C-ABD1-A62108139B77}"/>
              </a:ext>
            </a:extLst>
          </p:cNvPr>
          <p:cNvSpPr/>
          <p:nvPr/>
        </p:nvSpPr>
        <p:spPr>
          <a:xfrm>
            <a:off x="508244" y="1200899"/>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45" name="Rectangle 44">
            <a:extLst>
              <a:ext uri="{FF2B5EF4-FFF2-40B4-BE49-F238E27FC236}">
                <a16:creationId xmlns:a16="http://schemas.microsoft.com/office/drawing/2014/main" id="{3E502BB1-A8E8-4A13-9372-A8667C6FB05E}"/>
              </a:ext>
            </a:extLst>
          </p:cNvPr>
          <p:cNvSpPr/>
          <p:nvPr/>
        </p:nvSpPr>
        <p:spPr>
          <a:xfrm>
            <a:off x="3168471" y="1212697"/>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900">
                <a:solidFill>
                  <a:schemeClr val="tx1"/>
                </a:solidFill>
              </a:rPr>
              <a:t>REN providers should develop multichannel solutions for first notification of damage (website, WhatsApp, mobile app, SMS…)</a:t>
            </a:r>
          </a:p>
        </p:txBody>
      </p:sp>
      <p:sp>
        <p:nvSpPr>
          <p:cNvPr id="53" name="Ellipse 95">
            <a:extLst>
              <a:ext uri="{FF2B5EF4-FFF2-40B4-BE49-F238E27FC236}">
                <a16:creationId xmlns:a16="http://schemas.microsoft.com/office/drawing/2014/main" id="{2D090911-243F-4A27-B4DB-205B60F55F47}"/>
              </a:ext>
            </a:extLst>
          </p:cNvPr>
          <p:cNvSpPr/>
          <p:nvPr/>
        </p:nvSpPr>
        <p:spPr>
          <a:xfrm>
            <a:off x="396768" y="1355038"/>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34" name="Rectangle 33">
            <a:extLst>
              <a:ext uri="{FF2B5EF4-FFF2-40B4-BE49-F238E27FC236}">
                <a16:creationId xmlns:a16="http://schemas.microsoft.com/office/drawing/2014/main" id="{4FDBDE50-D4D5-423B-89F8-28819E20B66A}"/>
              </a:ext>
            </a:extLst>
          </p:cNvPr>
          <p:cNvSpPr/>
          <p:nvPr/>
        </p:nvSpPr>
        <p:spPr>
          <a:xfrm>
            <a:off x="506507" y="1777625"/>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for clients’ issues </a:t>
            </a:r>
          </a:p>
        </p:txBody>
      </p:sp>
      <p:sp>
        <p:nvSpPr>
          <p:cNvPr id="55" name="Ellipse 109">
            <a:extLst>
              <a:ext uri="{FF2B5EF4-FFF2-40B4-BE49-F238E27FC236}">
                <a16:creationId xmlns:a16="http://schemas.microsoft.com/office/drawing/2014/main" id="{22FD3FE4-143E-452C-8A68-21746130045F}"/>
              </a:ext>
            </a:extLst>
          </p:cNvPr>
          <p:cNvSpPr/>
          <p:nvPr/>
        </p:nvSpPr>
        <p:spPr>
          <a:xfrm>
            <a:off x="396768" y="193176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35" name="Rectangle 34">
            <a:extLst>
              <a:ext uri="{FF2B5EF4-FFF2-40B4-BE49-F238E27FC236}">
                <a16:creationId xmlns:a16="http://schemas.microsoft.com/office/drawing/2014/main" id="{04821F65-85B0-49C8-8185-2D9762D2388E}"/>
              </a:ext>
            </a:extLst>
          </p:cNvPr>
          <p:cNvSpPr/>
          <p:nvPr/>
        </p:nvSpPr>
        <p:spPr>
          <a:xfrm>
            <a:off x="506507" y="2354351"/>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New cross-sell opportunities with existing clients</a:t>
            </a:r>
          </a:p>
        </p:txBody>
      </p:sp>
      <p:sp>
        <p:nvSpPr>
          <p:cNvPr id="56" name="Ellipse 110">
            <a:extLst>
              <a:ext uri="{FF2B5EF4-FFF2-40B4-BE49-F238E27FC236}">
                <a16:creationId xmlns:a16="http://schemas.microsoft.com/office/drawing/2014/main" id="{33345204-2C0C-4D2E-A957-6156AE4001F9}"/>
              </a:ext>
            </a:extLst>
          </p:cNvPr>
          <p:cNvSpPr/>
          <p:nvPr/>
        </p:nvSpPr>
        <p:spPr>
          <a:xfrm>
            <a:off x="396768" y="250849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30" name="Rectangle 29">
            <a:extLst>
              <a:ext uri="{FF2B5EF4-FFF2-40B4-BE49-F238E27FC236}">
                <a16:creationId xmlns:a16="http://schemas.microsoft.com/office/drawing/2014/main" id="{3234BEDE-0EAA-43C8-B745-6264596C01F6}"/>
              </a:ext>
            </a:extLst>
          </p:cNvPr>
          <p:cNvSpPr/>
          <p:nvPr/>
        </p:nvSpPr>
        <p:spPr>
          <a:xfrm>
            <a:off x="504769" y="2931077"/>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Advanced evaluation of the claim (first-time-right intake)</a:t>
            </a:r>
          </a:p>
        </p:txBody>
      </p:sp>
      <p:sp>
        <p:nvSpPr>
          <p:cNvPr id="57" name="Ellipse 111">
            <a:extLst>
              <a:ext uri="{FF2B5EF4-FFF2-40B4-BE49-F238E27FC236}">
                <a16:creationId xmlns:a16="http://schemas.microsoft.com/office/drawing/2014/main" id="{4C0ABB09-009A-4915-B6C6-174B5F04C563}"/>
              </a:ext>
            </a:extLst>
          </p:cNvPr>
          <p:cNvSpPr/>
          <p:nvPr/>
        </p:nvSpPr>
        <p:spPr>
          <a:xfrm>
            <a:off x="396768" y="308521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31" name="Rectangle 30">
            <a:extLst>
              <a:ext uri="{FF2B5EF4-FFF2-40B4-BE49-F238E27FC236}">
                <a16:creationId xmlns:a16="http://schemas.microsoft.com/office/drawing/2014/main" id="{FBCCFBAE-290E-4D09-9A7A-6DD2B4B74D5E}"/>
              </a:ext>
            </a:extLst>
          </p:cNvPr>
          <p:cNvSpPr/>
          <p:nvPr/>
        </p:nvSpPr>
        <p:spPr>
          <a:xfrm>
            <a:off x="504769" y="3507803"/>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58" name="Ellipse 112">
            <a:extLst>
              <a:ext uri="{FF2B5EF4-FFF2-40B4-BE49-F238E27FC236}">
                <a16:creationId xmlns:a16="http://schemas.microsoft.com/office/drawing/2014/main" id="{824D8A0B-4FEC-4235-92B9-B2E5612B441F}"/>
              </a:ext>
            </a:extLst>
          </p:cNvPr>
          <p:cNvSpPr/>
          <p:nvPr/>
        </p:nvSpPr>
        <p:spPr>
          <a:xfrm>
            <a:off x="396768" y="366194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33" name="Rectangle 32">
            <a:extLst>
              <a:ext uri="{FF2B5EF4-FFF2-40B4-BE49-F238E27FC236}">
                <a16:creationId xmlns:a16="http://schemas.microsoft.com/office/drawing/2014/main" id="{D943280D-7597-44ED-8893-A5890193057B}"/>
              </a:ext>
            </a:extLst>
          </p:cNvPr>
          <p:cNvSpPr/>
          <p:nvPr/>
        </p:nvSpPr>
        <p:spPr>
          <a:xfrm>
            <a:off x="504769" y="4084529"/>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 : assignment repairer fit, dynamic planning tool…</a:t>
            </a:r>
          </a:p>
        </p:txBody>
      </p:sp>
      <p:sp>
        <p:nvSpPr>
          <p:cNvPr id="59" name="Ellipse 113">
            <a:extLst>
              <a:ext uri="{FF2B5EF4-FFF2-40B4-BE49-F238E27FC236}">
                <a16:creationId xmlns:a16="http://schemas.microsoft.com/office/drawing/2014/main" id="{D24B7842-328D-4964-A761-7041F79F2020}"/>
              </a:ext>
            </a:extLst>
          </p:cNvPr>
          <p:cNvSpPr/>
          <p:nvPr/>
        </p:nvSpPr>
        <p:spPr>
          <a:xfrm>
            <a:off x="396768" y="420530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20" name="Rectangle 19">
            <a:extLst>
              <a:ext uri="{FF2B5EF4-FFF2-40B4-BE49-F238E27FC236}">
                <a16:creationId xmlns:a16="http://schemas.microsoft.com/office/drawing/2014/main" id="{D1FA0833-EFF2-4B7E-9171-123851B44050}"/>
              </a:ext>
            </a:extLst>
          </p:cNvPr>
          <p:cNvSpPr/>
          <p:nvPr/>
        </p:nvSpPr>
        <p:spPr>
          <a:xfrm>
            <a:off x="506507" y="4661255"/>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Claim reporting and first draft of the quotation</a:t>
            </a:r>
          </a:p>
        </p:txBody>
      </p:sp>
      <p:sp>
        <p:nvSpPr>
          <p:cNvPr id="61" name="Ellipse 115">
            <a:extLst>
              <a:ext uri="{FF2B5EF4-FFF2-40B4-BE49-F238E27FC236}">
                <a16:creationId xmlns:a16="http://schemas.microsoft.com/office/drawing/2014/main" id="{2344C252-77C1-47F1-9695-C9D5C41D6734}"/>
              </a:ext>
            </a:extLst>
          </p:cNvPr>
          <p:cNvSpPr/>
          <p:nvPr/>
        </p:nvSpPr>
        <p:spPr>
          <a:xfrm>
            <a:off x="396768" y="4815394"/>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22" name="Rectangle 21">
            <a:extLst>
              <a:ext uri="{FF2B5EF4-FFF2-40B4-BE49-F238E27FC236}">
                <a16:creationId xmlns:a16="http://schemas.microsoft.com/office/drawing/2014/main" id="{F3C04D9E-BF7B-4E81-8F68-CB75E5A8639B}"/>
              </a:ext>
            </a:extLst>
          </p:cNvPr>
          <p:cNvSpPr/>
          <p:nvPr/>
        </p:nvSpPr>
        <p:spPr>
          <a:xfrm>
            <a:off x="506506" y="5237981"/>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Security and authentication throughout the process (electronic signature for all stakeholders,…)</a:t>
            </a:r>
          </a:p>
        </p:txBody>
      </p:sp>
      <p:sp>
        <p:nvSpPr>
          <p:cNvPr id="63" name="Ellipse 117">
            <a:extLst>
              <a:ext uri="{FF2B5EF4-FFF2-40B4-BE49-F238E27FC236}">
                <a16:creationId xmlns:a16="http://schemas.microsoft.com/office/drawing/2014/main" id="{2FE9B556-371C-4FD0-9F35-D909BFD38D55}"/>
              </a:ext>
            </a:extLst>
          </p:cNvPr>
          <p:cNvSpPr/>
          <p:nvPr/>
        </p:nvSpPr>
        <p:spPr>
          <a:xfrm>
            <a:off x="396768" y="539212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23" name="Rectangle 22">
            <a:extLst>
              <a:ext uri="{FF2B5EF4-FFF2-40B4-BE49-F238E27FC236}">
                <a16:creationId xmlns:a16="http://schemas.microsoft.com/office/drawing/2014/main" id="{69708570-8585-4B93-8B60-BFE38DA082AC}"/>
              </a:ext>
            </a:extLst>
          </p:cNvPr>
          <p:cNvSpPr/>
          <p:nvPr/>
        </p:nvSpPr>
        <p:spPr>
          <a:xfrm>
            <a:off x="506506" y="5814710"/>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Reporting advancement and final documents received and stored with GED</a:t>
            </a:r>
          </a:p>
        </p:txBody>
      </p:sp>
      <p:sp>
        <p:nvSpPr>
          <p:cNvPr id="64" name="Ellipse 118">
            <a:extLst>
              <a:ext uri="{FF2B5EF4-FFF2-40B4-BE49-F238E27FC236}">
                <a16:creationId xmlns:a16="http://schemas.microsoft.com/office/drawing/2014/main" id="{26041E40-EA63-4937-8610-E0F42F136D9A}"/>
              </a:ext>
            </a:extLst>
          </p:cNvPr>
          <p:cNvSpPr/>
          <p:nvPr/>
        </p:nvSpPr>
        <p:spPr>
          <a:xfrm>
            <a:off x="396768" y="596884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104" name="Rectangle 103">
            <a:extLst>
              <a:ext uri="{FF2B5EF4-FFF2-40B4-BE49-F238E27FC236}">
                <a16:creationId xmlns:a16="http://schemas.microsoft.com/office/drawing/2014/main" id="{4533AB2B-0301-4919-81AB-4BE02FE8A291}"/>
              </a:ext>
            </a:extLst>
          </p:cNvPr>
          <p:cNvSpPr/>
          <p:nvPr/>
        </p:nvSpPr>
        <p:spPr>
          <a:xfrm>
            <a:off x="3162426" y="1776409"/>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Platform should be designed so that customers through their own UI can do their own intake</a:t>
            </a:r>
          </a:p>
        </p:txBody>
      </p:sp>
      <p:sp>
        <p:nvSpPr>
          <p:cNvPr id="105" name="Rectangle 104">
            <a:extLst>
              <a:ext uri="{FF2B5EF4-FFF2-40B4-BE49-F238E27FC236}">
                <a16:creationId xmlns:a16="http://schemas.microsoft.com/office/drawing/2014/main" id="{B75BBABA-FB81-456B-BD42-DFD10AA7AE3B}"/>
              </a:ext>
            </a:extLst>
          </p:cNvPr>
          <p:cNvSpPr/>
          <p:nvPr/>
        </p:nvSpPr>
        <p:spPr>
          <a:xfrm>
            <a:off x="3162426" y="2349984"/>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REN providers could provide complementary services such as repair of outdoor leaks, energy retrofit or on-demand work platform</a:t>
            </a:r>
          </a:p>
        </p:txBody>
      </p:sp>
      <p:sp>
        <p:nvSpPr>
          <p:cNvPr id="106" name="Rectangle 105">
            <a:extLst>
              <a:ext uri="{FF2B5EF4-FFF2-40B4-BE49-F238E27FC236}">
                <a16:creationId xmlns:a16="http://schemas.microsoft.com/office/drawing/2014/main" id="{A133B2BE-2068-4A99-9833-0DA5D8BC0137}"/>
              </a:ext>
            </a:extLst>
          </p:cNvPr>
          <p:cNvSpPr/>
          <p:nvPr/>
        </p:nvSpPr>
        <p:spPr>
          <a:xfrm>
            <a:off x="3162426" y="2931076"/>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could develop image recognition tools allowing to evaluate the claim directly through video, even price it or propose a scenario </a:t>
            </a:r>
          </a:p>
        </p:txBody>
      </p:sp>
      <p:sp>
        <p:nvSpPr>
          <p:cNvPr id="108" name="Rectangle 107">
            <a:extLst>
              <a:ext uri="{FF2B5EF4-FFF2-40B4-BE49-F238E27FC236}">
                <a16:creationId xmlns:a16="http://schemas.microsoft.com/office/drawing/2014/main" id="{F09EEB06-45F0-47E2-B53C-B3DD95201528}"/>
              </a:ext>
            </a:extLst>
          </p:cNvPr>
          <p:cNvSpPr/>
          <p:nvPr/>
        </p:nvSpPr>
        <p:spPr>
          <a:xfrm>
            <a:off x="3162426" y="3505724"/>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should develop AI algorithms automatizing price evaluation through automatic claim capture and historical claim data base allowing to narrow analysis and induce high-added value files for insurers</a:t>
            </a:r>
          </a:p>
        </p:txBody>
      </p:sp>
      <p:sp>
        <p:nvSpPr>
          <p:cNvPr id="109" name="Rectangle 108">
            <a:extLst>
              <a:ext uri="{FF2B5EF4-FFF2-40B4-BE49-F238E27FC236}">
                <a16:creationId xmlns:a16="http://schemas.microsoft.com/office/drawing/2014/main" id="{6E2B6BAA-BDFD-4BED-B53C-733E75F8298A}"/>
              </a:ext>
            </a:extLst>
          </p:cNvPr>
          <p:cNvSpPr/>
          <p:nvPr/>
        </p:nvSpPr>
        <p:spPr>
          <a:xfrm>
            <a:off x="3162426" y="4079993"/>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should try to personalize repair-in-kind by matching repairer to a customer based on craftsmen historical interventions and customers compatibility </a:t>
            </a:r>
          </a:p>
        </p:txBody>
      </p:sp>
      <p:sp>
        <p:nvSpPr>
          <p:cNvPr id="110" name="Rectangle 109">
            <a:extLst>
              <a:ext uri="{FF2B5EF4-FFF2-40B4-BE49-F238E27FC236}">
                <a16:creationId xmlns:a16="http://schemas.microsoft.com/office/drawing/2014/main" id="{F899CAD4-8D7B-4725-8ACD-6E5C03C61B9B}"/>
              </a:ext>
            </a:extLst>
          </p:cNvPr>
          <p:cNvSpPr/>
          <p:nvPr/>
        </p:nvSpPr>
        <p:spPr>
          <a:xfrm>
            <a:off x="3162426" y="4661255"/>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should deepen what comes after the CEREN with tools helping distribute the workflow and use data to evaluate the need in resources (number of interventions in coming days)</a:t>
            </a:r>
          </a:p>
        </p:txBody>
      </p:sp>
      <p:sp>
        <p:nvSpPr>
          <p:cNvPr id="112" name="Rectangle 111">
            <a:extLst>
              <a:ext uri="{FF2B5EF4-FFF2-40B4-BE49-F238E27FC236}">
                <a16:creationId xmlns:a16="http://schemas.microsoft.com/office/drawing/2014/main" id="{891230FB-1862-448C-B85F-FFE2EADAC578}"/>
              </a:ext>
            </a:extLst>
          </p:cNvPr>
          <p:cNvSpPr/>
          <p:nvPr/>
        </p:nvSpPr>
        <p:spPr>
          <a:xfrm>
            <a:off x="3162426" y="5242517"/>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could invest in blockchain technology to secure, certify images, videos, analysis or electronic signatures  </a:t>
            </a:r>
          </a:p>
        </p:txBody>
      </p:sp>
      <p:sp>
        <p:nvSpPr>
          <p:cNvPr id="113" name="Rectangle 112">
            <a:extLst>
              <a:ext uri="{FF2B5EF4-FFF2-40B4-BE49-F238E27FC236}">
                <a16:creationId xmlns:a16="http://schemas.microsoft.com/office/drawing/2014/main" id="{71A9A602-8981-4663-A273-24A1CB6A59CE}"/>
              </a:ext>
            </a:extLst>
          </p:cNvPr>
          <p:cNvSpPr/>
          <p:nvPr/>
        </p:nvSpPr>
        <p:spPr>
          <a:xfrm>
            <a:off x="3162426" y="5814710"/>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Hestia could automatize documents storage in the GED with AI powered tools to store emails, finalized documents, follow-up reports, intervention reports </a:t>
            </a:r>
          </a:p>
        </p:txBody>
      </p:sp>
      <p:sp>
        <p:nvSpPr>
          <p:cNvPr id="129" name="Rectangle 128">
            <a:extLst>
              <a:ext uri="{FF2B5EF4-FFF2-40B4-BE49-F238E27FC236}">
                <a16:creationId xmlns:a16="http://schemas.microsoft.com/office/drawing/2014/main" id="{823B65AE-6671-43D3-A32F-C41395D3CB4C}"/>
              </a:ext>
            </a:extLst>
          </p:cNvPr>
          <p:cNvSpPr/>
          <p:nvPr/>
        </p:nvSpPr>
        <p:spPr>
          <a:xfrm>
            <a:off x="7611308" y="796925"/>
            <a:ext cx="1226227"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Potential impact for Hestia</a:t>
            </a:r>
          </a:p>
        </p:txBody>
      </p:sp>
      <p:sp>
        <p:nvSpPr>
          <p:cNvPr id="130" name="Rectangle 129">
            <a:extLst>
              <a:ext uri="{FF2B5EF4-FFF2-40B4-BE49-F238E27FC236}">
                <a16:creationId xmlns:a16="http://schemas.microsoft.com/office/drawing/2014/main" id="{7274C6BD-E1D3-4025-AEAC-93EF095573B3}"/>
              </a:ext>
            </a:extLst>
          </p:cNvPr>
          <p:cNvSpPr/>
          <p:nvPr/>
        </p:nvSpPr>
        <p:spPr>
          <a:xfrm>
            <a:off x="8858341" y="796925"/>
            <a:ext cx="860425"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t>Complexity</a:t>
            </a:r>
          </a:p>
        </p:txBody>
      </p:sp>
      <p:grpSp>
        <p:nvGrpSpPr>
          <p:cNvPr id="160" name="Group 4">
            <a:extLst>
              <a:ext uri="{FF2B5EF4-FFF2-40B4-BE49-F238E27FC236}">
                <a16:creationId xmlns:a16="http://schemas.microsoft.com/office/drawing/2014/main" id="{81CB6233-DF06-43A6-B0A0-3382C94EEFDC}"/>
              </a:ext>
            </a:extLst>
          </p:cNvPr>
          <p:cNvGrpSpPr>
            <a:grpSpLocks noChangeAspect="1"/>
          </p:cNvGrpSpPr>
          <p:nvPr/>
        </p:nvGrpSpPr>
        <p:grpSpPr bwMode="auto">
          <a:xfrm>
            <a:off x="9214164" y="2523447"/>
            <a:ext cx="148770" cy="176213"/>
            <a:chOff x="811" y="719"/>
            <a:chExt cx="694" cy="822"/>
          </a:xfrm>
          <a:solidFill>
            <a:srgbClr val="FFC000"/>
          </a:solidFill>
        </p:grpSpPr>
        <p:sp>
          <p:nvSpPr>
            <p:cNvPr id="161" name="Freeform 5">
              <a:extLst>
                <a:ext uri="{FF2B5EF4-FFF2-40B4-BE49-F238E27FC236}">
                  <a16:creationId xmlns:a16="http://schemas.microsoft.com/office/drawing/2014/main" id="{29EB28E8-98D5-4FCF-9D4E-EA55A5E12A9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
              <a:extLst>
                <a:ext uri="{FF2B5EF4-FFF2-40B4-BE49-F238E27FC236}">
                  <a16:creationId xmlns:a16="http://schemas.microsoft.com/office/drawing/2014/main" id="{8AD19139-0993-45F6-A9AC-77C1C2A30F7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4">
            <a:extLst>
              <a:ext uri="{FF2B5EF4-FFF2-40B4-BE49-F238E27FC236}">
                <a16:creationId xmlns:a16="http://schemas.microsoft.com/office/drawing/2014/main" id="{B69EFDE9-DE87-4AB3-9535-CC49C691508F}"/>
              </a:ext>
            </a:extLst>
          </p:cNvPr>
          <p:cNvGrpSpPr>
            <a:grpSpLocks noChangeAspect="1"/>
          </p:cNvGrpSpPr>
          <p:nvPr/>
        </p:nvGrpSpPr>
        <p:grpSpPr bwMode="auto">
          <a:xfrm>
            <a:off x="9214164" y="3706586"/>
            <a:ext cx="148770" cy="176213"/>
            <a:chOff x="811" y="719"/>
            <a:chExt cx="694" cy="822"/>
          </a:xfrm>
          <a:solidFill>
            <a:srgbClr val="FFC000"/>
          </a:solidFill>
        </p:grpSpPr>
        <p:sp>
          <p:nvSpPr>
            <p:cNvPr id="170" name="Freeform 5">
              <a:extLst>
                <a:ext uri="{FF2B5EF4-FFF2-40B4-BE49-F238E27FC236}">
                  <a16:creationId xmlns:a16="http://schemas.microsoft.com/office/drawing/2014/main" id="{56612989-C493-4456-9CAF-22F83A14ACE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6">
              <a:extLst>
                <a:ext uri="{FF2B5EF4-FFF2-40B4-BE49-F238E27FC236}">
                  <a16:creationId xmlns:a16="http://schemas.microsoft.com/office/drawing/2014/main" id="{C9AD2C3B-068F-4481-8BBE-748D1C8F5AB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5" name="Oval 174">
            <a:extLst>
              <a:ext uri="{FF2B5EF4-FFF2-40B4-BE49-F238E27FC236}">
                <a16:creationId xmlns:a16="http://schemas.microsoft.com/office/drawing/2014/main" id="{5C2DEDAC-44EB-4334-9FDA-E49190484943}"/>
              </a:ext>
            </a:extLst>
          </p:cNvPr>
          <p:cNvSpPr/>
          <p:nvPr>
            <p:custDataLst>
              <p:tags r:id="rId2"/>
            </p:custDataLst>
          </p:nvPr>
        </p:nvSpPr>
        <p:spPr bwMode="auto">
          <a:xfrm>
            <a:off x="8131175" y="13096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Arc 175">
            <a:extLst>
              <a:ext uri="{FF2B5EF4-FFF2-40B4-BE49-F238E27FC236}">
                <a16:creationId xmlns:a16="http://schemas.microsoft.com/office/drawing/2014/main" id="{91408530-0C52-4970-8D86-5CE1F7C05DE8}"/>
              </a:ext>
            </a:extLst>
          </p:cNvPr>
          <p:cNvSpPr/>
          <p:nvPr>
            <p:custDataLst>
              <p:tags r:id="rId3"/>
            </p:custDataLst>
          </p:nvPr>
        </p:nvSpPr>
        <p:spPr bwMode="gray">
          <a:xfrm>
            <a:off x="8131176" y="1309688"/>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4C7285FD-5877-4C09-A20C-3127954D24A7}"/>
              </a:ext>
            </a:extLst>
          </p:cNvPr>
          <p:cNvSpPr/>
          <p:nvPr>
            <p:custDataLst>
              <p:tags r:id="rId4"/>
            </p:custDataLst>
          </p:nvPr>
        </p:nvSpPr>
        <p:spPr bwMode="auto">
          <a:xfrm>
            <a:off x="8131175" y="19256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8" name="Arc 177">
            <a:extLst>
              <a:ext uri="{FF2B5EF4-FFF2-40B4-BE49-F238E27FC236}">
                <a16:creationId xmlns:a16="http://schemas.microsoft.com/office/drawing/2014/main" id="{D64EFAA4-6D69-4699-8A02-F0DB7533D687}"/>
              </a:ext>
            </a:extLst>
          </p:cNvPr>
          <p:cNvSpPr/>
          <p:nvPr>
            <p:custDataLst>
              <p:tags r:id="rId5"/>
            </p:custDataLst>
          </p:nvPr>
        </p:nvSpPr>
        <p:spPr bwMode="gray">
          <a:xfrm>
            <a:off x="8131176" y="1925638"/>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5A48DF51-841E-4C28-8685-6DEC806A15D8}"/>
              </a:ext>
            </a:extLst>
          </p:cNvPr>
          <p:cNvSpPr/>
          <p:nvPr>
            <p:custDataLst>
              <p:tags r:id="rId6"/>
            </p:custDataLst>
          </p:nvPr>
        </p:nvSpPr>
        <p:spPr bwMode="auto">
          <a:xfrm>
            <a:off x="8131175" y="25019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Arc 181">
            <a:extLst>
              <a:ext uri="{FF2B5EF4-FFF2-40B4-BE49-F238E27FC236}">
                <a16:creationId xmlns:a16="http://schemas.microsoft.com/office/drawing/2014/main" id="{76599DB5-B50D-4D47-A7C5-E17568B9C49D}"/>
              </a:ext>
            </a:extLst>
          </p:cNvPr>
          <p:cNvSpPr/>
          <p:nvPr>
            <p:custDataLst>
              <p:tags r:id="rId7"/>
            </p:custDataLst>
          </p:nvPr>
        </p:nvSpPr>
        <p:spPr bwMode="gray">
          <a:xfrm>
            <a:off x="8131175" y="2501900"/>
            <a:ext cx="187325"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3" name="Group 4">
            <a:extLst>
              <a:ext uri="{FF2B5EF4-FFF2-40B4-BE49-F238E27FC236}">
                <a16:creationId xmlns:a16="http://schemas.microsoft.com/office/drawing/2014/main" id="{7F8BDF07-2EED-4E22-B4CA-8AE9E7094EF9}"/>
              </a:ext>
            </a:extLst>
          </p:cNvPr>
          <p:cNvGrpSpPr>
            <a:grpSpLocks noChangeAspect="1"/>
          </p:cNvGrpSpPr>
          <p:nvPr/>
        </p:nvGrpSpPr>
        <p:grpSpPr bwMode="auto">
          <a:xfrm>
            <a:off x="9214164" y="1279526"/>
            <a:ext cx="148770" cy="176213"/>
            <a:chOff x="811" y="719"/>
            <a:chExt cx="694" cy="822"/>
          </a:xfrm>
          <a:solidFill>
            <a:srgbClr val="00B050"/>
          </a:solidFill>
        </p:grpSpPr>
        <p:sp>
          <p:nvSpPr>
            <p:cNvPr id="184" name="Freeform 5">
              <a:extLst>
                <a:ext uri="{FF2B5EF4-FFF2-40B4-BE49-F238E27FC236}">
                  <a16:creationId xmlns:a16="http://schemas.microsoft.com/office/drawing/2014/main" id="{02E499E2-EAA0-4605-B4FB-B5E97F9E2C40}"/>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6">
              <a:extLst>
                <a:ext uri="{FF2B5EF4-FFF2-40B4-BE49-F238E27FC236}">
                  <a16:creationId xmlns:a16="http://schemas.microsoft.com/office/drawing/2014/main" id="{E1C3D24D-9C96-4F3F-96C2-BCD9DA04244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4">
            <a:extLst>
              <a:ext uri="{FF2B5EF4-FFF2-40B4-BE49-F238E27FC236}">
                <a16:creationId xmlns:a16="http://schemas.microsoft.com/office/drawing/2014/main" id="{4432C8AD-B6DE-458E-A5D4-E5D8F0CD2DD3}"/>
              </a:ext>
            </a:extLst>
          </p:cNvPr>
          <p:cNvGrpSpPr>
            <a:grpSpLocks noChangeAspect="1"/>
          </p:cNvGrpSpPr>
          <p:nvPr/>
        </p:nvGrpSpPr>
        <p:grpSpPr bwMode="auto">
          <a:xfrm>
            <a:off x="9213500" y="1932846"/>
            <a:ext cx="150113" cy="177800"/>
            <a:chOff x="811" y="719"/>
            <a:chExt cx="694" cy="822"/>
          </a:xfrm>
          <a:solidFill>
            <a:srgbClr val="FFC000"/>
          </a:solidFill>
        </p:grpSpPr>
        <p:sp>
          <p:nvSpPr>
            <p:cNvPr id="187" name="Freeform 5">
              <a:extLst>
                <a:ext uri="{FF2B5EF4-FFF2-40B4-BE49-F238E27FC236}">
                  <a16:creationId xmlns:a16="http://schemas.microsoft.com/office/drawing/2014/main" id="{C8CD0202-A689-4E07-8CC8-E1C2D2B2297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
              <a:extLst>
                <a:ext uri="{FF2B5EF4-FFF2-40B4-BE49-F238E27FC236}">
                  <a16:creationId xmlns:a16="http://schemas.microsoft.com/office/drawing/2014/main" id="{678EA5DA-B9F5-45E1-A297-6280BA265D6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a:extLst>
              <a:ext uri="{FF2B5EF4-FFF2-40B4-BE49-F238E27FC236}">
                <a16:creationId xmlns:a16="http://schemas.microsoft.com/office/drawing/2014/main" id="{19DC61C9-83EB-4FC0-8770-28ECA0AA3F04}"/>
              </a:ext>
            </a:extLst>
          </p:cNvPr>
          <p:cNvGrpSpPr>
            <a:grpSpLocks noChangeAspect="1"/>
          </p:cNvGrpSpPr>
          <p:nvPr/>
        </p:nvGrpSpPr>
        <p:grpSpPr bwMode="auto">
          <a:xfrm>
            <a:off x="9214164" y="4254025"/>
            <a:ext cx="148770" cy="176213"/>
            <a:chOff x="811" y="719"/>
            <a:chExt cx="694" cy="822"/>
          </a:xfrm>
          <a:solidFill>
            <a:srgbClr val="00B050"/>
          </a:solidFill>
        </p:grpSpPr>
        <p:sp>
          <p:nvSpPr>
            <p:cNvPr id="193" name="Freeform 5">
              <a:extLst>
                <a:ext uri="{FF2B5EF4-FFF2-40B4-BE49-F238E27FC236}">
                  <a16:creationId xmlns:a16="http://schemas.microsoft.com/office/drawing/2014/main" id="{5DAE789B-584B-41D6-8669-545DF7EAC64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
              <a:extLst>
                <a:ext uri="{FF2B5EF4-FFF2-40B4-BE49-F238E27FC236}">
                  <a16:creationId xmlns:a16="http://schemas.microsoft.com/office/drawing/2014/main" id="{87A93274-1310-4AC8-8B6B-E6AC94721C3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4">
            <a:extLst>
              <a:ext uri="{FF2B5EF4-FFF2-40B4-BE49-F238E27FC236}">
                <a16:creationId xmlns:a16="http://schemas.microsoft.com/office/drawing/2014/main" id="{E6E9B7AA-694D-445E-A863-ECAE50B73DAC}"/>
              </a:ext>
            </a:extLst>
          </p:cNvPr>
          <p:cNvGrpSpPr>
            <a:grpSpLocks noChangeAspect="1"/>
          </p:cNvGrpSpPr>
          <p:nvPr/>
        </p:nvGrpSpPr>
        <p:grpSpPr bwMode="auto">
          <a:xfrm>
            <a:off x="9214164" y="3127327"/>
            <a:ext cx="148770" cy="176213"/>
            <a:chOff x="811" y="719"/>
            <a:chExt cx="694" cy="822"/>
          </a:xfrm>
          <a:solidFill>
            <a:schemeClr val="accent6">
              <a:lumMod val="75000"/>
            </a:schemeClr>
          </a:solidFill>
        </p:grpSpPr>
        <p:sp>
          <p:nvSpPr>
            <p:cNvPr id="196" name="Freeform 5">
              <a:extLst>
                <a:ext uri="{FF2B5EF4-FFF2-40B4-BE49-F238E27FC236}">
                  <a16:creationId xmlns:a16="http://schemas.microsoft.com/office/drawing/2014/main" id="{80AFF933-E54C-4835-BE42-E0B008B7C3C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
              <a:extLst>
                <a:ext uri="{FF2B5EF4-FFF2-40B4-BE49-F238E27FC236}">
                  <a16:creationId xmlns:a16="http://schemas.microsoft.com/office/drawing/2014/main" id="{8C2A2686-385D-404B-BB95-B7AE88084EB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2" name="Rectangle 201" hidden="1">
            <a:extLst>
              <a:ext uri="{FF2B5EF4-FFF2-40B4-BE49-F238E27FC236}">
                <a16:creationId xmlns:a16="http://schemas.microsoft.com/office/drawing/2014/main" id="{7AEDB99C-DE6E-44A0-96B3-4866C7E1A7D2}"/>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300" spc="-40">
              <a:solidFill>
                <a:schemeClr val="tx1"/>
              </a:solidFill>
              <a:latin typeface="Verdana" panose="020B0604030504040204" pitchFamily="34" charset="0"/>
              <a:ea typeface="Verdana" panose="020B0604030504040204" pitchFamily="34" charset="0"/>
            </a:endParaRPr>
          </a:p>
        </p:txBody>
      </p:sp>
      <p:sp>
        <p:nvSpPr>
          <p:cNvPr id="203" name="Oval 202">
            <a:extLst>
              <a:ext uri="{FF2B5EF4-FFF2-40B4-BE49-F238E27FC236}">
                <a16:creationId xmlns:a16="http://schemas.microsoft.com/office/drawing/2014/main" id="{188A6C56-2174-4152-976A-6D8A2575B158}"/>
              </a:ext>
            </a:extLst>
          </p:cNvPr>
          <p:cNvSpPr/>
          <p:nvPr>
            <p:custDataLst>
              <p:tags r:id="rId8"/>
            </p:custDataLst>
          </p:nvPr>
        </p:nvSpPr>
        <p:spPr bwMode="auto">
          <a:xfrm>
            <a:off x="8131175" y="31257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4" name="Arc 203">
            <a:extLst>
              <a:ext uri="{FF2B5EF4-FFF2-40B4-BE49-F238E27FC236}">
                <a16:creationId xmlns:a16="http://schemas.microsoft.com/office/drawing/2014/main" id="{DD0C0FD2-5C64-4550-AD6C-2FE2255D828D}"/>
              </a:ext>
            </a:extLst>
          </p:cNvPr>
          <p:cNvSpPr/>
          <p:nvPr>
            <p:custDataLst>
              <p:tags r:id="rId9"/>
            </p:custDataLst>
          </p:nvPr>
        </p:nvSpPr>
        <p:spPr bwMode="gray">
          <a:xfrm>
            <a:off x="8131175" y="31257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Oval 205">
            <a:extLst>
              <a:ext uri="{FF2B5EF4-FFF2-40B4-BE49-F238E27FC236}">
                <a16:creationId xmlns:a16="http://schemas.microsoft.com/office/drawing/2014/main" id="{E74E2BC6-B95F-4767-B3ED-44D142CD7092}"/>
              </a:ext>
            </a:extLst>
          </p:cNvPr>
          <p:cNvSpPr/>
          <p:nvPr>
            <p:custDataLst>
              <p:tags r:id="rId10"/>
            </p:custDataLst>
          </p:nvPr>
        </p:nvSpPr>
        <p:spPr bwMode="auto">
          <a:xfrm>
            <a:off x="8131175" y="37147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9" name="Oval 208">
            <a:extLst>
              <a:ext uri="{FF2B5EF4-FFF2-40B4-BE49-F238E27FC236}">
                <a16:creationId xmlns:a16="http://schemas.microsoft.com/office/drawing/2014/main" id="{F4CE7B0C-5294-4930-B5A4-B333C27010D3}"/>
              </a:ext>
            </a:extLst>
          </p:cNvPr>
          <p:cNvSpPr/>
          <p:nvPr>
            <p:custDataLst>
              <p:tags r:id="rId11"/>
            </p:custDataLst>
          </p:nvPr>
        </p:nvSpPr>
        <p:spPr bwMode="auto">
          <a:xfrm>
            <a:off x="8131175" y="42354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0" name="Arc 209">
            <a:extLst>
              <a:ext uri="{FF2B5EF4-FFF2-40B4-BE49-F238E27FC236}">
                <a16:creationId xmlns:a16="http://schemas.microsoft.com/office/drawing/2014/main" id="{9DAE5F46-A6B4-4B74-8576-ABA442D6A216}"/>
              </a:ext>
            </a:extLst>
          </p:cNvPr>
          <p:cNvSpPr/>
          <p:nvPr>
            <p:custDataLst>
              <p:tags r:id="rId12"/>
            </p:custDataLst>
          </p:nvPr>
        </p:nvSpPr>
        <p:spPr bwMode="gray">
          <a:xfrm>
            <a:off x="8131175" y="4235450"/>
            <a:ext cx="187325"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Oval 211">
            <a:extLst>
              <a:ext uri="{FF2B5EF4-FFF2-40B4-BE49-F238E27FC236}">
                <a16:creationId xmlns:a16="http://schemas.microsoft.com/office/drawing/2014/main" id="{FACEDCAC-5D6C-4607-8510-1FE1033318FA}"/>
              </a:ext>
            </a:extLst>
          </p:cNvPr>
          <p:cNvSpPr/>
          <p:nvPr>
            <p:custDataLst>
              <p:tags r:id="rId13"/>
            </p:custDataLst>
          </p:nvPr>
        </p:nvSpPr>
        <p:spPr bwMode="auto">
          <a:xfrm>
            <a:off x="8131175" y="482917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Arc 212">
            <a:extLst>
              <a:ext uri="{FF2B5EF4-FFF2-40B4-BE49-F238E27FC236}">
                <a16:creationId xmlns:a16="http://schemas.microsoft.com/office/drawing/2014/main" id="{7C91C66F-61E5-43C3-8903-04464463B492}"/>
              </a:ext>
            </a:extLst>
          </p:cNvPr>
          <p:cNvSpPr/>
          <p:nvPr>
            <p:custDataLst>
              <p:tags r:id="rId14"/>
            </p:custDataLst>
          </p:nvPr>
        </p:nvSpPr>
        <p:spPr bwMode="gray">
          <a:xfrm>
            <a:off x="8131175" y="4829175"/>
            <a:ext cx="187325"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5" name="Group 4">
            <a:extLst>
              <a:ext uri="{FF2B5EF4-FFF2-40B4-BE49-F238E27FC236}">
                <a16:creationId xmlns:a16="http://schemas.microsoft.com/office/drawing/2014/main" id="{EE291633-9DAB-41E9-AF75-9B9A5CCFA373}"/>
              </a:ext>
            </a:extLst>
          </p:cNvPr>
          <p:cNvGrpSpPr>
            <a:grpSpLocks noChangeAspect="1"/>
          </p:cNvGrpSpPr>
          <p:nvPr/>
        </p:nvGrpSpPr>
        <p:grpSpPr bwMode="auto">
          <a:xfrm>
            <a:off x="9214164" y="4839135"/>
            <a:ext cx="148770" cy="176213"/>
            <a:chOff x="811" y="719"/>
            <a:chExt cx="694" cy="822"/>
          </a:xfrm>
          <a:solidFill>
            <a:srgbClr val="00B050"/>
          </a:solidFill>
        </p:grpSpPr>
        <p:sp>
          <p:nvSpPr>
            <p:cNvPr id="216" name="Freeform 5">
              <a:extLst>
                <a:ext uri="{FF2B5EF4-FFF2-40B4-BE49-F238E27FC236}">
                  <a16:creationId xmlns:a16="http://schemas.microsoft.com/office/drawing/2014/main" id="{21A5F5BF-50E4-41CF-8C00-27F153E8D1C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6">
              <a:extLst>
                <a:ext uri="{FF2B5EF4-FFF2-40B4-BE49-F238E27FC236}">
                  <a16:creationId xmlns:a16="http://schemas.microsoft.com/office/drawing/2014/main" id="{FD4B33BA-D302-4C6C-91D6-25186639288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8" name="Group 4">
            <a:extLst>
              <a:ext uri="{FF2B5EF4-FFF2-40B4-BE49-F238E27FC236}">
                <a16:creationId xmlns:a16="http://schemas.microsoft.com/office/drawing/2014/main" id="{59768D7B-8A58-4CA8-A77B-181DD9BB6553}"/>
              </a:ext>
            </a:extLst>
          </p:cNvPr>
          <p:cNvGrpSpPr>
            <a:grpSpLocks noChangeAspect="1"/>
          </p:cNvGrpSpPr>
          <p:nvPr/>
        </p:nvGrpSpPr>
        <p:grpSpPr bwMode="auto">
          <a:xfrm>
            <a:off x="9214164" y="5419800"/>
            <a:ext cx="148770" cy="176213"/>
            <a:chOff x="811" y="719"/>
            <a:chExt cx="694" cy="822"/>
          </a:xfrm>
          <a:solidFill>
            <a:schemeClr val="accent6">
              <a:lumMod val="75000"/>
            </a:schemeClr>
          </a:solidFill>
        </p:grpSpPr>
        <p:sp>
          <p:nvSpPr>
            <p:cNvPr id="219" name="Freeform 5">
              <a:extLst>
                <a:ext uri="{FF2B5EF4-FFF2-40B4-BE49-F238E27FC236}">
                  <a16:creationId xmlns:a16="http://schemas.microsoft.com/office/drawing/2014/main" id="{E248C9AA-E1BF-4BA8-8B48-680C8A77945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222918EA-D4D3-49DF-89A5-76BCA51EF73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1" name="Oval 220">
            <a:extLst>
              <a:ext uri="{FF2B5EF4-FFF2-40B4-BE49-F238E27FC236}">
                <a16:creationId xmlns:a16="http://schemas.microsoft.com/office/drawing/2014/main" id="{8379F084-8F95-415E-B6D7-CFB4E7A3FBC3}"/>
              </a:ext>
            </a:extLst>
          </p:cNvPr>
          <p:cNvSpPr/>
          <p:nvPr>
            <p:custDataLst>
              <p:tags r:id="rId15"/>
            </p:custDataLst>
          </p:nvPr>
        </p:nvSpPr>
        <p:spPr bwMode="auto">
          <a:xfrm>
            <a:off x="8131175" y="54165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Arc 221">
            <a:extLst>
              <a:ext uri="{FF2B5EF4-FFF2-40B4-BE49-F238E27FC236}">
                <a16:creationId xmlns:a16="http://schemas.microsoft.com/office/drawing/2014/main" id="{157E94B0-0409-44CE-B65C-7866FFC77D20}"/>
              </a:ext>
            </a:extLst>
          </p:cNvPr>
          <p:cNvSpPr/>
          <p:nvPr>
            <p:custDataLst>
              <p:tags r:id="rId16"/>
            </p:custDataLst>
          </p:nvPr>
        </p:nvSpPr>
        <p:spPr bwMode="gray">
          <a:xfrm>
            <a:off x="8131175" y="54165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Oval 222">
            <a:extLst>
              <a:ext uri="{FF2B5EF4-FFF2-40B4-BE49-F238E27FC236}">
                <a16:creationId xmlns:a16="http://schemas.microsoft.com/office/drawing/2014/main" id="{59ED9AFD-7240-46F5-B8E5-2E05AA930F79}"/>
              </a:ext>
            </a:extLst>
          </p:cNvPr>
          <p:cNvSpPr/>
          <p:nvPr>
            <p:custDataLst>
              <p:tags r:id="rId17"/>
            </p:custDataLst>
          </p:nvPr>
        </p:nvSpPr>
        <p:spPr bwMode="auto">
          <a:xfrm>
            <a:off x="8131175" y="5973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4" name="Arc 223">
            <a:extLst>
              <a:ext uri="{FF2B5EF4-FFF2-40B4-BE49-F238E27FC236}">
                <a16:creationId xmlns:a16="http://schemas.microsoft.com/office/drawing/2014/main" id="{0F99E4E2-C619-4FF5-88D4-C03F403E16A2}"/>
              </a:ext>
            </a:extLst>
          </p:cNvPr>
          <p:cNvSpPr/>
          <p:nvPr>
            <p:custDataLst>
              <p:tags r:id="rId18"/>
            </p:custDataLst>
          </p:nvPr>
        </p:nvSpPr>
        <p:spPr bwMode="gray">
          <a:xfrm>
            <a:off x="8131175" y="597376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6" name="Group 4">
            <a:extLst>
              <a:ext uri="{FF2B5EF4-FFF2-40B4-BE49-F238E27FC236}">
                <a16:creationId xmlns:a16="http://schemas.microsoft.com/office/drawing/2014/main" id="{4E2155B4-9254-49E4-82CF-56079D87DE35}"/>
              </a:ext>
            </a:extLst>
          </p:cNvPr>
          <p:cNvGrpSpPr>
            <a:grpSpLocks noChangeAspect="1"/>
          </p:cNvGrpSpPr>
          <p:nvPr/>
        </p:nvGrpSpPr>
        <p:grpSpPr bwMode="auto">
          <a:xfrm>
            <a:off x="9214164" y="5979318"/>
            <a:ext cx="148770" cy="176213"/>
            <a:chOff x="811" y="719"/>
            <a:chExt cx="694" cy="822"/>
          </a:xfrm>
          <a:solidFill>
            <a:srgbClr val="00B050"/>
          </a:solidFill>
        </p:grpSpPr>
        <p:sp>
          <p:nvSpPr>
            <p:cNvPr id="227" name="Freeform 5">
              <a:extLst>
                <a:ext uri="{FF2B5EF4-FFF2-40B4-BE49-F238E27FC236}">
                  <a16:creationId xmlns:a16="http://schemas.microsoft.com/office/drawing/2014/main" id="{80973DEC-340C-42B5-9D55-92BAF27F00C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6">
              <a:extLst>
                <a:ext uri="{FF2B5EF4-FFF2-40B4-BE49-F238E27FC236}">
                  <a16:creationId xmlns:a16="http://schemas.microsoft.com/office/drawing/2014/main" id="{2846DEE4-C287-4999-9DD7-E6A46F8BBD0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9" name="Group 4">
            <a:extLst>
              <a:ext uri="{FF2B5EF4-FFF2-40B4-BE49-F238E27FC236}">
                <a16:creationId xmlns:a16="http://schemas.microsoft.com/office/drawing/2014/main" id="{E7DFF936-2231-42E7-8CA6-3438EA831889}"/>
              </a:ext>
            </a:extLst>
          </p:cNvPr>
          <p:cNvGrpSpPr>
            <a:grpSpLocks noChangeAspect="1"/>
          </p:cNvGrpSpPr>
          <p:nvPr/>
        </p:nvGrpSpPr>
        <p:grpSpPr bwMode="auto">
          <a:xfrm>
            <a:off x="2185415" y="6497247"/>
            <a:ext cx="148770" cy="176213"/>
            <a:chOff x="811" y="719"/>
            <a:chExt cx="694" cy="822"/>
          </a:xfrm>
          <a:solidFill>
            <a:srgbClr val="FFC000"/>
          </a:solidFill>
        </p:grpSpPr>
        <p:sp>
          <p:nvSpPr>
            <p:cNvPr id="230" name="Freeform 5">
              <a:extLst>
                <a:ext uri="{FF2B5EF4-FFF2-40B4-BE49-F238E27FC236}">
                  <a16:creationId xmlns:a16="http://schemas.microsoft.com/office/drawing/2014/main" id="{E9F7EFEF-38E6-4F00-BED1-C59AFFE8CA9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6">
              <a:extLst>
                <a:ext uri="{FF2B5EF4-FFF2-40B4-BE49-F238E27FC236}">
                  <a16:creationId xmlns:a16="http://schemas.microsoft.com/office/drawing/2014/main" id="{C849F236-CB44-409F-A2D1-952EEAAFC07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4">
            <a:extLst>
              <a:ext uri="{FF2B5EF4-FFF2-40B4-BE49-F238E27FC236}">
                <a16:creationId xmlns:a16="http://schemas.microsoft.com/office/drawing/2014/main" id="{B289A78C-ACD6-4685-964A-F2E17B832CC3}"/>
              </a:ext>
            </a:extLst>
          </p:cNvPr>
          <p:cNvGrpSpPr>
            <a:grpSpLocks noChangeAspect="1"/>
          </p:cNvGrpSpPr>
          <p:nvPr/>
        </p:nvGrpSpPr>
        <p:grpSpPr bwMode="auto">
          <a:xfrm>
            <a:off x="1234581" y="6497247"/>
            <a:ext cx="148770" cy="176213"/>
            <a:chOff x="811" y="719"/>
            <a:chExt cx="694" cy="822"/>
          </a:xfrm>
          <a:solidFill>
            <a:srgbClr val="00B050"/>
          </a:solidFill>
        </p:grpSpPr>
        <p:sp>
          <p:nvSpPr>
            <p:cNvPr id="233" name="Freeform 5">
              <a:extLst>
                <a:ext uri="{FF2B5EF4-FFF2-40B4-BE49-F238E27FC236}">
                  <a16:creationId xmlns:a16="http://schemas.microsoft.com/office/drawing/2014/main" id="{86778EE4-7187-4A4F-9F77-FFE20E6A70C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6">
              <a:extLst>
                <a:ext uri="{FF2B5EF4-FFF2-40B4-BE49-F238E27FC236}">
                  <a16:creationId xmlns:a16="http://schemas.microsoft.com/office/drawing/2014/main" id="{18C708B9-3F5B-4CE9-A2DF-F6E5DBEDC6D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4">
            <a:extLst>
              <a:ext uri="{FF2B5EF4-FFF2-40B4-BE49-F238E27FC236}">
                <a16:creationId xmlns:a16="http://schemas.microsoft.com/office/drawing/2014/main" id="{FC08AE35-BBCF-48A0-9C80-1EBEF8AEAB81}"/>
              </a:ext>
            </a:extLst>
          </p:cNvPr>
          <p:cNvGrpSpPr>
            <a:grpSpLocks noChangeAspect="1"/>
          </p:cNvGrpSpPr>
          <p:nvPr/>
        </p:nvGrpSpPr>
        <p:grpSpPr bwMode="auto">
          <a:xfrm>
            <a:off x="3375366" y="6497247"/>
            <a:ext cx="148770" cy="176213"/>
            <a:chOff x="811" y="719"/>
            <a:chExt cx="694" cy="822"/>
          </a:xfrm>
          <a:solidFill>
            <a:schemeClr val="accent6">
              <a:lumMod val="75000"/>
            </a:schemeClr>
          </a:solidFill>
        </p:grpSpPr>
        <p:sp>
          <p:nvSpPr>
            <p:cNvPr id="236" name="Freeform 5">
              <a:extLst>
                <a:ext uri="{FF2B5EF4-FFF2-40B4-BE49-F238E27FC236}">
                  <a16:creationId xmlns:a16="http://schemas.microsoft.com/office/drawing/2014/main" id="{130744BE-558F-498B-9031-FADC0AADE2F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6">
              <a:extLst>
                <a:ext uri="{FF2B5EF4-FFF2-40B4-BE49-F238E27FC236}">
                  <a16:creationId xmlns:a16="http://schemas.microsoft.com/office/drawing/2014/main" id="{718D158B-BFBE-4899-9943-3B01137E71E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8" name="Rectangle 237">
            <a:extLst>
              <a:ext uri="{FF2B5EF4-FFF2-40B4-BE49-F238E27FC236}">
                <a16:creationId xmlns:a16="http://schemas.microsoft.com/office/drawing/2014/main" id="{976BB76C-7D05-41FD-8AE5-B595546207B4}"/>
              </a:ext>
            </a:extLst>
          </p:cNvPr>
          <p:cNvSpPr/>
          <p:nvPr/>
        </p:nvSpPr>
        <p:spPr>
          <a:xfrm>
            <a:off x="1323672" y="646501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Easy build-up</a:t>
            </a:r>
          </a:p>
        </p:txBody>
      </p:sp>
      <p:sp>
        <p:nvSpPr>
          <p:cNvPr id="239" name="Rectangle 238">
            <a:extLst>
              <a:ext uri="{FF2B5EF4-FFF2-40B4-BE49-F238E27FC236}">
                <a16:creationId xmlns:a16="http://schemas.microsoft.com/office/drawing/2014/main" id="{3BF5477F-7E89-4507-B592-C57D6A65E6E7}"/>
              </a:ext>
            </a:extLst>
          </p:cNvPr>
          <p:cNvSpPr/>
          <p:nvPr/>
        </p:nvSpPr>
        <p:spPr>
          <a:xfrm>
            <a:off x="2287360" y="6489813"/>
            <a:ext cx="937036" cy="2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New development </a:t>
            </a:r>
          </a:p>
        </p:txBody>
      </p:sp>
      <p:sp>
        <p:nvSpPr>
          <p:cNvPr id="240" name="Rectangle 239">
            <a:extLst>
              <a:ext uri="{FF2B5EF4-FFF2-40B4-BE49-F238E27FC236}">
                <a16:creationId xmlns:a16="http://schemas.microsoft.com/office/drawing/2014/main" id="{E26E8541-5CB2-40C9-A7FD-2B9BAF28C0AA}"/>
              </a:ext>
            </a:extLst>
          </p:cNvPr>
          <p:cNvSpPr/>
          <p:nvPr/>
        </p:nvSpPr>
        <p:spPr>
          <a:xfrm>
            <a:off x="3496745" y="6465015"/>
            <a:ext cx="93940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Strong technological complexity</a:t>
            </a:r>
          </a:p>
        </p:txBody>
      </p:sp>
      <p:sp>
        <p:nvSpPr>
          <p:cNvPr id="95" name="Text Placeholder 38">
            <a:extLst>
              <a:ext uri="{FF2B5EF4-FFF2-40B4-BE49-F238E27FC236}">
                <a16:creationId xmlns:a16="http://schemas.microsoft.com/office/drawing/2014/main" id="{56206D67-3BB2-497F-AB77-ABD8C7C318BA}"/>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a:solidFill>
                  <a:schemeClr val="bg1"/>
                </a:solidFill>
                <a:latin typeface="+mj-lt"/>
              </a:rPr>
              <a:t>Sources: eleven research and analysis, expert calls</a:t>
            </a:r>
          </a:p>
        </p:txBody>
      </p:sp>
    </p:spTree>
    <p:extLst>
      <p:ext uri="{BB962C8B-B14F-4D97-AF65-F5344CB8AC3E}">
        <p14:creationId xmlns:p14="http://schemas.microsoft.com/office/powerpoint/2010/main" val="119867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814ECDF5-7C96-4D64-9DFF-F99D3E656D39}"/>
              </a:ext>
            </a:extLst>
          </p:cNvPr>
          <p:cNvGraphicFramePr>
            <a:graphicFrameLocks noChangeAspect="1"/>
          </p:cNvGraphicFramePr>
          <p:nvPr>
            <p:custDataLst>
              <p:tags r:id="rId1"/>
            </p:custDataLst>
            <p:extLst>
              <p:ext uri="{D42A27DB-BD31-4B8C-83A1-F6EECF244321}">
                <p14:modId xmlns:p14="http://schemas.microsoft.com/office/powerpoint/2010/main" val="1051538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814ECDF5-7C96-4D64-9DFF-F99D3E656D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Agenda">
            <a:extLst>
              <a:ext uri="{FF2B5EF4-FFF2-40B4-BE49-F238E27FC236}">
                <a16:creationId xmlns:a16="http://schemas.microsoft.com/office/drawing/2014/main" id="{DC0B6CE0-071E-44A6-82A3-BC4FF5D83B27}"/>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Flèche Partie 1">
            <a:extLst>
              <a:ext uri="{FF2B5EF4-FFF2-40B4-BE49-F238E27FC236}">
                <a16:creationId xmlns:a16="http://schemas.microsoft.com/office/drawing/2014/main" id="{2DE3B9FB-389E-44C4-A5C5-F3E880E483DD}"/>
              </a:ext>
            </a:extLst>
          </p:cNvPr>
          <p:cNvSpPr/>
          <p:nvPr/>
        </p:nvSpPr>
        <p:spPr bwMode="auto">
          <a:xfrm>
            <a:off x="1641599" y="2232790"/>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Executive summary</a:t>
            </a:r>
          </a:p>
        </p:txBody>
      </p:sp>
      <p:sp>
        <p:nvSpPr>
          <p:cNvPr id="5" name="Oval Partie">
            <a:extLst>
              <a:ext uri="{FF2B5EF4-FFF2-40B4-BE49-F238E27FC236}">
                <a16:creationId xmlns:a16="http://schemas.microsoft.com/office/drawing/2014/main" id="{69738651-3BD3-4216-A121-92EE72F9C26E}"/>
              </a:ext>
            </a:extLst>
          </p:cNvPr>
          <p:cNvSpPr/>
          <p:nvPr/>
        </p:nvSpPr>
        <p:spPr bwMode="auto">
          <a:xfrm>
            <a:off x="1717200" y="2403656"/>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1</a:t>
            </a:r>
          </a:p>
        </p:txBody>
      </p:sp>
      <p:sp>
        <p:nvSpPr>
          <p:cNvPr id="6" name="Numero slide Partie">
            <a:extLst>
              <a:ext uri="{FF2B5EF4-FFF2-40B4-BE49-F238E27FC236}">
                <a16:creationId xmlns:a16="http://schemas.microsoft.com/office/drawing/2014/main" id="{242A9D11-D3DE-4F7E-826C-227A04F22B12}"/>
              </a:ext>
            </a:extLst>
          </p:cNvPr>
          <p:cNvSpPr/>
          <p:nvPr/>
        </p:nvSpPr>
        <p:spPr bwMode="auto">
          <a:xfrm>
            <a:off x="8197351" y="2367427"/>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rId5"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a:ln>
                  <a:noFill/>
                </a:ln>
                <a:solidFill>
                  <a:srgbClr val="009DB0"/>
                </a:solidFill>
                <a:effectLst/>
                <a:latin typeface="+mj-lt"/>
              </a:rPr>
              <a:t>6</a:t>
            </a:r>
          </a:p>
        </p:txBody>
      </p:sp>
      <p:sp>
        <p:nvSpPr>
          <p:cNvPr id="7" name="Flèche Partie 2">
            <a:extLst>
              <a:ext uri="{FF2B5EF4-FFF2-40B4-BE49-F238E27FC236}">
                <a16:creationId xmlns:a16="http://schemas.microsoft.com/office/drawing/2014/main" id="{ED3DDDA4-13C0-4B5E-BF69-1052ACC41BFF}"/>
              </a:ext>
            </a:extLst>
          </p:cNvPr>
          <p:cNvSpPr/>
          <p:nvPr/>
        </p:nvSpPr>
        <p:spPr bwMode="auto">
          <a:xfrm>
            <a:off x="1641599" y="294893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Outside-in assessment of Hestia’s digital projects</a:t>
            </a:r>
          </a:p>
        </p:txBody>
      </p:sp>
      <p:sp>
        <p:nvSpPr>
          <p:cNvPr id="8" name="Oval Partie">
            <a:extLst>
              <a:ext uri="{FF2B5EF4-FFF2-40B4-BE49-F238E27FC236}">
                <a16:creationId xmlns:a16="http://schemas.microsoft.com/office/drawing/2014/main" id="{8BBC4B01-AC6E-4A2C-94BE-4671AA78B713}"/>
              </a:ext>
            </a:extLst>
          </p:cNvPr>
          <p:cNvSpPr/>
          <p:nvPr/>
        </p:nvSpPr>
        <p:spPr bwMode="auto">
          <a:xfrm>
            <a:off x="1717200" y="311979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2</a:t>
            </a:r>
          </a:p>
        </p:txBody>
      </p:sp>
      <p:sp>
        <p:nvSpPr>
          <p:cNvPr id="9" name="Numero slide Partie">
            <a:extLst>
              <a:ext uri="{FF2B5EF4-FFF2-40B4-BE49-F238E27FC236}">
                <a16:creationId xmlns:a16="http://schemas.microsoft.com/office/drawing/2014/main" id="{0F4EEDA1-A552-47C1-9DED-CAE86E2B5460}"/>
              </a:ext>
            </a:extLst>
          </p:cNvPr>
          <p:cNvSpPr/>
          <p:nvPr/>
        </p:nvSpPr>
        <p:spPr bwMode="auto">
          <a:xfrm>
            <a:off x="8197351" y="308356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chemeClr val="accent5">
                    <a:lumMod val="75000"/>
                  </a:schemeClr>
                </a:solidFill>
                <a:effectLst/>
                <a:latin typeface="+mj-lt"/>
                <a:hlinkClick r:id="rId6" action="ppaction://hlinksldjump">
                  <a:extLst>
                    <a:ext uri="{A12FA001-AC4F-418D-AE19-62706E023703}">
                      <ahyp:hlinkClr xmlns:ahyp="http://schemas.microsoft.com/office/drawing/2018/hyperlinkcolor" val="tx"/>
                    </a:ext>
                  </a:extLst>
                </a:hlinkClick>
              </a:rPr>
              <a:t>Page</a:t>
            </a:r>
            <a:r>
              <a:rPr kumimoji="0" lang="en-US" sz="1200" b="0" i="1" u="sng" strike="noStrike" cap="none" normalizeH="0" baseline="0">
                <a:ln>
                  <a:noFill/>
                </a:ln>
                <a:solidFill>
                  <a:schemeClr val="accent5">
                    <a:lumMod val="75000"/>
                  </a:schemeClr>
                </a:solidFill>
                <a:effectLst/>
                <a:latin typeface="+mj-lt"/>
              </a:rPr>
              <a:t> </a:t>
            </a:r>
            <a:r>
              <a:rPr lang="en-US" sz="1200" i="1" u="sng">
                <a:solidFill>
                  <a:schemeClr val="accent5">
                    <a:lumMod val="75000"/>
                  </a:schemeClr>
                </a:solidFill>
                <a:latin typeface="+mj-lt"/>
              </a:rPr>
              <a:t>23</a:t>
            </a:r>
            <a:endParaRPr kumimoji="0" lang="en-US" sz="1200" b="0" i="1" u="sng" strike="noStrike" cap="none" normalizeH="0" baseline="0">
              <a:ln>
                <a:noFill/>
              </a:ln>
              <a:solidFill>
                <a:schemeClr val="accent5">
                  <a:lumMod val="75000"/>
                </a:schemeClr>
              </a:solidFill>
              <a:effectLst/>
              <a:latin typeface="+mj-lt"/>
            </a:endParaRPr>
          </a:p>
        </p:txBody>
      </p:sp>
      <p:sp>
        <p:nvSpPr>
          <p:cNvPr id="13" name="Flèche Partie 4">
            <a:extLst>
              <a:ext uri="{FF2B5EF4-FFF2-40B4-BE49-F238E27FC236}">
                <a16:creationId xmlns:a16="http://schemas.microsoft.com/office/drawing/2014/main" id="{B1098745-8BF6-4065-AFBD-2424FEF2474A}"/>
              </a:ext>
            </a:extLst>
          </p:cNvPr>
          <p:cNvSpPr/>
          <p:nvPr/>
        </p:nvSpPr>
        <p:spPr bwMode="auto">
          <a:xfrm>
            <a:off x="1641599" y="368200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Risk/opportunity analysis of platform business models</a:t>
            </a:r>
          </a:p>
        </p:txBody>
      </p:sp>
      <p:sp>
        <p:nvSpPr>
          <p:cNvPr id="14" name="Oval Partie">
            <a:extLst>
              <a:ext uri="{FF2B5EF4-FFF2-40B4-BE49-F238E27FC236}">
                <a16:creationId xmlns:a16="http://schemas.microsoft.com/office/drawing/2014/main" id="{3481A5C8-DC25-4E6B-B743-77F4865585BE}"/>
              </a:ext>
            </a:extLst>
          </p:cNvPr>
          <p:cNvSpPr/>
          <p:nvPr/>
        </p:nvSpPr>
        <p:spPr bwMode="auto">
          <a:xfrm>
            <a:off x="1717200" y="385286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3</a:t>
            </a:r>
          </a:p>
        </p:txBody>
      </p:sp>
      <p:sp>
        <p:nvSpPr>
          <p:cNvPr id="15" name="Numero slide Partie">
            <a:extLst>
              <a:ext uri="{FF2B5EF4-FFF2-40B4-BE49-F238E27FC236}">
                <a16:creationId xmlns:a16="http://schemas.microsoft.com/office/drawing/2014/main" id="{37F79159-1614-406A-B438-7BE1E6E3101D}"/>
              </a:ext>
            </a:extLst>
          </p:cNvPr>
          <p:cNvSpPr/>
          <p:nvPr/>
        </p:nvSpPr>
        <p:spPr bwMode="auto">
          <a:xfrm>
            <a:off x="8197351" y="381663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rId7"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a:ln>
                  <a:noFill/>
                </a:ln>
                <a:solidFill>
                  <a:srgbClr val="009DB0"/>
                </a:solidFill>
                <a:effectLst/>
                <a:latin typeface="+mj-lt"/>
              </a:rPr>
              <a:t>5</a:t>
            </a:r>
            <a:r>
              <a:rPr lang="en-US" sz="1200" i="1" u="sng">
                <a:solidFill>
                  <a:srgbClr val="009DB0"/>
                </a:solidFill>
                <a:latin typeface="+mj-lt"/>
              </a:rPr>
              <a:t>1</a:t>
            </a:r>
            <a:endParaRPr kumimoji="0" lang="en-US" sz="1200" b="0" i="1" u="sng" strike="noStrike" cap="none" normalizeH="0" baseline="0">
              <a:ln>
                <a:noFill/>
              </a:ln>
              <a:solidFill>
                <a:srgbClr val="009DB0"/>
              </a:solidFill>
              <a:effectLst/>
              <a:latin typeface="+mj-lt"/>
            </a:endParaRPr>
          </a:p>
        </p:txBody>
      </p:sp>
      <p:sp>
        <p:nvSpPr>
          <p:cNvPr id="16" name="Flèche Partie 5">
            <a:extLst>
              <a:ext uri="{FF2B5EF4-FFF2-40B4-BE49-F238E27FC236}">
                <a16:creationId xmlns:a16="http://schemas.microsoft.com/office/drawing/2014/main" id="{FFF23C2F-78E0-477D-90B5-6C5DA8402A80}"/>
              </a:ext>
            </a:extLst>
          </p:cNvPr>
          <p:cNvSpPr/>
          <p:nvPr/>
        </p:nvSpPr>
        <p:spPr bwMode="auto">
          <a:xfrm>
            <a:off x="1641599" y="439814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Appendix</a:t>
            </a:r>
          </a:p>
        </p:txBody>
      </p:sp>
      <p:sp>
        <p:nvSpPr>
          <p:cNvPr id="17" name="Oval Partie">
            <a:extLst>
              <a:ext uri="{FF2B5EF4-FFF2-40B4-BE49-F238E27FC236}">
                <a16:creationId xmlns:a16="http://schemas.microsoft.com/office/drawing/2014/main" id="{27A6989C-0669-4382-98AF-96ECB8BF9B36}"/>
              </a:ext>
            </a:extLst>
          </p:cNvPr>
          <p:cNvSpPr/>
          <p:nvPr/>
        </p:nvSpPr>
        <p:spPr bwMode="auto">
          <a:xfrm>
            <a:off x="1717200" y="456900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4</a:t>
            </a:r>
          </a:p>
        </p:txBody>
      </p:sp>
      <p:sp>
        <p:nvSpPr>
          <p:cNvPr id="18" name="Numero slide Partie">
            <a:extLst>
              <a:ext uri="{FF2B5EF4-FFF2-40B4-BE49-F238E27FC236}">
                <a16:creationId xmlns:a16="http://schemas.microsoft.com/office/drawing/2014/main" id="{9C7BC9B1-6A93-47CF-9A30-660E932A58B7}"/>
              </a:ext>
            </a:extLst>
          </p:cNvPr>
          <p:cNvSpPr/>
          <p:nvPr/>
        </p:nvSpPr>
        <p:spPr bwMode="auto">
          <a:xfrm>
            <a:off x="8197351" y="453277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rId8"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a:ln>
                  <a:noFill/>
                </a:ln>
                <a:solidFill>
                  <a:srgbClr val="009DB0"/>
                </a:solidFill>
                <a:effectLst/>
                <a:latin typeface="+mj-lt"/>
              </a:rPr>
              <a:t>7</a:t>
            </a:r>
            <a:r>
              <a:rPr lang="en-US" sz="1200" i="1" u="sng">
                <a:solidFill>
                  <a:srgbClr val="009DB0"/>
                </a:solidFill>
                <a:latin typeface="+mj-lt"/>
              </a:rPr>
              <a:t>4</a:t>
            </a:r>
            <a:endParaRPr kumimoji="0" lang="en-US" sz="1200" b="0" i="1" u="sng" strike="noStrike" cap="none" normalizeH="0" baseline="0">
              <a:ln>
                <a:noFill/>
              </a:ln>
              <a:solidFill>
                <a:srgbClr val="009DB0"/>
              </a:solidFill>
              <a:effectLst/>
              <a:latin typeface="+mj-lt"/>
            </a:endParaRPr>
          </a:p>
        </p:txBody>
      </p:sp>
      <p:sp>
        <p:nvSpPr>
          <p:cNvPr id="19" name="Titre 18">
            <a:extLst>
              <a:ext uri="{FF2B5EF4-FFF2-40B4-BE49-F238E27FC236}">
                <a16:creationId xmlns:a16="http://schemas.microsoft.com/office/drawing/2014/main" id="{BC48846A-ECA8-4A6F-8CFC-15261D21AF27}"/>
              </a:ext>
            </a:extLst>
          </p:cNvPr>
          <p:cNvSpPr>
            <a:spLocks noGrp="1"/>
          </p:cNvSpPr>
          <p:nvPr>
            <p:ph type="ctrTitle"/>
          </p:nvPr>
        </p:nvSpPr>
        <p:spPr/>
        <p:txBody>
          <a:bodyPr/>
          <a:lstStyle/>
          <a:p>
            <a:endParaRPr lang="en-US"/>
          </a:p>
        </p:txBody>
      </p:sp>
      <p:sp>
        <p:nvSpPr>
          <p:cNvPr id="49" name="Isosceles Triangle">
            <a:extLst>
              <a:ext uri="{FF2B5EF4-FFF2-40B4-BE49-F238E27FC236}">
                <a16:creationId xmlns:a16="http://schemas.microsoft.com/office/drawing/2014/main" id="{A3F60C92-0806-4D19-A6D3-C8DBC7DA29F2}"/>
              </a:ext>
            </a:extLst>
          </p:cNvPr>
          <p:cNvSpPr/>
          <p:nvPr/>
        </p:nvSpPr>
        <p:spPr bwMode="auto">
          <a:xfrm rot="5400000">
            <a:off x="1124464" y="238039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88432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C5A0AC92-20EC-46D2-B85A-5438B6F8CE07}"/>
              </a:ext>
            </a:extLst>
          </p:cNvPr>
          <p:cNvGraphicFramePr>
            <a:graphicFrameLocks noChangeAspect="1"/>
          </p:cNvGraphicFramePr>
          <p:nvPr>
            <p:custDataLst>
              <p:tags r:id="rId1"/>
            </p:custDataLst>
            <p:extLst>
              <p:ext uri="{D42A27DB-BD31-4B8C-83A1-F6EECF244321}">
                <p14:modId xmlns:p14="http://schemas.microsoft.com/office/powerpoint/2010/main" val="1853524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C5A0AC92-20EC-46D2-B85A-5438B6F8CE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b="1">
                <a:solidFill>
                  <a:schemeClr val="accent5">
                    <a:lumMod val="75000"/>
                  </a:schemeClr>
                </a:solidFill>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a:latin typeface="+mj-lt"/>
              </a:rPr>
              <a:t>Assessment of platform risks for Hestia</a:t>
            </a:r>
          </a:p>
          <a:p>
            <a:pPr marL="812800" lvl="1" indent="-228600">
              <a:spcBef>
                <a:spcPts val="1200"/>
              </a:spcBef>
              <a:buFont typeface="+mj-lt"/>
              <a:buAutoNum type="alphaLcPeriod"/>
            </a:pPr>
            <a:r>
              <a:rPr lang="en-US" sz="1050">
                <a:latin typeface="+mj-lt"/>
              </a:rPr>
              <a:t>On this market, different growth opportunities could be addressed by Hestia leveraging </a:t>
            </a:r>
            <a:r>
              <a:rPr lang="en-US" sz="1050" err="1">
                <a:latin typeface="+mj-lt"/>
              </a:rPr>
              <a:t>Frizbiz</a:t>
            </a:r>
            <a:endParaRPr lang="en-US" sz="105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1730204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2201656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5" y="116632"/>
            <a:ext cx="9066115" cy="576064"/>
          </a:xfrm>
        </p:spPr>
        <p:txBody>
          <a:bodyPr vert="horz"/>
          <a:lstStyle/>
          <a:p>
            <a:r>
              <a:rPr lang="en-US" sz="1300" b="0"/>
              <a:t>Technical evolutions are leading to the emergence of </a:t>
            </a:r>
            <a:r>
              <a:rPr lang="en-US" sz="1300" b="0">
                <a:solidFill>
                  <a:schemeClr val="accent5">
                    <a:lumMod val="75000"/>
                  </a:schemeClr>
                </a:solidFill>
              </a:rPr>
              <a:t>new digital players </a:t>
            </a:r>
            <a:r>
              <a:rPr lang="en-US" sz="1300" b="0"/>
              <a:t>such as </a:t>
            </a:r>
            <a:r>
              <a:rPr lang="en-US" sz="1300" b="0">
                <a:solidFill>
                  <a:schemeClr val="accent5">
                    <a:lumMod val="75000"/>
                  </a:schemeClr>
                </a:solidFill>
              </a:rPr>
              <a:t>on-demand renovation platforms</a:t>
            </a:r>
            <a:r>
              <a:rPr lang="en-US" sz="1300" b="0"/>
              <a:t>, as well as </a:t>
            </a:r>
            <a:r>
              <a:rPr lang="en-US" sz="1300" b="0">
                <a:solidFill>
                  <a:schemeClr val="accent5">
                    <a:lumMod val="75000"/>
                  </a:schemeClr>
                </a:solidFill>
              </a:rPr>
              <a:t>new technical solutions </a:t>
            </a:r>
            <a:r>
              <a:rPr lang="en-US" sz="1300" b="0"/>
              <a:t>to </a:t>
            </a:r>
            <a:r>
              <a:rPr lang="en-US" sz="1300" b="0">
                <a:solidFill>
                  <a:schemeClr val="accent5">
                    <a:lumMod val="75000"/>
                  </a:schemeClr>
                </a:solidFill>
              </a:rPr>
              <a:t>facilitate exchanges </a:t>
            </a:r>
            <a:r>
              <a:rPr lang="en-US" sz="1300" b="0"/>
              <a:t>between stakeholders and </a:t>
            </a:r>
            <a:r>
              <a:rPr lang="en-US" sz="1300" b="0">
                <a:solidFill>
                  <a:schemeClr val="accent5">
                    <a:lumMod val="75000"/>
                  </a:schemeClr>
                </a:solidFill>
              </a:rPr>
              <a:t>workflow management</a:t>
            </a:r>
            <a:endParaRPr lang="en-US" sz="1300" b="0"/>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52" name="Picture 2" descr="Hemea pour les pros (Mise à jour 2021)">
            <a:extLst>
              <a:ext uri="{FF2B5EF4-FFF2-40B4-BE49-F238E27FC236}">
                <a16:creationId xmlns:a16="http://schemas.microsoft.com/office/drawing/2014/main" id="{10A7F0CA-86D5-43E3-AEE0-DD975E4F1B8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descr="Une image contenant texte&#10;&#10;Description générée automatiquement">
            <a:extLst>
              <a:ext uri="{FF2B5EF4-FFF2-40B4-BE49-F238E27FC236}">
                <a16:creationId xmlns:a16="http://schemas.microsoft.com/office/drawing/2014/main" id="{07B25E78-4CD6-494B-A353-BC2567B829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55" name="Image 54" descr="Une image contenant texte&#10;&#10;Description générée automatiquement">
            <a:extLst>
              <a:ext uri="{FF2B5EF4-FFF2-40B4-BE49-F238E27FC236}">
                <a16:creationId xmlns:a16="http://schemas.microsoft.com/office/drawing/2014/main" id="{AD2E6E75-C6A1-4CE9-B811-434F3A4CE50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FAEA6EBE-ED5F-414C-AFBA-61FCE27355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3074" name="Picture 2" descr="Archionline | N°1 des Architectes &amp; Entreprises en France‎">
            <a:extLst>
              <a:ext uri="{FF2B5EF4-FFF2-40B4-BE49-F238E27FC236}">
                <a16:creationId xmlns:a16="http://schemas.microsoft.com/office/drawing/2014/main" id="{C84AD047-9929-4E5B-8235-543FB61BBB8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11" name="Image 5">
            <a:extLst>
              <a:ext uri="{FF2B5EF4-FFF2-40B4-BE49-F238E27FC236}">
                <a16:creationId xmlns:a16="http://schemas.microsoft.com/office/drawing/2014/main" id="{20625D70-6D3E-4392-B0CF-E4360F1955E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1" name="ZoneTexte 95">
            <a:extLst>
              <a:ext uri="{FF2B5EF4-FFF2-40B4-BE49-F238E27FC236}">
                <a16:creationId xmlns:a16="http://schemas.microsoft.com/office/drawing/2014/main" id="{DA7B562D-2A6F-42DF-9E67-3035C79FFC2C}"/>
              </a:ext>
            </a:extLst>
          </p:cNvPr>
          <p:cNvSpPr txBox="1"/>
          <p:nvPr/>
        </p:nvSpPr>
        <p:spPr>
          <a:xfrm>
            <a:off x="4561798" y="4488106"/>
            <a:ext cx="128384" cy="153888"/>
          </a:xfrm>
          <a:prstGeom prst="rect">
            <a:avLst/>
          </a:prstGeom>
          <a:noFill/>
        </p:spPr>
        <p:txBody>
          <a:bodyPr wrap="square" lIns="0" tIns="0" rIns="0" bIns="0" rtlCol="0">
            <a:spAutoFit/>
          </a:bodyPr>
          <a:lstStyle/>
          <a:p>
            <a:pPr algn="l"/>
            <a:r>
              <a:rPr lang="en-US" sz="1000"/>
              <a:t>…</a:t>
            </a:r>
          </a:p>
        </p:txBody>
      </p:sp>
      <p:pic>
        <p:nvPicPr>
          <p:cNvPr id="126" name="Picture 232">
            <a:extLst>
              <a:ext uri="{FF2B5EF4-FFF2-40B4-BE49-F238E27FC236}">
                <a16:creationId xmlns:a16="http://schemas.microsoft.com/office/drawing/2014/main" id="{2A75CCDB-25C5-4323-BE0D-DD0A18FC90DE}"/>
              </a:ext>
            </a:extLst>
          </p:cNvPr>
          <p:cNvPicPr>
            <a:picLocks noChangeAspect="1"/>
          </p:cNvPicPr>
          <p:nvPr/>
        </p:nvPicPr>
        <p:blipFill>
          <a:blip r:embed="rId39"/>
          <a:stretch>
            <a:fillRect/>
          </a:stretch>
        </p:blipFill>
        <p:spPr>
          <a:xfrm>
            <a:off x="357639" y="4913138"/>
            <a:ext cx="594935" cy="215513"/>
          </a:xfrm>
          <a:prstGeom prst="rect">
            <a:avLst/>
          </a:prstGeom>
        </p:spPr>
      </p:pic>
      <p:pic>
        <p:nvPicPr>
          <p:cNvPr id="136" name="Picture 20">
            <a:extLst>
              <a:ext uri="{FF2B5EF4-FFF2-40B4-BE49-F238E27FC236}">
                <a16:creationId xmlns:a16="http://schemas.microsoft.com/office/drawing/2014/main" id="{29D51AE9-D0E3-4F88-AEC5-5AC8F8DF433A}"/>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37" name="Picture 20">
            <a:extLst>
              <a:ext uri="{FF2B5EF4-FFF2-40B4-BE49-F238E27FC236}">
                <a16:creationId xmlns:a16="http://schemas.microsoft.com/office/drawing/2014/main" id="{8D3DEFB0-1A92-4818-A79D-F7EAB2BA967D}"/>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spTree>
    <p:extLst>
      <p:ext uri="{BB962C8B-B14F-4D97-AF65-F5344CB8AC3E}">
        <p14:creationId xmlns:p14="http://schemas.microsoft.com/office/powerpoint/2010/main" val="203190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2748678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Digital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Small to medium work</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a:t>…</a:t>
            </a:r>
          </a:p>
        </p:txBody>
      </p:sp>
      <p:pic>
        <p:nvPicPr>
          <p:cNvPr id="155" name="Picture 2" descr="Hemea pour les pros (Mise à jour 2021)">
            <a:extLst>
              <a:ext uri="{FF2B5EF4-FFF2-40B4-BE49-F238E27FC236}">
                <a16:creationId xmlns:a16="http://schemas.microsoft.com/office/drawing/2014/main" id="{F30DEEB1-B582-4925-86BB-242160AF951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56" name="Image 53" descr="Une image contenant texte&#10;&#10;Description générée automatiquement">
            <a:extLst>
              <a:ext uri="{FF2B5EF4-FFF2-40B4-BE49-F238E27FC236}">
                <a16:creationId xmlns:a16="http://schemas.microsoft.com/office/drawing/2014/main" id="{11917F7D-6589-4FC5-B891-D58937E3A32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57" name="Image 54" descr="Une image contenant texte&#10;&#10;Description générée automatiquement">
            <a:extLst>
              <a:ext uri="{FF2B5EF4-FFF2-40B4-BE49-F238E27FC236}">
                <a16:creationId xmlns:a16="http://schemas.microsoft.com/office/drawing/2014/main" id="{E8DB726E-605B-4EBE-BC74-638A0787A7B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58" name="Image 63" descr="Une image contenant texte&#10;&#10;Description générée automatiquement">
            <a:extLst>
              <a:ext uri="{FF2B5EF4-FFF2-40B4-BE49-F238E27FC236}">
                <a16:creationId xmlns:a16="http://schemas.microsoft.com/office/drawing/2014/main" id="{0AF99ACC-1261-42D7-896C-3C8DE453484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59" name="Picture 2" descr="Archionline | N°1 des Architectes &amp; Entreprises en France‎">
            <a:extLst>
              <a:ext uri="{FF2B5EF4-FFF2-40B4-BE49-F238E27FC236}">
                <a16:creationId xmlns:a16="http://schemas.microsoft.com/office/drawing/2014/main" id="{4426F518-AE6F-4306-A2C6-22BBC98198AF}"/>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60" name="Image 5">
            <a:extLst>
              <a:ext uri="{FF2B5EF4-FFF2-40B4-BE49-F238E27FC236}">
                <a16:creationId xmlns:a16="http://schemas.microsoft.com/office/drawing/2014/main" id="{5936B6A3-7A5C-41D0-8A7C-19289E33B1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61" name="Picture 4" descr="Le Palmarès 2019 - Silver Eco - le Show SilverNight">
            <a:extLst>
              <a:ext uri="{FF2B5EF4-FFF2-40B4-BE49-F238E27FC236}">
                <a16:creationId xmlns:a16="http://schemas.microsoft.com/office/drawing/2014/main" id="{6921C892-05C9-45F3-B497-82D2BC083E9D}"/>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62" name="Image 15">
            <a:extLst>
              <a:ext uri="{FF2B5EF4-FFF2-40B4-BE49-F238E27FC236}">
                <a16:creationId xmlns:a16="http://schemas.microsoft.com/office/drawing/2014/main" id="{2B98B45D-AA16-4FB3-AD16-DC4F03B83FE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63" name="Picture 8" descr="MeilleurArtisan.com | Tableaux comparatifs - SocialCompare">
            <a:extLst>
              <a:ext uri="{FF2B5EF4-FFF2-40B4-BE49-F238E27FC236}">
                <a16:creationId xmlns:a16="http://schemas.microsoft.com/office/drawing/2014/main" id="{82861441-E14B-4A52-A5AE-CFAAAE0EE2A0}"/>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64" name="Image 58">
            <a:extLst>
              <a:ext uri="{FF2B5EF4-FFF2-40B4-BE49-F238E27FC236}">
                <a16:creationId xmlns:a16="http://schemas.microsoft.com/office/drawing/2014/main" id="{3B4F8256-0FBB-4569-949C-40C10F2E0AC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450156" cy="576064"/>
          </a:xfrm>
        </p:spPr>
        <p:txBody>
          <a:bodyPr vert="horz"/>
          <a:lstStyle/>
          <a:p>
            <a:r>
              <a:rPr lang="en-US" sz="1300" b="0" err="1">
                <a:solidFill>
                  <a:schemeClr val="accent5">
                    <a:lumMod val="75000"/>
                  </a:schemeClr>
                </a:solidFill>
              </a:rPr>
              <a:t>Darva</a:t>
            </a:r>
            <a:r>
              <a:rPr lang="en-US" sz="1300" b="0"/>
              <a:t> has developed a tool, </a:t>
            </a:r>
            <a:r>
              <a:rPr lang="en-US" sz="1300" b="0" err="1"/>
              <a:t>Sinapps</a:t>
            </a:r>
            <a:r>
              <a:rPr lang="en-US" sz="1300" b="0"/>
              <a:t>, that </a:t>
            </a:r>
            <a:r>
              <a:rPr lang="en-US" sz="1300" b="0">
                <a:solidFill>
                  <a:schemeClr val="accent5">
                    <a:lumMod val="75000"/>
                  </a:schemeClr>
                </a:solidFill>
              </a:rPr>
              <a:t>simplifies the connection to insurances</a:t>
            </a:r>
            <a:r>
              <a:rPr lang="en-US" sz="1300" b="0"/>
              <a:t> and </a:t>
            </a:r>
            <a:r>
              <a:rPr lang="en-US" sz="1300" b="0">
                <a:solidFill>
                  <a:schemeClr val="accent5">
                    <a:lumMod val="75000"/>
                  </a:schemeClr>
                </a:solidFill>
              </a:rPr>
              <a:t>post loss stakeholders’ workflow management</a:t>
            </a:r>
            <a:r>
              <a:rPr lang="en-US" sz="1300" b="0"/>
              <a:t>, which could </a:t>
            </a:r>
            <a:r>
              <a:rPr lang="en-US" sz="1300" b="0">
                <a:solidFill>
                  <a:schemeClr val="accent5">
                    <a:lumMod val="75000"/>
                  </a:schemeClr>
                </a:solidFill>
              </a:rPr>
              <a:t>reduce barriers to entry </a:t>
            </a:r>
            <a:r>
              <a:rPr lang="en-US" sz="1300" b="0"/>
              <a:t>and facilitate </a:t>
            </a:r>
            <a:r>
              <a:rPr lang="en-US" sz="1300" b="0">
                <a:solidFill>
                  <a:schemeClr val="accent5">
                    <a:lumMod val="75000"/>
                  </a:schemeClr>
                </a:solidFill>
              </a:rPr>
              <a:t>the emergence of small REN providers</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Competitive landscape on post-loss management  </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D74D7498-92CD-485E-B64F-458B030E1CC2}"/>
              </a:ext>
            </a:extLst>
          </p:cNvPr>
          <p:cNvSpPr/>
          <p:nvPr/>
        </p:nvSpPr>
        <p:spPr>
          <a:xfrm>
            <a:off x="73392" y="1312903"/>
            <a:ext cx="9759216" cy="4919227"/>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3787"/>
          <a:stretch/>
        </p:blipFill>
        <p:spPr>
          <a:xfrm>
            <a:off x="4574009" y="5680684"/>
            <a:ext cx="214316" cy="230961"/>
          </a:xfrm>
          <a:prstGeom prst="rect">
            <a:avLst/>
          </a:prstGeom>
        </p:spPr>
      </p:pic>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cxnSp>
        <p:nvCxnSpPr>
          <p:cNvPr id="176" name="Connector: Elbow 175">
            <a:extLst>
              <a:ext uri="{FF2B5EF4-FFF2-40B4-BE49-F238E27FC236}">
                <a16:creationId xmlns:a16="http://schemas.microsoft.com/office/drawing/2014/main" id="{FA713B8B-5302-426B-AA78-F5CF2D25B675}"/>
              </a:ext>
            </a:extLst>
          </p:cNvPr>
          <p:cNvCxnSpPr>
            <a:cxnSpLocks/>
            <a:stCxn id="4107" idx="0"/>
            <a:endCxn id="166" idx="2"/>
          </p:cNvCxnSpPr>
          <p:nvPr/>
        </p:nvCxnSpPr>
        <p:spPr>
          <a:xfrm rot="16200000" flipV="1">
            <a:off x="1947796" y="3888086"/>
            <a:ext cx="285099" cy="2846144"/>
          </a:xfrm>
          <a:prstGeom prst="bentConnector3">
            <a:avLst>
              <a:gd name="adj1" fmla="val 41982"/>
            </a:avLst>
          </a:prstGeom>
          <a:ln>
            <a:solidFill>
              <a:schemeClr val="bg1">
                <a:lumMod val="50000"/>
              </a:schemeClr>
            </a:solidFill>
            <a:headEnd type="triangle"/>
            <a:tailEnd type="none"/>
          </a:ln>
        </p:spPr>
        <p:style>
          <a:lnRef idx="1">
            <a:schemeClr val="accent3"/>
          </a:lnRef>
          <a:fillRef idx="0">
            <a:schemeClr val="accent3"/>
          </a:fillRef>
          <a:effectRef idx="0">
            <a:schemeClr val="accent3"/>
          </a:effectRef>
          <a:fontRef idx="minor">
            <a:schemeClr val="tx1"/>
          </a:fontRef>
        </p:style>
      </p:cxn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Connector: Elbow 4115">
            <a:extLst>
              <a:ext uri="{FF2B5EF4-FFF2-40B4-BE49-F238E27FC236}">
                <a16:creationId xmlns:a16="http://schemas.microsoft.com/office/drawing/2014/main" id="{42B6CE9C-6923-4A06-B3FD-418AA9659E67}"/>
              </a:ext>
            </a:extLst>
          </p:cNvPr>
          <p:cNvCxnSpPr>
            <a:cxnSpLocks/>
            <a:stCxn id="33" idx="0"/>
            <a:endCxn id="197" idx="2"/>
          </p:cNvCxnSpPr>
          <p:nvPr/>
        </p:nvCxnSpPr>
        <p:spPr>
          <a:xfrm rot="16200000" flipV="1">
            <a:off x="1947069" y="2036333"/>
            <a:ext cx="1117316" cy="1212767"/>
          </a:xfrm>
          <a:prstGeom prst="bentConnector3">
            <a:avLst>
              <a:gd name="adj1" fmla="val 32174"/>
            </a:avLst>
          </a:prstGeom>
          <a:ln>
            <a:solidFill>
              <a:schemeClr val="bg1">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186496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1856712"/>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93" name="Connector: Elbow 92">
            <a:extLst>
              <a:ext uri="{FF2B5EF4-FFF2-40B4-BE49-F238E27FC236}">
                <a16:creationId xmlns:a16="http://schemas.microsoft.com/office/drawing/2014/main" id="{9A7811CB-A29B-4C81-9EFA-7BEDF5F2E0C2}"/>
              </a:ext>
            </a:extLst>
          </p:cNvPr>
          <p:cNvCxnSpPr>
            <a:cxnSpLocks/>
            <a:endCxn id="33" idx="2"/>
          </p:cNvCxnSpPr>
          <p:nvPr/>
        </p:nvCxnSpPr>
        <p:spPr>
          <a:xfrm flipV="1">
            <a:off x="1180019" y="4781991"/>
            <a:ext cx="1932091" cy="196998"/>
          </a:xfrm>
          <a:prstGeom prst="bentConnector2">
            <a:avLst/>
          </a:prstGeom>
          <a:ln>
            <a:solidFill>
              <a:schemeClr val="bg1">
                <a:lumMod val="50000"/>
              </a:schemeClr>
            </a:solidFill>
            <a:tailEnd type="none"/>
          </a:ln>
        </p:spPr>
        <p:style>
          <a:lnRef idx="1">
            <a:schemeClr val="accent3"/>
          </a:lnRef>
          <a:fillRef idx="0">
            <a:schemeClr val="accent3"/>
          </a:fillRef>
          <a:effectRef idx="0">
            <a:schemeClr val="accent3"/>
          </a:effectRef>
          <a:fontRef idx="minor">
            <a:schemeClr val="tx1"/>
          </a:fontRef>
        </p:style>
      </p:cxn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pic>
        <p:nvPicPr>
          <p:cNvPr id="133" name="Picture 8" descr="Image result for allianz logo">
            <a:extLst>
              <a:ext uri="{FF2B5EF4-FFF2-40B4-BE49-F238E27FC236}">
                <a16:creationId xmlns:a16="http://schemas.microsoft.com/office/drawing/2014/main" id="{705E556D-83F3-46A3-91BA-19595444181F}"/>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Image result for covea">
            <a:extLst>
              <a:ext uri="{FF2B5EF4-FFF2-40B4-BE49-F238E27FC236}">
                <a16:creationId xmlns:a16="http://schemas.microsoft.com/office/drawing/2014/main" id="{804E3570-5C81-4C92-915F-0C0A037114C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axa">
            <a:extLst>
              <a:ext uri="{FF2B5EF4-FFF2-40B4-BE49-F238E27FC236}">
                <a16:creationId xmlns:a16="http://schemas.microsoft.com/office/drawing/2014/main" id="{82805E27-F91C-4B67-8E42-7CDCAF1868E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3ID Désamiantage (Groupe RESILIANS) | Prévention amiante">
            <a:extLst>
              <a:ext uri="{FF2B5EF4-FFF2-40B4-BE49-F238E27FC236}">
                <a16:creationId xmlns:a16="http://schemas.microsoft.com/office/drawing/2014/main" id="{46ED3783-72A2-4ADB-85A4-661F9710DF32}"/>
              </a:ext>
            </a:extLst>
          </p:cNvPr>
          <p:cNvPicPr>
            <a:picLocks noChangeAspect="1" noChangeArrowheads="1"/>
          </p:cNvPicPr>
          <p:nvPr/>
        </p:nvPicPr>
        <p:blipFill>
          <a:blip r:embed="rId3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 243">
            <a:extLst>
              <a:ext uri="{FF2B5EF4-FFF2-40B4-BE49-F238E27FC236}">
                <a16:creationId xmlns:a16="http://schemas.microsoft.com/office/drawing/2014/main" id="{5CE2E925-F9E3-498C-8172-5A3A9DAF3A27}"/>
              </a:ext>
            </a:extLst>
          </p:cNvPr>
          <p:cNvPicPr>
            <a:picLocks noChangeAspect="1"/>
          </p:cNvPicPr>
          <p:nvPr/>
        </p:nvPicPr>
        <p:blipFill>
          <a:blip r:embed="rId36">
            <a:clrChange>
              <a:clrFrom>
                <a:srgbClr val="F5F5F5"/>
              </a:clrFrom>
              <a:clrTo>
                <a:srgbClr val="F5F5F5">
                  <a:alpha val="0"/>
                </a:srgbClr>
              </a:clrTo>
            </a:clrChange>
          </a:blip>
          <a:stretch>
            <a:fillRect/>
          </a:stretch>
        </p:blipFill>
        <p:spPr>
          <a:xfrm>
            <a:off x="4077204" y="4177278"/>
            <a:ext cx="325956" cy="159782"/>
          </a:xfrm>
          <a:prstGeom prst="rect">
            <a:avLst/>
          </a:prstGeom>
        </p:spPr>
      </p:pic>
      <p:pic>
        <p:nvPicPr>
          <p:cNvPr id="146" name="Image 22" descr="Une image contenant texte, signe, rouge, clipart&#10;&#10;Description générée automatiquement">
            <a:extLst>
              <a:ext uri="{FF2B5EF4-FFF2-40B4-BE49-F238E27FC236}">
                <a16:creationId xmlns:a16="http://schemas.microsoft.com/office/drawing/2014/main" id="{834C075C-3512-4FDE-B66E-7F5B1282E85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53" name="Image 24">
            <a:extLst>
              <a:ext uri="{FF2B5EF4-FFF2-40B4-BE49-F238E27FC236}">
                <a16:creationId xmlns:a16="http://schemas.microsoft.com/office/drawing/2014/main" id="{F61397DA-A9F5-4E9C-A95F-2708C6C826F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sp>
        <p:nvSpPr>
          <p:cNvPr id="173" name="Bulle narrative : rectangle 116">
            <a:extLst>
              <a:ext uri="{FF2B5EF4-FFF2-40B4-BE49-F238E27FC236}">
                <a16:creationId xmlns:a16="http://schemas.microsoft.com/office/drawing/2014/main" id="{BE452BF0-402D-4BCD-91A6-3CEC4D05BAD1}"/>
              </a:ext>
            </a:extLst>
          </p:cNvPr>
          <p:cNvSpPr/>
          <p:nvPr/>
        </p:nvSpPr>
        <p:spPr>
          <a:xfrm>
            <a:off x="5506034" y="2345709"/>
            <a:ext cx="3893459" cy="2929311"/>
          </a:xfrm>
          <a:prstGeom prst="wedgeRectCallout">
            <a:avLst>
              <a:gd name="adj1" fmla="val -62755"/>
              <a:gd name="adj2" fmla="val 2094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#1 </a:t>
            </a:r>
          </a:p>
          <a:p>
            <a:pPr marL="171450" indent="-171450" algn="l">
              <a:spcAft>
                <a:spcPts val="600"/>
              </a:spcAft>
              <a:buFont typeface="Arial" panose="020B0604020202020204" pitchFamily="34" charset="0"/>
              <a:buChar char="•"/>
            </a:pPr>
            <a:r>
              <a:rPr lang="en-US" sz="1000" b="1">
                <a:solidFill>
                  <a:schemeClr val="tx1"/>
                </a:solidFill>
              </a:rPr>
              <a:t>Risk:</a:t>
            </a:r>
            <a:r>
              <a:rPr lang="en-US" sz="1000">
                <a:solidFill>
                  <a:schemeClr val="tx1"/>
                </a:solidFill>
              </a:rPr>
              <a:t> </a:t>
            </a:r>
            <a:r>
              <a:rPr lang="en-US" sz="1000" err="1">
                <a:solidFill>
                  <a:schemeClr val="accent5">
                    <a:lumMod val="75000"/>
                  </a:schemeClr>
                </a:solidFill>
              </a:rPr>
              <a:t>Sinapps</a:t>
            </a:r>
            <a:r>
              <a:rPr lang="en-US" sz="1000">
                <a:solidFill>
                  <a:schemeClr val="tx1"/>
                </a:solidFill>
              </a:rPr>
              <a:t>, by providing to REN providers an </a:t>
            </a:r>
            <a:r>
              <a:rPr lang="en-US" sz="1000">
                <a:solidFill>
                  <a:schemeClr val="accent5">
                    <a:lumMod val="75000"/>
                  </a:schemeClr>
                </a:solidFill>
              </a:rPr>
              <a:t>interface</a:t>
            </a:r>
            <a:r>
              <a:rPr lang="en-US" sz="1000">
                <a:solidFill>
                  <a:schemeClr val="tx1"/>
                </a:solidFill>
              </a:rPr>
              <a:t> with </a:t>
            </a:r>
            <a:r>
              <a:rPr lang="en-US" sz="1000">
                <a:solidFill>
                  <a:schemeClr val="accent5">
                    <a:lumMod val="75000"/>
                  </a:schemeClr>
                </a:solidFill>
              </a:rPr>
              <a:t>insurances</a:t>
            </a:r>
            <a:r>
              <a:rPr lang="en-US" sz="1000">
                <a:solidFill>
                  <a:schemeClr val="tx1"/>
                </a:solidFill>
              </a:rPr>
              <a:t> and expertise companies and </a:t>
            </a:r>
            <a:r>
              <a:rPr lang="en-US" sz="1000">
                <a:solidFill>
                  <a:schemeClr val="accent5">
                    <a:lumMod val="75000"/>
                  </a:schemeClr>
                </a:solidFill>
              </a:rPr>
              <a:t>workflow management tools</a:t>
            </a:r>
            <a:r>
              <a:rPr lang="en-US" sz="1000">
                <a:solidFill>
                  <a:schemeClr val="tx1"/>
                </a:solidFill>
              </a:rPr>
              <a:t>, </a:t>
            </a:r>
            <a:r>
              <a:rPr lang="en-US" sz="1000">
                <a:solidFill>
                  <a:schemeClr val="accent5">
                    <a:lumMod val="75000"/>
                  </a:schemeClr>
                </a:solidFill>
              </a:rPr>
              <a:t>reduces</a:t>
            </a:r>
            <a:r>
              <a:rPr lang="en-US" sz="1000">
                <a:solidFill>
                  <a:schemeClr val="accent5"/>
                </a:solidFill>
              </a:rPr>
              <a:t> </a:t>
            </a:r>
            <a:r>
              <a:rPr lang="en-US" sz="1000">
                <a:solidFill>
                  <a:schemeClr val="accent5">
                    <a:lumMod val="75000"/>
                  </a:schemeClr>
                </a:solidFill>
              </a:rPr>
              <a:t>barriers to entry </a:t>
            </a:r>
            <a:r>
              <a:rPr lang="en-US" sz="1000">
                <a:solidFill>
                  <a:schemeClr val="tx1"/>
                </a:solidFill>
              </a:rPr>
              <a:t>and favors the </a:t>
            </a:r>
            <a:r>
              <a:rPr lang="en-US" sz="1000">
                <a:solidFill>
                  <a:schemeClr val="accent5">
                    <a:lumMod val="75000"/>
                  </a:schemeClr>
                </a:solidFill>
              </a:rPr>
              <a:t>emergence of small REN providers</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Although it is limited as of today as </a:t>
            </a:r>
            <a:r>
              <a:rPr lang="en-US" sz="1000" err="1">
                <a:solidFill>
                  <a:schemeClr val="tx1"/>
                </a:solidFill>
              </a:rPr>
              <a:t>Sinapps</a:t>
            </a:r>
            <a:r>
              <a:rPr lang="en-US" sz="1000">
                <a:solidFill>
                  <a:schemeClr val="tx1"/>
                </a:solidFill>
              </a:rPr>
              <a:t> adoption remains low, this risk could increase in the mid-term as:</a:t>
            </a:r>
          </a:p>
          <a:p>
            <a:pPr marL="628650" lvl="1" indent="-171450">
              <a:spcAft>
                <a:spcPts val="300"/>
              </a:spcAft>
              <a:buFont typeface="Courier New" panose="02070309020205020404" pitchFamily="49" charset="0"/>
              <a:buChar char="o"/>
            </a:pPr>
            <a:r>
              <a:rPr lang="en-US" sz="1000">
                <a:solidFill>
                  <a:schemeClr val="tx1"/>
                </a:solidFill>
              </a:rPr>
              <a:t>The </a:t>
            </a:r>
            <a:r>
              <a:rPr lang="en-US" sz="1000" err="1">
                <a:solidFill>
                  <a:schemeClr val="accent5">
                    <a:lumMod val="75000"/>
                  </a:schemeClr>
                </a:solidFill>
              </a:rPr>
              <a:t>Sinapps</a:t>
            </a:r>
            <a:r>
              <a:rPr lang="en-US" sz="1000">
                <a:solidFill>
                  <a:schemeClr val="accent5">
                    <a:lumMod val="75000"/>
                  </a:schemeClr>
                </a:solidFill>
              </a:rPr>
              <a:t> tools </a:t>
            </a:r>
            <a:r>
              <a:rPr lang="en-US" sz="1000">
                <a:solidFill>
                  <a:schemeClr val="tx1"/>
                </a:solidFill>
              </a:rPr>
              <a:t>gives small REN providers the ability to </a:t>
            </a:r>
            <a:r>
              <a:rPr lang="en-US" sz="1000">
                <a:solidFill>
                  <a:schemeClr val="accent5">
                    <a:lumMod val="75000"/>
                  </a:schemeClr>
                </a:solidFill>
              </a:rPr>
              <a:t>connect with insurances </a:t>
            </a:r>
            <a:r>
              <a:rPr lang="en-US" sz="1000">
                <a:solidFill>
                  <a:schemeClr val="tx1"/>
                </a:solidFill>
              </a:rPr>
              <a:t>and therefore </a:t>
            </a:r>
            <a:r>
              <a:rPr lang="en-US" sz="1000">
                <a:solidFill>
                  <a:schemeClr val="accent5">
                    <a:lumMod val="75000"/>
                  </a:schemeClr>
                </a:solidFill>
              </a:rPr>
              <a:t>increase the competition</a:t>
            </a:r>
          </a:p>
          <a:p>
            <a:pPr marL="628650" lvl="1" indent="-171450">
              <a:spcAft>
                <a:spcPts val="300"/>
              </a:spcAft>
              <a:buFont typeface="Courier New" panose="02070309020205020404" pitchFamily="49" charset="0"/>
              <a:buChar char="o"/>
            </a:pPr>
            <a:r>
              <a:rPr lang="en-US" sz="1000">
                <a:solidFill>
                  <a:schemeClr val="tx1"/>
                </a:solidFill>
              </a:rPr>
              <a:t>The </a:t>
            </a:r>
            <a:r>
              <a:rPr lang="en-US" sz="1000" err="1">
                <a:solidFill>
                  <a:schemeClr val="accent5">
                    <a:lumMod val="75000"/>
                  </a:schemeClr>
                </a:solidFill>
              </a:rPr>
              <a:t>Sinapps</a:t>
            </a:r>
            <a:r>
              <a:rPr lang="en-US" sz="1000">
                <a:solidFill>
                  <a:schemeClr val="accent5">
                    <a:lumMod val="75000"/>
                  </a:schemeClr>
                </a:solidFill>
              </a:rPr>
              <a:t> workstation facilitates </a:t>
            </a:r>
            <a:r>
              <a:rPr lang="en-US" sz="1000">
                <a:solidFill>
                  <a:schemeClr val="tx1"/>
                </a:solidFill>
              </a:rPr>
              <a:t>the </a:t>
            </a:r>
            <a:r>
              <a:rPr lang="en-US" sz="1000">
                <a:solidFill>
                  <a:schemeClr val="accent5">
                    <a:lumMod val="75000"/>
                  </a:schemeClr>
                </a:solidFill>
              </a:rPr>
              <a:t>workflow management </a:t>
            </a:r>
            <a:r>
              <a:rPr lang="en-US" sz="1000">
                <a:solidFill>
                  <a:schemeClr val="tx1"/>
                </a:solidFill>
              </a:rPr>
              <a:t>for small REN providers that have not invested in sophisticated software and might enable them to </a:t>
            </a:r>
            <a:r>
              <a:rPr lang="en-US" sz="1000">
                <a:solidFill>
                  <a:schemeClr val="accent5">
                    <a:lumMod val="75000"/>
                  </a:schemeClr>
                </a:solidFill>
              </a:rPr>
              <a:t>compete with more advanced </a:t>
            </a:r>
            <a:r>
              <a:rPr lang="en-US" sz="1000">
                <a:solidFill>
                  <a:schemeClr val="tx1"/>
                </a:solidFill>
              </a:rPr>
              <a:t>REN players as Hestia</a:t>
            </a:r>
          </a:p>
        </p:txBody>
      </p:sp>
      <p:grpSp>
        <p:nvGrpSpPr>
          <p:cNvPr id="174" name="Group 4">
            <a:extLst>
              <a:ext uri="{FF2B5EF4-FFF2-40B4-BE49-F238E27FC236}">
                <a16:creationId xmlns:a16="http://schemas.microsoft.com/office/drawing/2014/main" id="{A0BB3FDD-90CE-41D8-A9A8-8AB886A3F374}"/>
              </a:ext>
            </a:extLst>
          </p:cNvPr>
          <p:cNvGrpSpPr>
            <a:grpSpLocks noChangeAspect="1"/>
          </p:cNvGrpSpPr>
          <p:nvPr/>
        </p:nvGrpSpPr>
        <p:grpSpPr bwMode="auto">
          <a:xfrm>
            <a:off x="8533607" y="2374874"/>
            <a:ext cx="217267" cy="257654"/>
            <a:chOff x="811" y="719"/>
            <a:chExt cx="694" cy="823"/>
          </a:xfrm>
          <a:solidFill>
            <a:schemeClr val="accent6"/>
          </a:solidFill>
        </p:grpSpPr>
        <p:sp>
          <p:nvSpPr>
            <p:cNvPr id="175" name="Freeform 5">
              <a:extLst>
                <a:ext uri="{FF2B5EF4-FFF2-40B4-BE49-F238E27FC236}">
                  <a16:creationId xmlns:a16="http://schemas.microsoft.com/office/drawing/2014/main" id="{F8857BB0-F1A7-483C-9990-E66D57EBD5C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
              <a:extLst>
                <a:ext uri="{FF2B5EF4-FFF2-40B4-BE49-F238E27FC236}">
                  <a16:creationId xmlns:a16="http://schemas.microsoft.com/office/drawing/2014/main" id="{17BBA2F2-7420-48E0-846D-ED85F7E2D0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4">
            <a:extLst>
              <a:ext uri="{FF2B5EF4-FFF2-40B4-BE49-F238E27FC236}">
                <a16:creationId xmlns:a16="http://schemas.microsoft.com/office/drawing/2014/main" id="{4997958F-B88E-4FA0-AA5D-B60AF20950D7}"/>
              </a:ext>
            </a:extLst>
          </p:cNvPr>
          <p:cNvGrpSpPr>
            <a:grpSpLocks noChangeAspect="1"/>
          </p:cNvGrpSpPr>
          <p:nvPr/>
        </p:nvGrpSpPr>
        <p:grpSpPr bwMode="auto">
          <a:xfrm>
            <a:off x="397578" y="6443654"/>
            <a:ext cx="217267" cy="257654"/>
            <a:chOff x="811" y="719"/>
            <a:chExt cx="694" cy="823"/>
          </a:xfrm>
          <a:solidFill>
            <a:schemeClr val="accent3"/>
          </a:solidFill>
        </p:grpSpPr>
        <p:sp>
          <p:nvSpPr>
            <p:cNvPr id="179" name="Freeform 5">
              <a:extLst>
                <a:ext uri="{FF2B5EF4-FFF2-40B4-BE49-F238E27FC236}">
                  <a16:creationId xmlns:a16="http://schemas.microsoft.com/office/drawing/2014/main" id="{6D7C949B-1B81-4D9C-9891-BAC9498DEA81}"/>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80" name="Freeform 6">
              <a:extLst>
                <a:ext uri="{FF2B5EF4-FFF2-40B4-BE49-F238E27FC236}">
                  <a16:creationId xmlns:a16="http://schemas.microsoft.com/office/drawing/2014/main" id="{D2736CBB-3F2F-412A-B5A6-81C99D83A8B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81" name="Group 4">
            <a:extLst>
              <a:ext uri="{FF2B5EF4-FFF2-40B4-BE49-F238E27FC236}">
                <a16:creationId xmlns:a16="http://schemas.microsoft.com/office/drawing/2014/main" id="{1FAE4F7F-18DC-45E0-A190-D439E4E9D64D}"/>
              </a:ext>
            </a:extLst>
          </p:cNvPr>
          <p:cNvGrpSpPr>
            <a:grpSpLocks noChangeAspect="1"/>
          </p:cNvGrpSpPr>
          <p:nvPr/>
        </p:nvGrpSpPr>
        <p:grpSpPr bwMode="auto">
          <a:xfrm>
            <a:off x="1378785" y="6443654"/>
            <a:ext cx="217267" cy="257654"/>
            <a:chOff x="811" y="719"/>
            <a:chExt cx="694" cy="823"/>
          </a:xfrm>
          <a:solidFill>
            <a:schemeClr val="accent6"/>
          </a:solidFill>
        </p:grpSpPr>
        <p:sp>
          <p:nvSpPr>
            <p:cNvPr id="182" name="Freeform 5">
              <a:extLst>
                <a:ext uri="{FF2B5EF4-FFF2-40B4-BE49-F238E27FC236}">
                  <a16:creationId xmlns:a16="http://schemas.microsoft.com/office/drawing/2014/main" id="{A12CA5EC-88C6-48FB-8D81-C59D27D96CC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
              <a:extLst>
                <a:ext uri="{FF2B5EF4-FFF2-40B4-BE49-F238E27FC236}">
                  <a16:creationId xmlns:a16="http://schemas.microsoft.com/office/drawing/2014/main" id="{8B1515F0-3ABD-4055-902B-E0A71F29D8A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4" name="TextBox 183">
            <a:extLst>
              <a:ext uri="{FF2B5EF4-FFF2-40B4-BE49-F238E27FC236}">
                <a16:creationId xmlns:a16="http://schemas.microsoft.com/office/drawing/2014/main" id="{2D6BD341-2669-45B8-8E10-F13130479C8B}"/>
              </a:ext>
            </a:extLst>
          </p:cNvPr>
          <p:cNvSpPr txBox="1"/>
          <p:nvPr/>
        </p:nvSpPr>
        <p:spPr>
          <a:xfrm>
            <a:off x="707650" y="6464759"/>
            <a:ext cx="611065" cy="215444"/>
          </a:xfrm>
          <a:prstGeom prst="rect">
            <a:avLst/>
          </a:prstGeom>
          <a:noFill/>
        </p:spPr>
        <p:txBody>
          <a:bodyPr wrap="none" rtlCol="0">
            <a:spAutoFit/>
          </a:bodyPr>
          <a:lstStyle/>
          <a:p>
            <a:pPr algn="l"/>
            <a:r>
              <a:rPr lang="en-US" sz="800"/>
              <a:t>Low risk</a:t>
            </a:r>
          </a:p>
        </p:txBody>
      </p:sp>
      <p:sp>
        <p:nvSpPr>
          <p:cNvPr id="185" name="TextBox 184">
            <a:extLst>
              <a:ext uri="{FF2B5EF4-FFF2-40B4-BE49-F238E27FC236}">
                <a16:creationId xmlns:a16="http://schemas.microsoft.com/office/drawing/2014/main" id="{5AE57E1A-6506-4F9C-A94E-27A1D75F149A}"/>
              </a:ext>
            </a:extLst>
          </p:cNvPr>
          <p:cNvSpPr txBox="1"/>
          <p:nvPr/>
        </p:nvSpPr>
        <p:spPr>
          <a:xfrm>
            <a:off x="1796186" y="6464759"/>
            <a:ext cx="813043" cy="215444"/>
          </a:xfrm>
          <a:prstGeom prst="rect">
            <a:avLst/>
          </a:prstGeom>
          <a:noFill/>
        </p:spPr>
        <p:txBody>
          <a:bodyPr wrap="none" rtlCol="0">
            <a:spAutoFit/>
          </a:bodyPr>
          <a:lstStyle/>
          <a:p>
            <a:pPr algn="l"/>
            <a:r>
              <a:rPr lang="en-US" sz="800"/>
              <a:t>Medium risk</a:t>
            </a:r>
          </a:p>
        </p:txBody>
      </p:sp>
      <p:sp>
        <p:nvSpPr>
          <p:cNvPr id="124" name="ZoneTexte 95">
            <a:extLst>
              <a:ext uri="{FF2B5EF4-FFF2-40B4-BE49-F238E27FC236}">
                <a16:creationId xmlns:a16="http://schemas.microsoft.com/office/drawing/2014/main" id="{D6C1E53A-55EC-4A78-A526-02C0AC2C60BB}"/>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a:t>…</a:t>
            </a:r>
          </a:p>
        </p:txBody>
      </p:sp>
      <p:sp>
        <p:nvSpPr>
          <p:cNvPr id="126" name="ZoneTexte 95">
            <a:extLst>
              <a:ext uri="{FF2B5EF4-FFF2-40B4-BE49-F238E27FC236}">
                <a16:creationId xmlns:a16="http://schemas.microsoft.com/office/drawing/2014/main" id="{ED54800C-53A0-4A95-B01D-6800A323DD3B}"/>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a:t>…</a:t>
            </a:r>
          </a:p>
        </p:txBody>
      </p:sp>
      <p:sp>
        <p:nvSpPr>
          <p:cNvPr id="136" name="ZoneTexte 95">
            <a:extLst>
              <a:ext uri="{FF2B5EF4-FFF2-40B4-BE49-F238E27FC236}">
                <a16:creationId xmlns:a16="http://schemas.microsoft.com/office/drawing/2014/main" id="{84C28327-00A2-4711-A8BF-996CFA88AC98}"/>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a:t>…</a:t>
            </a:r>
          </a:p>
        </p:txBody>
      </p:sp>
      <p:sp>
        <p:nvSpPr>
          <p:cNvPr id="137" name="ZoneTexte 95">
            <a:extLst>
              <a:ext uri="{FF2B5EF4-FFF2-40B4-BE49-F238E27FC236}">
                <a16:creationId xmlns:a16="http://schemas.microsoft.com/office/drawing/2014/main" id="{AEE977AB-712C-41D1-AD50-0C0BDEF0923D}"/>
              </a:ext>
            </a:extLst>
          </p:cNvPr>
          <p:cNvSpPr txBox="1"/>
          <p:nvPr/>
        </p:nvSpPr>
        <p:spPr>
          <a:xfrm>
            <a:off x="4561798" y="4488106"/>
            <a:ext cx="128384" cy="153888"/>
          </a:xfrm>
          <a:prstGeom prst="rect">
            <a:avLst/>
          </a:prstGeom>
          <a:noFill/>
        </p:spPr>
        <p:txBody>
          <a:bodyPr wrap="square" lIns="0" tIns="0" rIns="0" bIns="0" rtlCol="0">
            <a:spAutoFit/>
          </a:bodyPr>
          <a:lstStyle/>
          <a:p>
            <a:pPr algn="l"/>
            <a:r>
              <a:rPr lang="en-US" sz="1000"/>
              <a:t>…</a:t>
            </a:r>
          </a:p>
        </p:txBody>
      </p:sp>
      <p:sp>
        <p:nvSpPr>
          <p:cNvPr id="138" name="ZoneTexte 99">
            <a:extLst>
              <a:ext uri="{FF2B5EF4-FFF2-40B4-BE49-F238E27FC236}">
                <a16:creationId xmlns:a16="http://schemas.microsoft.com/office/drawing/2014/main" id="{3ED5E0DD-7898-41FC-9518-B99CF6724888}"/>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rPr>
              <a:t>1. </a:t>
            </a:r>
            <a:r>
              <a:rPr lang="en-US" sz="800" i="1"/>
              <a:t>Risk #1</a:t>
            </a:r>
            <a:endParaRPr kumimoji="0" lang="en-US" sz="800" i="1" u="none" strike="noStrike" cap="none" normalizeH="0" baseline="0">
              <a:ln>
                <a:noFill/>
              </a:ln>
              <a:effectLst/>
            </a:endParaRPr>
          </a:p>
        </p:txBody>
      </p:sp>
      <p:sp>
        <p:nvSpPr>
          <p:cNvPr id="204" name="Rectangle 203">
            <a:extLst>
              <a:ext uri="{FF2B5EF4-FFF2-40B4-BE49-F238E27FC236}">
                <a16:creationId xmlns:a16="http://schemas.microsoft.com/office/drawing/2014/main" id="{6CC6C49E-D434-403F-BE50-A7622E04ADF6}"/>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05" name="Rectangle 204">
            <a:extLst>
              <a:ext uri="{FF2B5EF4-FFF2-40B4-BE49-F238E27FC236}">
                <a16:creationId xmlns:a16="http://schemas.microsoft.com/office/drawing/2014/main" id="{32F079B9-FFF1-42AB-9B15-BC9184FFBCA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206" name="Rectangle 205">
            <a:extLst>
              <a:ext uri="{FF2B5EF4-FFF2-40B4-BE49-F238E27FC236}">
                <a16:creationId xmlns:a16="http://schemas.microsoft.com/office/drawing/2014/main" id="{89686EE2-3C88-4AA0-87A1-4BC04B48AB02}"/>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07" name="Rectangle 206">
            <a:extLst>
              <a:ext uri="{FF2B5EF4-FFF2-40B4-BE49-F238E27FC236}">
                <a16:creationId xmlns:a16="http://schemas.microsoft.com/office/drawing/2014/main" id="{AC37BD0B-23A7-4DB4-B2F5-65C70DADE73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208" name="Rectangle 207">
            <a:extLst>
              <a:ext uri="{FF2B5EF4-FFF2-40B4-BE49-F238E27FC236}">
                <a16:creationId xmlns:a16="http://schemas.microsoft.com/office/drawing/2014/main" id="{742E52DF-B90F-44D4-9B0A-5774B4121BA9}"/>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209" name="Rectangle 208">
            <a:extLst>
              <a:ext uri="{FF2B5EF4-FFF2-40B4-BE49-F238E27FC236}">
                <a16:creationId xmlns:a16="http://schemas.microsoft.com/office/drawing/2014/main" id="{FE8ADA23-A482-4A71-B96C-4FF784FF76A5}"/>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210" name="Rectangle 209">
            <a:extLst>
              <a:ext uri="{FF2B5EF4-FFF2-40B4-BE49-F238E27FC236}">
                <a16:creationId xmlns:a16="http://schemas.microsoft.com/office/drawing/2014/main" id="{F8F6D5DC-83D8-4EDF-96BE-EA0B142DCE81}"/>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211" name="Rectangle 210">
            <a:extLst>
              <a:ext uri="{FF2B5EF4-FFF2-40B4-BE49-F238E27FC236}">
                <a16:creationId xmlns:a16="http://schemas.microsoft.com/office/drawing/2014/main" id="{03AEBBA0-73DD-4747-AD0F-3B8EC27C90DB}"/>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35" name="Picture 232">
            <a:extLst>
              <a:ext uri="{FF2B5EF4-FFF2-40B4-BE49-F238E27FC236}">
                <a16:creationId xmlns:a16="http://schemas.microsoft.com/office/drawing/2014/main" id="{92FB3B8A-F566-4868-8296-B788963C51C0}"/>
              </a:ext>
            </a:extLst>
          </p:cNvPr>
          <p:cNvPicPr>
            <a:picLocks noChangeAspect="1"/>
          </p:cNvPicPr>
          <p:nvPr/>
        </p:nvPicPr>
        <p:blipFill>
          <a:blip r:embed="rId39"/>
          <a:stretch>
            <a:fillRect/>
          </a:stretch>
        </p:blipFill>
        <p:spPr>
          <a:xfrm>
            <a:off x="357639" y="4913138"/>
            <a:ext cx="594935" cy="215513"/>
          </a:xfrm>
          <a:prstGeom prst="rect">
            <a:avLst/>
          </a:prstGeom>
        </p:spPr>
      </p:pic>
      <p:pic>
        <p:nvPicPr>
          <p:cNvPr id="142" name="Picture 20">
            <a:extLst>
              <a:ext uri="{FF2B5EF4-FFF2-40B4-BE49-F238E27FC236}">
                <a16:creationId xmlns:a16="http://schemas.microsoft.com/office/drawing/2014/main" id="{C10370A7-8D72-4E06-9867-9F8A85C6BBE8}"/>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pic>
        <p:nvPicPr>
          <p:cNvPr id="143" name="Picture 20">
            <a:extLst>
              <a:ext uri="{FF2B5EF4-FFF2-40B4-BE49-F238E27FC236}">
                <a16:creationId xmlns:a16="http://schemas.microsoft.com/office/drawing/2014/main" id="{3F88F8F2-3067-4E5A-9A7F-1BA8CD087692}"/>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86" name="Graphique 51" descr="Loupe avec un remplissage uni">
            <a:extLst>
              <a:ext uri="{FF2B5EF4-FFF2-40B4-BE49-F238E27FC236}">
                <a16:creationId xmlns:a16="http://schemas.microsoft.com/office/drawing/2014/main" id="{C4ACC38A-C349-4ECC-A19F-13F8956E616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706843" y="6457901"/>
            <a:ext cx="229161" cy="229161"/>
          </a:xfrm>
          <a:prstGeom prst="rect">
            <a:avLst/>
          </a:prstGeom>
        </p:spPr>
      </p:pic>
      <p:sp>
        <p:nvSpPr>
          <p:cNvPr id="187" name="ZoneTexte 2">
            <a:extLst>
              <a:ext uri="{FF2B5EF4-FFF2-40B4-BE49-F238E27FC236}">
                <a16:creationId xmlns:a16="http://schemas.microsoft.com/office/drawing/2014/main" id="{4E509C62-E7D0-4783-89FC-3579C2552880}"/>
              </a:ext>
            </a:extLst>
          </p:cNvPr>
          <p:cNvSpPr txBox="1"/>
          <p:nvPr/>
        </p:nvSpPr>
        <p:spPr>
          <a:xfrm>
            <a:off x="2951540" y="6403204"/>
            <a:ext cx="1610258" cy="338554"/>
          </a:xfrm>
          <a:prstGeom prst="rect">
            <a:avLst/>
          </a:prstGeom>
          <a:noFill/>
        </p:spPr>
        <p:txBody>
          <a:bodyPr wrap="square" rtlCol="0">
            <a:spAutoFit/>
          </a:bodyPr>
          <a:lstStyle/>
          <a:p>
            <a:pPr algn="l"/>
            <a:r>
              <a:rPr lang="en-US" sz="800" i="1">
                <a:solidFill>
                  <a:schemeClr val="tx2"/>
                </a:solidFill>
              </a:rPr>
              <a:t>Focus on the following pages</a:t>
            </a:r>
          </a:p>
        </p:txBody>
      </p:sp>
      <p:pic>
        <p:nvPicPr>
          <p:cNvPr id="188" name="Graphique 51" descr="Loupe avec un remplissage uni">
            <a:extLst>
              <a:ext uri="{FF2B5EF4-FFF2-40B4-BE49-F238E27FC236}">
                <a16:creationId xmlns:a16="http://schemas.microsoft.com/office/drawing/2014/main" id="{F5B76051-3F2A-467C-858B-5D8F5DFFAA8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7424" y="4660660"/>
            <a:ext cx="229161" cy="229161"/>
          </a:xfrm>
          <a:prstGeom prst="rect">
            <a:avLst/>
          </a:prstGeom>
        </p:spPr>
      </p:pic>
    </p:spTree>
    <p:extLst>
      <p:ext uri="{BB962C8B-B14F-4D97-AF65-F5344CB8AC3E}">
        <p14:creationId xmlns:p14="http://schemas.microsoft.com/office/powerpoint/2010/main" val="4003625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94A1FA70-75C7-4697-BDFD-BE281399CCBB}"/>
              </a:ext>
            </a:extLst>
          </p:cNvPr>
          <p:cNvGraphicFramePr>
            <a:graphicFrameLocks noChangeAspect="1"/>
          </p:cNvGraphicFramePr>
          <p:nvPr>
            <p:custDataLst>
              <p:tags r:id="rId1"/>
            </p:custDataLst>
            <p:extLst>
              <p:ext uri="{D42A27DB-BD31-4B8C-83A1-F6EECF244321}">
                <p14:modId xmlns:p14="http://schemas.microsoft.com/office/powerpoint/2010/main" val="3737951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4" name="Objet 3" hidden="1">
                        <a:extLst>
                          <a:ext uri="{FF2B5EF4-FFF2-40B4-BE49-F238E27FC236}">
                            <a16:creationId xmlns:a16="http://schemas.microsoft.com/office/drawing/2014/main" id="{94A1FA70-75C7-4697-BDFD-BE281399CC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3177ED9-F236-4FEB-A676-BB6F2C98ABD8}"/>
              </a:ext>
            </a:extLst>
          </p:cNvPr>
          <p:cNvSpPr>
            <a:spLocks noGrp="1"/>
          </p:cNvSpPr>
          <p:nvPr>
            <p:ph type="ctrTitle"/>
          </p:nvPr>
        </p:nvSpPr>
        <p:spPr>
          <a:xfrm>
            <a:off x="584515" y="116632"/>
            <a:ext cx="8305167" cy="576064"/>
          </a:xfrm>
        </p:spPr>
        <p:txBody>
          <a:bodyPr vert="horz"/>
          <a:lstStyle/>
          <a:p>
            <a:r>
              <a:rPr lang="en-US" sz="1300" b="0"/>
              <a:t>In an attempt to achieve the </a:t>
            </a:r>
            <a:r>
              <a:rPr lang="en-US" sz="1300" b="0">
                <a:solidFill>
                  <a:schemeClr val="accent5">
                    <a:lumMod val="75000"/>
                  </a:schemeClr>
                </a:solidFill>
              </a:rPr>
              <a:t>digital transformation of the post-loss industry</a:t>
            </a:r>
            <a:r>
              <a:rPr lang="en-US" sz="1300" b="0"/>
              <a:t>, insurers have modernized the DARVA software used by service providers to create </a:t>
            </a:r>
            <a:r>
              <a:rPr lang="en-US" sz="1300" b="0">
                <a:solidFill>
                  <a:schemeClr val="accent5">
                    <a:lumMod val="75000"/>
                  </a:schemeClr>
                </a:solidFill>
              </a:rPr>
              <a:t>Sinapps</a:t>
            </a:r>
            <a:r>
              <a:rPr lang="en-US" sz="1300" b="0"/>
              <a:t>, a </a:t>
            </a:r>
            <a:r>
              <a:rPr lang="en-US" sz="1300" b="0">
                <a:solidFill>
                  <a:schemeClr val="accent5">
                    <a:lumMod val="75000"/>
                  </a:schemeClr>
                </a:solidFill>
              </a:rPr>
              <a:t>shared cloud space </a:t>
            </a:r>
            <a:r>
              <a:rPr lang="en-US" sz="1300" b="0"/>
              <a:t>where all stakeholders can collaborate</a:t>
            </a:r>
          </a:p>
        </p:txBody>
      </p:sp>
      <p:sp>
        <p:nvSpPr>
          <p:cNvPr id="19" name="Rectangle 18">
            <a:extLst>
              <a:ext uri="{FF2B5EF4-FFF2-40B4-BE49-F238E27FC236}">
                <a16:creationId xmlns:a16="http://schemas.microsoft.com/office/drawing/2014/main" id="{92BEB8F1-C1CF-4E36-805E-A6856F8CDD12}"/>
              </a:ext>
            </a:extLst>
          </p:cNvPr>
          <p:cNvSpPr/>
          <p:nvPr/>
        </p:nvSpPr>
        <p:spPr>
          <a:xfrm>
            <a:off x="6042079" y="3203550"/>
            <a:ext cx="3669479" cy="148901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a:solidFill>
                  <a:schemeClr val="tx1"/>
                </a:solidFill>
              </a:rPr>
              <a:t>Accessing loss information: loss pictures, insured person contact information, order of mission, etc.</a:t>
            </a:r>
          </a:p>
          <a:p>
            <a:pPr marL="171450" lvl="1" indent="-171450">
              <a:buFont typeface="Arial" panose="020B0604020202020204" pitchFamily="34" charset="0"/>
              <a:buChar char="•"/>
            </a:pPr>
            <a:r>
              <a:rPr lang="en-US" sz="1000">
                <a:solidFill>
                  <a:schemeClr val="tx1"/>
                </a:solidFill>
              </a:rPr>
              <a:t>Monitoring of the progress of the case: appointments, next steps, etc.</a:t>
            </a:r>
          </a:p>
          <a:p>
            <a:pPr marL="171450" lvl="1" indent="-171450">
              <a:buFont typeface="Arial" panose="020B0604020202020204" pitchFamily="34" charset="0"/>
              <a:buChar char="•"/>
            </a:pPr>
            <a:r>
              <a:rPr lang="en-US" sz="1000">
                <a:solidFill>
                  <a:schemeClr val="tx1"/>
                </a:solidFill>
              </a:rPr>
              <a:t>Structuring of business processes for experts and renovation companies: divide the workflow into sequenced steps </a:t>
            </a:r>
          </a:p>
          <a:p>
            <a:pPr marL="171450" lvl="1" indent="-171450">
              <a:buFont typeface="Arial" panose="020B0604020202020204" pitchFamily="34" charset="0"/>
              <a:buChar char="•"/>
            </a:pPr>
            <a:r>
              <a:rPr lang="en-US" sz="1000">
                <a:solidFill>
                  <a:schemeClr val="tx1"/>
                </a:solidFill>
              </a:rPr>
              <a:t>Managing compensations remotely: sending compensation proposals to insured person</a:t>
            </a:r>
          </a:p>
        </p:txBody>
      </p:sp>
      <p:sp>
        <p:nvSpPr>
          <p:cNvPr id="57" name="Freeform 10">
            <a:extLst>
              <a:ext uri="{FF2B5EF4-FFF2-40B4-BE49-F238E27FC236}">
                <a16:creationId xmlns:a16="http://schemas.microsoft.com/office/drawing/2014/main" id="{AACC9758-A2ED-4421-A4F8-A76E33C47C70}"/>
              </a:ext>
            </a:extLst>
          </p:cNvPr>
          <p:cNvSpPr>
            <a:spLocks noEditPoints="1"/>
          </p:cNvSpPr>
          <p:nvPr/>
        </p:nvSpPr>
        <p:spPr bwMode="auto">
          <a:xfrm>
            <a:off x="240888" y="2544295"/>
            <a:ext cx="238640" cy="238984"/>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 name="Group 13">
            <a:extLst>
              <a:ext uri="{FF2B5EF4-FFF2-40B4-BE49-F238E27FC236}">
                <a16:creationId xmlns:a16="http://schemas.microsoft.com/office/drawing/2014/main" id="{382D2D27-1615-4C87-AE47-D7562B4ECF72}"/>
              </a:ext>
            </a:extLst>
          </p:cNvPr>
          <p:cNvGrpSpPr>
            <a:grpSpLocks noChangeAspect="1"/>
          </p:cNvGrpSpPr>
          <p:nvPr/>
        </p:nvGrpSpPr>
        <p:grpSpPr bwMode="auto">
          <a:xfrm>
            <a:off x="254163" y="3668491"/>
            <a:ext cx="212090" cy="212092"/>
            <a:chOff x="788" y="800"/>
            <a:chExt cx="742" cy="742"/>
          </a:xfrm>
          <a:solidFill>
            <a:schemeClr val="accent5"/>
          </a:solidFill>
        </p:grpSpPr>
        <p:sp>
          <p:nvSpPr>
            <p:cNvPr id="62" name="Freeform 14">
              <a:extLst>
                <a:ext uri="{FF2B5EF4-FFF2-40B4-BE49-F238E27FC236}">
                  <a16:creationId xmlns:a16="http://schemas.microsoft.com/office/drawing/2014/main" id="{AF6339FC-FBB6-47B9-9F4D-D8ACD6747EB6}"/>
                </a:ext>
              </a:extLst>
            </p:cNvPr>
            <p:cNvSpPr>
              <a:spLocks/>
            </p:cNvSpPr>
            <p:nvPr/>
          </p:nvSpPr>
          <p:spPr bwMode="auto">
            <a:xfrm>
              <a:off x="927" y="1217"/>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26B41FF6-0A98-40D6-BCF8-B69CFBD7AEC9}"/>
                </a:ext>
              </a:extLst>
            </p:cNvPr>
            <p:cNvSpPr>
              <a:spLocks/>
            </p:cNvSpPr>
            <p:nvPr/>
          </p:nvSpPr>
          <p:spPr bwMode="auto">
            <a:xfrm>
              <a:off x="927" y="939"/>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6">
              <a:extLst>
                <a:ext uri="{FF2B5EF4-FFF2-40B4-BE49-F238E27FC236}">
                  <a16:creationId xmlns:a16="http://schemas.microsoft.com/office/drawing/2014/main" id="{D92ED501-D560-4011-853E-32C9D096212A}"/>
                </a:ext>
              </a:extLst>
            </p:cNvPr>
            <p:cNvSpPr>
              <a:spLocks noChangeArrowheads="1"/>
            </p:cNvSpPr>
            <p:nvPr/>
          </p:nvSpPr>
          <p:spPr bwMode="auto">
            <a:xfrm>
              <a:off x="1205" y="1032"/>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7">
              <a:extLst>
                <a:ext uri="{FF2B5EF4-FFF2-40B4-BE49-F238E27FC236}">
                  <a16:creationId xmlns:a16="http://schemas.microsoft.com/office/drawing/2014/main" id="{FF13FFC1-D72B-4AA8-9171-3F6FE050ECEE}"/>
                </a:ext>
              </a:extLst>
            </p:cNvPr>
            <p:cNvSpPr>
              <a:spLocks noChangeArrowheads="1"/>
            </p:cNvSpPr>
            <p:nvPr/>
          </p:nvSpPr>
          <p:spPr bwMode="auto">
            <a:xfrm>
              <a:off x="1205" y="1310"/>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C89A4321-D49B-45EF-9ED4-AC6785CA08DD}"/>
                </a:ext>
              </a:extLst>
            </p:cNvPr>
            <p:cNvSpPr>
              <a:spLocks noEditPoints="1"/>
            </p:cNvSpPr>
            <p:nvPr/>
          </p:nvSpPr>
          <p:spPr bwMode="auto">
            <a:xfrm>
              <a:off x="788" y="800"/>
              <a:ext cx="742" cy="742"/>
            </a:xfrm>
            <a:custGeom>
              <a:avLst/>
              <a:gdLst>
                <a:gd name="T0" fmla="*/ 58 w 64"/>
                <a:gd name="T1" fmla="*/ 0 h 64"/>
                <a:gd name="T2" fmla="*/ 6 w 64"/>
                <a:gd name="T3" fmla="*/ 0 h 64"/>
                <a:gd name="T4" fmla="*/ 0 w 64"/>
                <a:gd name="T5" fmla="*/ 6 h 64"/>
                <a:gd name="T6" fmla="*/ 0 w 64"/>
                <a:gd name="T7" fmla="*/ 58 h 64"/>
                <a:gd name="T8" fmla="*/ 6 w 64"/>
                <a:gd name="T9" fmla="*/ 64 h 64"/>
                <a:gd name="T10" fmla="*/ 58 w 64"/>
                <a:gd name="T11" fmla="*/ 64 h 64"/>
                <a:gd name="T12" fmla="*/ 64 w 64"/>
                <a:gd name="T13" fmla="*/ 58 h 64"/>
                <a:gd name="T14" fmla="*/ 64 w 64"/>
                <a:gd name="T15" fmla="*/ 6 h 64"/>
                <a:gd name="T16" fmla="*/ 58 w 64"/>
                <a:gd name="T17" fmla="*/ 0 h 64"/>
                <a:gd name="T18" fmla="*/ 60 w 64"/>
                <a:gd name="T19" fmla="*/ 58 h 64"/>
                <a:gd name="T20" fmla="*/ 58 w 64"/>
                <a:gd name="T21" fmla="*/ 60 h 64"/>
                <a:gd name="T22" fmla="*/ 6 w 64"/>
                <a:gd name="T23" fmla="*/ 60 h 64"/>
                <a:gd name="T24" fmla="*/ 4 w 64"/>
                <a:gd name="T25" fmla="*/ 58 h 64"/>
                <a:gd name="T26" fmla="*/ 4 w 64"/>
                <a:gd name="T27" fmla="*/ 6 h 64"/>
                <a:gd name="T28" fmla="*/ 6 w 64"/>
                <a:gd name="T29" fmla="*/ 4 h 64"/>
                <a:gd name="T30" fmla="*/ 58 w 64"/>
                <a:gd name="T31" fmla="*/ 4 h 64"/>
                <a:gd name="T32" fmla="*/ 60 w 64"/>
                <a:gd name="T33" fmla="*/ 6 h 64"/>
                <a:gd name="T34" fmla="*/ 60 w 6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4">
                  <a:moveTo>
                    <a:pt x="58" y="0"/>
                  </a:moveTo>
                  <a:cubicBezTo>
                    <a:pt x="6" y="0"/>
                    <a:pt x="6" y="0"/>
                    <a:pt x="6" y="0"/>
                  </a:cubicBezTo>
                  <a:cubicBezTo>
                    <a:pt x="3" y="0"/>
                    <a:pt x="0" y="3"/>
                    <a:pt x="0" y="6"/>
                  </a:cubicBezTo>
                  <a:cubicBezTo>
                    <a:pt x="0" y="58"/>
                    <a:pt x="0" y="58"/>
                    <a:pt x="0" y="58"/>
                  </a:cubicBezTo>
                  <a:cubicBezTo>
                    <a:pt x="0" y="61"/>
                    <a:pt x="3" y="64"/>
                    <a:pt x="6" y="64"/>
                  </a:cubicBezTo>
                  <a:cubicBezTo>
                    <a:pt x="58" y="64"/>
                    <a:pt x="58" y="64"/>
                    <a:pt x="58" y="64"/>
                  </a:cubicBezTo>
                  <a:cubicBezTo>
                    <a:pt x="62" y="64"/>
                    <a:pt x="64" y="61"/>
                    <a:pt x="64" y="58"/>
                  </a:cubicBezTo>
                  <a:cubicBezTo>
                    <a:pt x="64" y="6"/>
                    <a:pt x="64" y="6"/>
                    <a:pt x="64" y="6"/>
                  </a:cubicBezTo>
                  <a:cubicBezTo>
                    <a:pt x="64" y="3"/>
                    <a:pt x="62" y="0"/>
                    <a:pt x="58" y="0"/>
                  </a:cubicBezTo>
                  <a:close/>
                  <a:moveTo>
                    <a:pt x="60" y="58"/>
                  </a:moveTo>
                  <a:cubicBezTo>
                    <a:pt x="60" y="59"/>
                    <a:pt x="60" y="60"/>
                    <a:pt x="58" y="60"/>
                  </a:cubicBezTo>
                  <a:cubicBezTo>
                    <a:pt x="6" y="60"/>
                    <a:pt x="6" y="60"/>
                    <a:pt x="6" y="60"/>
                  </a:cubicBezTo>
                  <a:cubicBezTo>
                    <a:pt x="5" y="60"/>
                    <a:pt x="4" y="59"/>
                    <a:pt x="4" y="58"/>
                  </a:cubicBezTo>
                  <a:cubicBezTo>
                    <a:pt x="4" y="6"/>
                    <a:pt x="4" y="6"/>
                    <a:pt x="4" y="6"/>
                  </a:cubicBezTo>
                  <a:cubicBezTo>
                    <a:pt x="4" y="5"/>
                    <a:pt x="5" y="4"/>
                    <a:pt x="6" y="4"/>
                  </a:cubicBezTo>
                  <a:cubicBezTo>
                    <a:pt x="58" y="4"/>
                    <a:pt x="58" y="4"/>
                    <a:pt x="58" y="4"/>
                  </a:cubicBezTo>
                  <a:cubicBezTo>
                    <a:pt x="60" y="4"/>
                    <a:pt x="60" y="5"/>
                    <a:pt x="60" y="6"/>
                  </a:cubicBezTo>
                  <a:lnTo>
                    <a:pt x="6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ZoneTexte 66">
            <a:extLst>
              <a:ext uri="{FF2B5EF4-FFF2-40B4-BE49-F238E27FC236}">
                <a16:creationId xmlns:a16="http://schemas.microsoft.com/office/drawing/2014/main" id="{F56A9879-6797-4938-987E-8B0EA9BBCD37}"/>
              </a:ext>
            </a:extLst>
          </p:cNvPr>
          <p:cNvSpPr txBox="1"/>
          <p:nvPr/>
        </p:nvSpPr>
        <p:spPr>
          <a:xfrm>
            <a:off x="577974" y="2529363"/>
            <a:ext cx="1090659" cy="253916"/>
          </a:xfrm>
          <a:prstGeom prst="rect">
            <a:avLst/>
          </a:prstGeom>
          <a:noFill/>
        </p:spPr>
        <p:txBody>
          <a:bodyPr wrap="square" rtlCol="0">
            <a:spAutoFit/>
          </a:bodyPr>
          <a:lstStyle/>
          <a:p>
            <a:pPr algn="l"/>
            <a:r>
              <a:rPr lang="en-US" sz="1000">
                <a:solidFill>
                  <a:schemeClr val="accent5"/>
                </a:solidFill>
              </a:rPr>
              <a:t>Objective</a:t>
            </a:r>
          </a:p>
        </p:txBody>
      </p:sp>
      <p:sp>
        <p:nvSpPr>
          <p:cNvPr id="77" name="ZoneTexte 76">
            <a:extLst>
              <a:ext uri="{FF2B5EF4-FFF2-40B4-BE49-F238E27FC236}">
                <a16:creationId xmlns:a16="http://schemas.microsoft.com/office/drawing/2014/main" id="{2AD3025A-834E-47AF-BF62-355274B6372C}"/>
              </a:ext>
            </a:extLst>
          </p:cNvPr>
          <p:cNvSpPr txBox="1"/>
          <p:nvPr/>
        </p:nvSpPr>
        <p:spPr>
          <a:xfrm>
            <a:off x="577974" y="3640743"/>
            <a:ext cx="1288291" cy="253916"/>
          </a:xfrm>
          <a:prstGeom prst="rect">
            <a:avLst/>
          </a:prstGeom>
          <a:noFill/>
        </p:spPr>
        <p:txBody>
          <a:bodyPr wrap="square" rtlCol="0">
            <a:spAutoFit/>
          </a:bodyPr>
          <a:lstStyle/>
          <a:p>
            <a:pPr algn="l"/>
            <a:r>
              <a:rPr lang="en-US" sz="1000">
                <a:solidFill>
                  <a:schemeClr val="accent5"/>
                </a:solidFill>
              </a:rPr>
              <a:t>Functionalities</a:t>
            </a:r>
          </a:p>
        </p:txBody>
      </p:sp>
      <p:sp>
        <p:nvSpPr>
          <p:cNvPr id="78" name="ZoneTexte 77">
            <a:extLst>
              <a:ext uri="{FF2B5EF4-FFF2-40B4-BE49-F238E27FC236}">
                <a16:creationId xmlns:a16="http://schemas.microsoft.com/office/drawing/2014/main" id="{AE4EF315-F328-4682-8B75-485D8875BA5E}"/>
              </a:ext>
            </a:extLst>
          </p:cNvPr>
          <p:cNvSpPr txBox="1"/>
          <p:nvPr/>
        </p:nvSpPr>
        <p:spPr>
          <a:xfrm>
            <a:off x="577974" y="1896917"/>
            <a:ext cx="1090659" cy="253916"/>
          </a:xfrm>
          <a:prstGeom prst="rect">
            <a:avLst/>
          </a:prstGeom>
          <a:noFill/>
        </p:spPr>
        <p:txBody>
          <a:bodyPr wrap="square" rtlCol="0">
            <a:spAutoFit/>
          </a:bodyPr>
          <a:lstStyle/>
          <a:p>
            <a:pPr algn="l"/>
            <a:r>
              <a:rPr lang="en-US" sz="1000">
                <a:solidFill>
                  <a:schemeClr val="accent5"/>
                </a:solidFill>
              </a:rPr>
              <a:t>Stakeholders </a:t>
            </a:r>
          </a:p>
        </p:txBody>
      </p:sp>
      <p:grpSp>
        <p:nvGrpSpPr>
          <p:cNvPr id="70" name="Group 21">
            <a:extLst>
              <a:ext uri="{FF2B5EF4-FFF2-40B4-BE49-F238E27FC236}">
                <a16:creationId xmlns:a16="http://schemas.microsoft.com/office/drawing/2014/main" id="{D85D133B-8A78-418C-A1DC-E74F095EC91A}"/>
              </a:ext>
            </a:extLst>
          </p:cNvPr>
          <p:cNvGrpSpPr>
            <a:grpSpLocks noChangeAspect="1"/>
          </p:cNvGrpSpPr>
          <p:nvPr/>
        </p:nvGrpSpPr>
        <p:grpSpPr bwMode="auto">
          <a:xfrm>
            <a:off x="254121" y="1914341"/>
            <a:ext cx="218476" cy="219067"/>
            <a:chOff x="788" y="800"/>
            <a:chExt cx="740" cy="742"/>
          </a:xfrm>
          <a:solidFill>
            <a:schemeClr val="accent5"/>
          </a:solidFill>
        </p:grpSpPr>
        <p:sp>
          <p:nvSpPr>
            <p:cNvPr id="72" name="Freeform 22">
              <a:extLst>
                <a:ext uri="{FF2B5EF4-FFF2-40B4-BE49-F238E27FC236}">
                  <a16:creationId xmlns:a16="http://schemas.microsoft.com/office/drawing/2014/main" id="{C9932B38-97C7-4428-81BB-3801F596C7A8}"/>
                </a:ext>
              </a:extLst>
            </p:cNvPr>
            <p:cNvSpPr>
              <a:spLocks/>
            </p:cNvSpPr>
            <p:nvPr/>
          </p:nvSpPr>
          <p:spPr bwMode="auto">
            <a:xfrm>
              <a:off x="1019" y="985"/>
              <a:ext cx="278" cy="557"/>
            </a:xfrm>
            <a:custGeom>
              <a:avLst/>
              <a:gdLst>
                <a:gd name="T0" fmla="*/ 16 w 24"/>
                <a:gd name="T1" fmla="*/ 0 h 48"/>
                <a:gd name="T2" fmla="*/ 8 w 24"/>
                <a:gd name="T3" fmla="*/ 0 h 48"/>
                <a:gd name="T4" fmla="*/ 0 w 24"/>
                <a:gd name="T5" fmla="*/ 8 h 48"/>
                <a:gd name="T6" fmla="*/ 0 w 24"/>
                <a:gd name="T7" fmla="*/ 24 h 48"/>
                <a:gd name="T8" fmla="*/ 4 w 24"/>
                <a:gd name="T9" fmla="*/ 24 h 48"/>
                <a:gd name="T10" fmla="*/ 4 w 24"/>
                <a:gd name="T11" fmla="*/ 48 h 48"/>
                <a:gd name="T12" fmla="*/ 20 w 24"/>
                <a:gd name="T13" fmla="*/ 48 h 48"/>
                <a:gd name="T14" fmla="*/ 20 w 24"/>
                <a:gd name="T15" fmla="*/ 24 h 48"/>
                <a:gd name="T16" fmla="*/ 24 w 24"/>
                <a:gd name="T17" fmla="*/ 24 h 48"/>
                <a:gd name="T18" fmla="*/ 24 w 24"/>
                <a:gd name="T19" fmla="*/ 8 h 48"/>
                <a:gd name="T20" fmla="*/ 16 w 24"/>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8">
                  <a:moveTo>
                    <a:pt x="16" y="0"/>
                  </a:moveTo>
                  <a:cubicBezTo>
                    <a:pt x="8" y="0"/>
                    <a:pt x="8" y="0"/>
                    <a:pt x="8" y="0"/>
                  </a:cubicBezTo>
                  <a:cubicBezTo>
                    <a:pt x="4" y="0"/>
                    <a:pt x="0" y="4"/>
                    <a:pt x="0" y="8"/>
                  </a:cubicBezTo>
                  <a:cubicBezTo>
                    <a:pt x="0" y="24"/>
                    <a:pt x="0" y="24"/>
                    <a:pt x="0" y="24"/>
                  </a:cubicBezTo>
                  <a:cubicBezTo>
                    <a:pt x="4" y="24"/>
                    <a:pt x="4" y="24"/>
                    <a:pt x="4" y="24"/>
                  </a:cubicBezTo>
                  <a:cubicBezTo>
                    <a:pt x="4" y="48"/>
                    <a:pt x="4" y="48"/>
                    <a:pt x="4" y="48"/>
                  </a:cubicBezTo>
                  <a:cubicBezTo>
                    <a:pt x="20" y="48"/>
                    <a:pt x="20" y="48"/>
                    <a:pt x="20" y="48"/>
                  </a:cubicBezTo>
                  <a:cubicBezTo>
                    <a:pt x="20" y="24"/>
                    <a:pt x="20" y="24"/>
                    <a:pt x="20" y="24"/>
                  </a:cubicBezTo>
                  <a:cubicBezTo>
                    <a:pt x="24" y="24"/>
                    <a:pt x="24" y="24"/>
                    <a:pt x="24" y="24"/>
                  </a:cubicBezTo>
                  <a:cubicBezTo>
                    <a:pt x="24" y="8"/>
                    <a:pt x="24" y="8"/>
                    <a:pt x="24" y="8"/>
                  </a:cubicBezTo>
                  <a:cubicBezTo>
                    <a:pt x="24" y="4"/>
                    <a:pt x="21"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23">
              <a:extLst>
                <a:ext uri="{FF2B5EF4-FFF2-40B4-BE49-F238E27FC236}">
                  <a16:creationId xmlns:a16="http://schemas.microsoft.com/office/drawing/2014/main" id="{912B60C1-10C9-4C93-96D2-E41216B4B5D3}"/>
                </a:ext>
              </a:extLst>
            </p:cNvPr>
            <p:cNvSpPr>
              <a:spLocks noChangeArrowheads="1"/>
            </p:cNvSpPr>
            <p:nvPr/>
          </p:nvSpPr>
          <p:spPr bwMode="auto">
            <a:xfrm>
              <a:off x="1089" y="800"/>
              <a:ext cx="139" cy="1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24">
              <a:extLst>
                <a:ext uri="{FF2B5EF4-FFF2-40B4-BE49-F238E27FC236}">
                  <a16:creationId xmlns:a16="http://schemas.microsoft.com/office/drawing/2014/main" id="{10A64F4F-BB6B-47D4-837A-829635E590C8}"/>
                </a:ext>
              </a:extLst>
            </p:cNvPr>
            <p:cNvSpPr>
              <a:spLocks noChangeArrowheads="1"/>
            </p:cNvSpPr>
            <p:nvPr/>
          </p:nvSpPr>
          <p:spPr bwMode="auto">
            <a:xfrm>
              <a:off x="1389" y="892"/>
              <a:ext cx="93" cy="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5">
              <a:extLst>
                <a:ext uri="{FF2B5EF4-FFF2-40B4-BE49-F238E27FC236}">
                  <a16:creationId xmlns:a16="http://schemas.microsoft.com/office/drawing/2014/main" id="{A3F7ED49-A1B8-4A51-933F-989B04FC19FC}"/>
                </a:ext>
              </a:extLst>
            </p:cNvPr>
            <p:cNvSpPr>
              <a:spLocks/>
            </p:cNvSpPr>
            <p:nvPr/>
          </p:nvSpPr>
          <p:spPr bwMode="auto">
            <a:xfrm>
              <a:off x="1343" y="1032"/>
              <a:ext cx="185" cy="417"/>
            </a:xfrm>
            <a:custGeom>
              <a:avLst/>
              <a:gdLst>
                <a:gd name="T0" fmla="*/ 12 w 16"/>
                <a:gd name="T1" fmla="*/ 0 h 36"/>
                <a:gd name="T2" fmla="*/ 4 w 16"/>
                <a:gd name="T3" fmla="*/ 0 h 36"/>
                <a:gd name="T4" fmla="*/ 0 w 16"/>
                <a:gd name="T5" fmla="*/ 4 h 36"/>
                <a:gd name="T6" fmla="*/ 0 w 16"/>
                <a:gd name="T7" fmla="*/ 20 h 36"/>
                <a:gd name="T8" fmla="*/ 4 w 16"/>
                <a:gd name="T9" fmla="*/ 20 h 36"/>
                <a:gd name="T10" fmla="*/ 4 w 16"/>
                <a:gd name="T11" fmla="*/ 36 h 36"/>
                <a:gd name="T12" fmla="*/ 12 w 16"/>
                <a:gd name="T13" fmla="*/ 36 h 36"/>
                <a:gd name="T14" fmla="*/ 12 w 16"/>
                <a:gd name="T15" fmla="*/ 20 h 36"/>
                <a:gd name="T16" fmla="*/ 16 w 16"/>
                <a:gd name="T17" fmla="*/ 20 h 36"/>
                <a:gd name="T18" fmla="*/ 16 w 16"/>
                <a:gd name="T19" fmla="*/ 4 h 36"/>
                <a:gd name="T20" fmla="*/ 12 w 1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2" y="0"/>
                  </a:moveTo>
                  <a:cubicBezTo>
                    <a:pt x="4" y="0"/>
                    <a:pt x="4" y="0"/>
                    <a:pt x="4" y="0"/>
                  </a:cubicBezTo>
                  <a:cubicBezTo>
                    <a:pt x="2" y="0"/>
                    <a:pt x="0" y="2"/>
                    <a:pt x="0" y="4"/>
                  </a:cubicBezTo>
                  <a:cubicBezTo>
                    <a:pt x="0" y="20"/>
                    <a:pt x="0" y="20"/>
                    <a:pt x="0" y="20"/>
                  </a:cubicBezTo>
                  <a:cubicBezTo>
                    <a:pt x="4" y="20"/>
                    <a:pt x="4" y="20"/>
                    <a:pt x="4" y="20"/>
                  </a:cubicBezTo>
                  <a:cubicBezTo>
                    <a:pt x="4" y="36"/>
                    <a:pt x="4" y="36"/>
                    <a:pt x="4" y="36"/>
                  </a:cubicBezTo>
                  <a:cubicBezTo>
                    <a:pt x="12" y="36"/>
                    <a:pt x="12" y="36"/>
                    <a:pt x="12" y="36"/>
                  </a:cubicBezTo>
                  <a:cubicBezTo>
                    <a:pt x="12" y="20"/>
                    <a:pt x="12" y="20"/>
                    <a:pt x="12" y="20"/>
                  </a:cubicBezTo>
                  <a:cubicBezTo>
                    <a:pt x="16" y="20"/>
                    <a:pt x="16" y="20"/>
                    <a:pt x="16" y="20"/>
                  </a:cubicBezTo>
                  <a:cubicBezTo>
                    <a:pt x="16" y="4"/>
                    <a:pt x="16" y="4"/>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26">
              <a:extLst>
                <a:ext uri="{FF2B5EF4-FFF2-40B4-BE49-F238E27FC236}">
                  <a16:creationId xmlns:a16="http://schemas.microsoft.com/office/drawing/2014/main" id="{64E7544E-B9B8-4B7C-8860-391AE1530B8B}"/>
                </a:ext>
              </a:extLst>
            </p:cNvPr>
            <p:cNvSpPr>
              <a:spLocks noChangeArrowheads="1"/>
            </p:cNvSpPr>
            <p:nvPr/>
          </p:nvSpPr>
          <p:spPr bwMode="auto">
            <a:xfrm>
              <a:off x="834" y="892"/>
              <a:ext cx="93" cy="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7">
              <a:extLst>
                <a:ext uri="{FF2B5EF4-FFF2-40B4-BE49-F238E27FC236}">
                  <a16:creationId xmlns:a16="http://schemas.microsoft.com/office/drawing/2014/main" id="{CA591A00-3A45-4433-8941-7B3DC8EB36B5}"/>
                </a:ext>
              </a:extLst>
            </p:cNvPr>
            <p:cNvSpPr>
              <a:spLocks/>
            </p:cNvSpPr>
            <p:nvPr/>
          </p:nvSpPr>
          <p:spPr bwMode="auto">
            <a:xfrm>
              <a:off x="788" y="1032"/>
              <a:ext cx="185" cy="417"/>
            </a:xfrm>
            <a:custGeom>
              <a:avLst/>
              <a:gdLst>
                <a:gd name="T0" fmla="*/ 12 w 16"/>
                <a:gd name="T1" fmla="*/ 0 h 36"/>
                <a:gd name="T2" fmla="*/ 4 w 16"/>
                <a:gd name="T3" fmla="*/ 0 h 36"/>
                <a:gd name="T4" fmla="*/ 0 w 16"/>
                <a:gd name="T5" fmla="*/ 4 h 36"/>
                <a:gd name="T6" fmla="*/ 0 w 16"/>
                <a:gd name="T7" fmla="*/ 20 h 36"/>
                <a:gd name="T8" fmla="*/ 4 w 16"/>
                <a:gd name="T9" fmla="*/ 20 h 36"/>
                <a:gd name="T10" fmla="*/ 4 w 16"/>
                <a:gd name="T11" fmla="*/ 36 h 36"/>
                <a:gd name="T12" fmla="*/ 12 w 16"/>
                <a:gd name="T13" fmla="*/ 36 h 36"/>
                <a:gd name="T14" fmla="*/ 12 w 16"/>
                <a:gd name="T15" fmla="*/ 20 h 36"/>
                <a:gd name="T16" fmla="*/ 16 w 16"/>
                <a:gd name="T17" fmla="*/ 20 h 36"/>
                <a:gd name="T18" fmla="*/ 16 w 16"/>
                <a:gd name="T19" fmla="*/ 4 h 36"/>
                <a:gd name="T20" fmla="*/ 12 w 1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2" y="0"/>
                  </a:moveTo>
                  <a:cubicBezTo>
                    <a:pt x="4" y="0"/>
                    <a:pt x="4" y="0"/>
                    <a:pt x="4" y="0"/>
                  </a:cubicBezTo>
                  <a:cubicBezTo>
                    <a:pt x="2" y="0"/>
                    <a:pt x="0" y="2"/>
                    <a:pt x="0" y="4"/>
                  </a:cubicBezTo>
                  <a:cubicBezTo>
                    <a:pt x="0" y="20"/>
                    <a:pt x="0" y="20"/>
                    <a:pt x="0" y="20"/>
                  </a:cubicBezTo>
                  <a:cubicBezTo>
                    <a:pt x="4" y="20"/>
                    <a:pt x="4" y="20"/>
                    <a:pt x="4" y="20"/>
                  </a:cubicBezTo>
                  <a:cubicBezTo>
                    <a:pt x="4" y="36"/>
                    <a:pt x="4" y="36"/>
                    <a:pt x="4" y="36"/>
                  </a:cubicBezTo>
                  <a:cubicBezTo>
                    <a:pt x="12" y="36"/>
                    <a:pt x="12" y="36"/>
                    <a:pt x="12" y="36"/>
                  </a:cubicBezTo>
                  <a:cubicBezTo>
                    <a:pt x="12" y="20"/>
                    <a:pt x="12" y="20"/>
                    <a:pt x="12" y="20"/>
                  </a:cubicBezTo>
                  <a:cubicBezTo>
                    <a:pt x="16" y="20"/>
                    <a:pt x="16" y="20"/>
                    <a:pt x="16" y="20"/>
                  </a:cubicBezTo>
                  <a:cubicBezTo>
                    <a:pt x="16" y="4"/>
                    <a:pt x="16" y="4"/>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ZoneTexte 82">
            <a:extLst>
              <a:ext uri="{FF2B5EF4-FFF2-40B4-BE49-F238E27FC236}">
                <a16:creationId xmlns:a16="http://schemas.microsoft.com/office/drawing/2014/main" id="{79B13BAC-5AF8-4002-A1EB-410345754704}"/>
              </a:ext>
            </a:extLst>
          </p:cNvPr>
          <p:cNvSpPr txBox="1"/>
          <p:nvPr/>
        </p:nvSpPr>
        <p:spPr>
          <a:xfrm>
            <a:off x="2189182" y="1905700"/>
            <a:ext cx="819171" cy="253916"/>
          </a:xfrm>
          <a:prstGeom prst="rect">
            <a:avLst/>
          </a:prstGeom>
          <a:noFill/>
        </p:spPr>
        <p:txBody>
          <a:bodyPr wrap="square" rtlCol="0">
            <a:spAutoFit/>
          </a:bodyPr>
          <a:lstStyle/>
          <a:p>
            <a:pPr algn="l"/>
            <a:r>
              <a:rPr lang="en-US" sz="1000"/>
              <a:t>Insurers</a:t>
            </a:r>
          </a:p>
        </p:txBody>
      </p:sp>
      <p:sp>
        <p:nvSpPr>
          <p:cNvPr id="87" name="ZoneTexte 86">
            <a:extLst>
              <a:ext uri="{FF2B5EF4-FFF2-40B4-BE49-F238E27FC236}">
                <a16:creationId xmlns:a16="http://schemas.microsoft.com/office/drawing/2014/main" id="{CC75CEBD-D0F7-494C-B0E8-E10F7802B25A}"/>
              </a:ext>
            </a:extLst>
          </p:cNvPr>
          <p:cNvSpPr txBox="1"/>
          <p:nvPr/>
        </p:nvSpPr>
        <p:spPr>
          <a:xfrm>
            <a:off x="3281751" y="1905700"/>
            <a:ext cx="1520479" cy="253916"/>
          </a:xfrm>
          <a:prstGeom prst="rect">
            <a:avLst/>
          </a:prstGeom>
          <a:noFill/>
        </p:spPr>
        <p:txBody>
          <a:bodyPr wrap="square" rtlCol="0">
            <a:spAutoFit/>
          </a:bodyPr>
          <a:lstStyle/>
          <a:p>
            <a:pPr algn="l"/>
            <a:r>
              <a:rPr lang="en-US" sz="1000"/>
              <a:t>Expert companies</a:t>
            </a:r>
          </a:p>
        </p:txBody>
      </p:sp>
      <p:sp>
        <p:nvSpPr>
          <p:cNvPr id="88" name="ZoneTexte 87">
            <a:extLst>
              <a:ext uri="{FF2B5EF4-FFF2-40B4-BE49-F238E27FC236}">
                <a16:creationId xmlns:a16="http://schemas.microsoft.com/office/drawing/2014/main" id="{002A8146-6C05-413C-9359-F34D34BD36CC}"/>
              </a:ext>
            </a:extLst>
          </p:cNvPr>
          <p:cNvSpPr txBox="1"/>
          <p:nvPr/>
        </p:nvSpPr>
        <p:spPr>
          <a:xfrm>
            <a:off x="4962185" y="1905700"/>
            <a:ext cx="1709665" cy="253916"/>
          </a:xfrm>
          <a:prstGeom prst="rect">
            <a:avLst/>
          </a:prstGeom>
          <a:noFill/>
        </p:spPr>
        <p:txBody>
          <a:bodyPr wrap="square" rtlCol="0">
            <a:spAutoFit/>
          </a:bodyPr>
          <a:lstStyle/>
          <a:p>
            <a:pPr algn="l"/>
            <a:r>
              <a:rPr lang="en-US" sz="1000"/>
              <a:t>Renovation companies</a:t>
            </a:r>
          </a:p>
        </p:txBody>
      </p:sp>
      <p:sp>
        <p:nvSpPr>
          <p:cNvPr id="89" name="ZoneTexte 88">
            <a:extLst>
              <a:ext uri="{FF2B5EF4-FFF2-40B4-BE49-F238E27FC236}">
                <a16:creationId xmlns:a16="http://schemas.microsoft.com/office/drawing/2014/main" id="{CC8692CD-2725-4A24-8138-E9D717F44FBF}"/>
              </a:ext>
            </a:extLst>
          </p:cNvPr>
          <p:cNvSpPr txBox="1"/>
          <p:nvPr/>
        </p:nvSpPr>
        <p:spPr>
          <a:xfrm>
            <a:off x="6928134" y="1905700"/>
            <a:ext cx="1265336" cy="253916"/>
          </a:xfrm>
          <a:prstGeom prst="rect">
            <a:avLst/>
          </a:prstGeom>
          <a:noFill/>
        </p:spPr>
        <p:txBody>
          <a:bodyPr wrap="square" rtlCol="0">
            <a:spAutoFit/>
          </a:bodyPr>
          <a:lstStyle/>
          <a:p>
            <a:pPr algn="l"/>
            <a:r>
              <a:rPr lang="en-US" sz="1000"/>
              <a:t>Insured person</a:t>
            </a:r>
          </a:p>
        </p:txBody>
      </p:sp>
      <p:pic>
        <p:nvPicPr>
          <p:cNvPr id="90" name="Graphique 89">
            <a:extLst>
              <a:ext uri="{FF2B5EF4-FFF2-40B4-BE49-F238E27FC236}">
                <a16:creationId xmlns:a16="http://schemas.microsoft.com/office/drawing/2014/main" id="{7A048C0E-7BDD-4995-AA72-48932D5E2AD8}"/>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747869" y="1941503"/>
            <a:ext cx="214316" cy="230961"/>
          </a:xfrm>
          <a:prstGeom prst="rect">
            <a:avLst/>
          </a:prstGeom>
        </p:spPr>
      </p:pic>
      <p:pic>
        <p:nvPicPr>
          <p:cNvPr id="91" name="Graphique 90">
            <a:extLst>
              <a:ext uri="{FF2B5EF4-FFF2-40B4-BE49-F238E27FC236}">
                <a16:creationId xmlns:a16="http://schemas.microsoft.com/office/drawing/2014/main" id="{968F02EF-A917-4CA9-B0F1-8D161EC31A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0404" y="1914341"/>
            <a:ext cx="175585" cy="255450"/>
          </a:xfrm>
          <a:prstGeom prst="rect">
            <a:avLst/>
          </a:prstGeom>
        </p:spPr>
      </p:pic>
      <p:grpSp>
        <p:nvGrpSpPr>
          <p:cNvPr id="92" name="Group 13">
            <a:extLst>
              <a:ext uri="{FF2B5EF4-FFF2-40B4-BE49-F238E27FC236}">
                <a16:creationId xmlns:a16="http://schemas.microsoft.com/office/drawing/2014/main" id="{EBAD5360-A7B4-4F87-A3F6-4F52C3A8F42F}"/>
              </a:ext>
            </a:extLst>
          </p:cNvPr>
          <p:cNvGrpSpPr>
            <a:grpSpLocks noChangeAspect="1"/>
          </p:cNvGrpSpPr>
          <p:nvPr/>
        </p:nvGrpSpPr>
        <p:grpSpPr bwMode="auto">
          <a:xfrm>
            <a:off x="6762218" y="1962933"/>
            <a:ext cx="203941" cy="172525"/>
            <a:chOff x="788" y="858"/>
            <a:chExt cx="740" cy="626"/>
          </a:xfrm>
          <a:solidFill>
            <a:schemeClr val="accent5"/>
          </a:solidFill>
        </p:grpSpPr>
        <p:sp>
          <p:nvSpPr>
            <p:cNvPr id="93" name="Oval 14">
              <a:extLst>
                <a:ext uri="{FF2B5EF4-FFF2-40B4-BE49-F238E27FC236}">
                  <a16:creationId xmlns:a16="http://schemas.microsoft.com/office/drawing/2014/main" id="{18E9E939-3A31-48B2-A250-683C8CA82A6D}"/>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15">
              <a:extLst>
                <a:ext uri="{FF2B5EF4-FFF2-40B4-BE49-F238E27FC236}">
                  <a16:creationId xmlns:a16="http://schemas.microsoft.com/office/drawing/2014/main" id="{936DBA7E-DFF1-49CD-B514-14D2F22E6C38}"/>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91D2A43F-22CC-49A6-A939-58B4E796018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7">
              <a:extLst>
                <a:ext uri="{FF2B5EF4-FFF2-40B4-BE49-F238E27FC236}">
                  <a16:creationId xmlns:a16="http://schemas.microsoft.com/office/drawing/2014/main" id="{CE68ECD8-A90E-4C77-ADA9-7E6E6891C31B}"/>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8">
              <a:extLst>
                <a:ext uri="{FF2B5EF4-FFF2-40B4-BE49-F238E27FC236}">
                  <a16:creationId xmlns:a16="http://schemas.microsoft.com/office/drawing/2014/main" id="{3717E40B-02C5-4E02-8593-981487E67EE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5" name="Graphique 84">
            <a:extLst>
              <a:ext uri="{FF2B5EF4-FFF2-40B4-BE49-F238E27FC236}">
                <a16:creationId xmlns:a16="http://schemas.microsoft.com/office/drawing/2014/main" id="{D08123C3-390E-40B4-9D7D-A9D994A0C6CD}"/>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6597"/>
          <a:stretch/>
        </p:blipFill>
        <p:spPr>
          <a:xfrm>
            <a:off x="3058344" y="1903753"/>
            <a:ext cx="240283" cy="250503"/>
          </a:xfrm>
          <a:prstGeom prst="rect">
            <a:avLst/>
          </a:prstGeom>
        </p:spPr>
      </p:pic>
      <p:sp>
        <p:nvSpPr>
          <p:cNvPr id="100" name="Rectangle 99">
            <a:extLst>
              <a:ext uri="{FF2B5EF4-FFF2-40B4-BE49-F238E27FC236}">
                <a16:creationId xmlns:a16="http://schemas.microsoft.com/office/drawing/2014/main" id="{9FCC959C-37AB-4DE6-96D6-8D512E39D78C}"/>
              </a:ext>
            </a:extLst>
          </p:cNvPr>
          <p:cNvSpPr/>
          <p:nvPr/>
        </p:nvSpPr>
        <p:spPr>
          <a:xfrm>
            <a:off x="6042431" y="2311697"/>
            <a:ext cx="3676334" cy="6947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a:solidFill>
                  <a:schemeClr val="tx1"/>
                </a:solidFill>
              </a:rPr>
              <a:t>Making exchanges between all parties involved more fluid</a:t>
            </a:r>
          </a:p>
          <a:p>
            <a:pPr marL="171450" lvl="1" indent="-171450">
              <a:buFont typeface="Arial" panose="020B0604020202020204" pitchFamily="34" charset="0"/>
              <a:buChar char="•"/>
            </a:pPr>
            <a:r>
              <a:rPr lang="en-US" sz="1000">
                <a:solidFill>
                  <a:schemeClr val="tx1"/>
                </a:solidFill>
              </a:rPr>
              <a:t>Improve the quality and productivity of business processes </a:t>
            </a:r>
          </a:p>
        </p:txBody>
      </p:sp>
      <p:cxnSp>
        <p:nvCxnSpPr>
          <p:cNvPr id="101" name="Connecteur droit 100">
            <a:extLst>
              <a:ext uri="{FF2B5EF4-FFF2-40B4-BE49-F238E27FC236}">
                <a16:creationId xmlns:a16="http://schemas.microsoft.com/office/drawing/2014/main" id="{A2B810CB-7B93-4D34-B9C6-B7F2E39EB3AE}"/>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2" name="Rectangle 101">
            <a:extLst>
              <a:ext uri="{FF2B5EF4-FFF2-40B4-BE49-F238E27FC236}">
                <a16:creationId xmlns:a16="http://schemas.microsoft.com/office/drawing/2014/main" id="{6D0B3FD5-2182-421F-9A88-C1673460DB2B}"/>
              </a:ext>
            </a:extLst>
          </p:cNvPr>
          <p:cNvSpPr/>
          <p:nvPr/>
        </p:nvSpPr>
        <p:spPr>
          <a:xfrm>
            <a:off x="1703087" y="808163"/>
            <a:ext cx="6414841" cy="384721"/>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Comparison between former DARVA IARD and new Sinapps IRD solution</a:t>
            </a:r>
          </a:p>
        </p:txBody>
      </p:sp>
      <p:sp>
        <p:nvSpPr>
          <p:cNvPr id="105" name="ZoneTexte 104">
            <a:extLst>
              <a:ext uri="{FF2B5EF4-FFF2-40B4-BE49-F238E27FC236}">
                <a16:creationId xmlns:a16="http://schemas.microsoft.com/office/drawing/2014/main" id="{04EF4D1A-C037-42D0-B892-5838973F1158}"/>
              </a:ext>
            </a:extLst>
          </p:cNvPr>
          <p:cNvSpPr txBox="1"/>
          <p:nvPr/>
        </p:nvSpPr>
        <p:spPr>
          <a:xfrm>
            <a:off x="6633241" y="5324853"/>
            <a:ext cx="1953692" cy="246221"/>
          </a:xfrm>
          <a:prstGeom prst="rect">
            <a:avLst/>
          </a:prstGeom>
          <a:noFill/>
        </p:spPr>
        <p:txBody>
          <a:bodyPr wrap="square" rtlCol="0">
            <a:spAutoFit/>
          </a:bodyPr>
          <a:lstStyle/>
          <a:p>
            <a:pPr algn="l"/>
            <a:r>
              <a:rPr lang="en-US" sz="1000"/>
              <a:t>15 expertise companies</a:t>
            </a:r>
          </a:p>
        </p:txBody>
      </p:sp>
      <p:sp>
        <p:nvSpPr>
          <p:cNvPr id="106" name="ZoneTexte 105">
            <a:extLst>
              <a:ext uri="{FF2B5EF4-FFF2-40B4-BE49-F238E27FC236}">
                <a16:creationId xmlns:a16="http://schemas.microsoft.com/office/drawing/2014/main" id="{1A98F378-0609-47B5-A22F-B3DF98061CA5}"/>
              </a:ext>
            </a:extLst>
          </p:cNvPr>
          <p:cNvSpPr txBox="1"/>
          <p:nvPr/>
        </p:nvSpPr>
        <p:spPr>
          <a:xfrm>
            <a:off x="6633241" y="5632963"/>
            <a:ext cx="1953692" cy="246221"/>
          </a:xfrm>
          <a:prstGeom prst="rect">
            <a:avLst/>
          </a:prstGeom>
          <a:noFill/>
        </p:spPr>
        <p:txBody>
          <a:bodyPr wrap="square" rtlCol="0">
            <a:spAutoFit/>
          </a:bodyPr>
          <a:lstStyle/>
          <a:p>
            <a:pPr algn="l"/>
            <a:r>
              <a:rPr lang="en-US" sz="1000"/>
              <a:t>15 renovation companies</a:t>
            </a:r>
          </a:p>
        </p:txBody>
      </p:sp>
      <p:sp>
        <p:nvSpPr>
          <p:cNvPr id="107" name="ZoneTexte 106">
            <a:extLst>
              <a:ext uri="{FF2B5EF4-FFF2-40B4-BE49-F238E27FC236}">
                <a16:creationId xmlns:a16="http://schemas.microsoft.com/office/drawing/2014/main" id="{CD736F70-A922-478A-A935-A6627A6FA958}"/>
              </a:ext>
            </a:extLst>
          </p:cNvPr>
          <p:cNvSpPr txBox="1"/>
          <p:nvPr/>
        </p:nvSpPr>
        <p:spPr>
          <a:xfrm>
            <a:off x="6633241" y="5015547"/>
            <a:ext cx="3078317" cy="246221"/>
          </a:xfrm>
          <a:prstGeom prst="rect">
            <a:avLst/>
          </a:prstGeom>
          <a:noFill/>
        </p:spPr>
        <p:txBody>
          <a:bodyPr wrap="square" rtlCol="0">
            <a:spAutoFit/>
          </a:bodyPr>
          <a:lstStyle/>
          <a:p>
            <a:pPr algn="l"/>
            <a:r>
              <a:rPr lang="en-US" sz="1000"/>
              <a:t>223,000+ orders of mission handled in 2020</a:t>
            </a:r>
          </a:p>
        </p:txBody>
      </p:sp>
      <p:sp>
        <p:nvSpPr>
          <p:cNvPr id="108" name="ZoneTexte 107">
            <a:extLst>
              <a:ext uri="{FF2B5EF4-FFF2-40B4-BE49-F238E27FC236}">
                <a16:creationId xmlns:a16="http://schemas.microsoft.com/office/drawing/2014/main" id="{E83BE468-E05E-4A0B-886A-54474D37CF16}"/>
              </a:ext>
            </a:extLst>
          </p:cNvPr>
          <p:cNvSpPr txBox="1"/>
          <p:nvPr/>
        </p:nvSpPr>
        <p:spPr>
          <a:xfrm>
            <a:off x="577974" y="5164319"/>
            <a:ext cx="1288291" cy="553998"/>
          </a:xfrm>
          <a:prstGeom prst="rect">
            <a:avLst/>
          </a:prstGeom>
          <a:noFill/>
        </p:spPr>
        <p:txBody>
          <a:bodyPr wrap="square" rtlCol="0">
            <a:spAutoFit/>
          </a:bodyPr>
          <a:lstStyle/>
          <a:p>
            <a:pPr algn="l"/>
            <a:r>
              <a:rPr lang="en-US" sz="1000">
                <a:solidFill>
                  <a:schemeClr val="accent5"/>
                </a:solidFill>
              </a:rPr>
              <a:t>KPIs (according to </a:t>
            </a:r>
            <a:r>
              <a:rPr lang="en-US" sz="1000" err="1">
                <a:solidFill>
                  <a:schemeClr val="accent5"/>
                </a:solidFill>
              </a:rPr>
              <a:t>Darva’s</a:t>
            </a:r>
            <a:r>
              <a:rPr lang="en-US" sz="1000">
                <a:solidFill>
                  <a:schemeClr val="accent5"/>
                </a:solidFill>
              </a:rPr>
              <a:t> website)</a:t>
            </a:r>
          </a:p>
        </p:txBody>
      </p:sp>
      <p:grpSp>
        <p:nvGrpSpPr>
          <p:cNvPr id="103" name="Group 30">
            <a:extLst>
              <a:ext uri="{FF2B5EF4-FFF2-40B4-BE49-F238E27FC236}">
                <a16:creationId xmlns:a16="http://schemas.microsoft.com/office/drawing/2014/main" id="{14E1AF50-EF10-4318-A0A9-9FFEC96B8E39}"/>
              </a:ext>
            </a:extLst>
          </p:cNvPr>
          <p:cNvGrpSpPr>
            <a:grpSpLocks noChangeAspect="1"/>
          </p:cNvGrpSpPr>
          <p:nvPr/>
        </p:nvGrpSpPr>
        <p:grpSpPr bwMode="auto">
          <a:xfrm>
            <a:off x="255342" y="5284040"/>
            <a:ext cx="193172" cy="175421"/>
            <a:chOff x="788" y="835"/>
            <a:chExt cx="740" cy="672"/>
          </a:xfrm>
          <a:solidFill>
            <a:schemeClr val="accent5"/>
          </a:solidFill>
        </p:grpSpPr>
        <p:sp>
          <p:nvSpPr>
            <p:cNvPr id="110" name="Rectangle 31">
              <a:extLst>
                <a:ext uri="{FF2B5EF4-FFF2-40B4-BE49-F238E27FC236}">
                  <a16:creationId xmlns:a16="http://schemas.microsoft.com/office/drawing/2014/main" id="{B2460D74-F7C7-4AE2-921F-029A5C4ACC25}"/>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2">
              <a:extLst>
                <a:ext uri="{FF2B5EF4-FFF2-40B4-BE49-F238E27FC236}">
                  <a16:creationId xmlns:a16="http://schemas.microsoft.com/office/drawing/2014/main" id="{A29F75D6-CEAB-4A60-940C-8B8C0D8323F5}"/>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3">
              <a:extLst>
                <a:ext uri="{FF2B5EF4-FFF2-40B4-BE49-F238E27FC236}">
                  <a16:creationId xmlns:a16="http://schemas.microsoft.com/office/drawing/2014/main" id="{58CE4BCF-2D3A-46AF-85AE-F32E8E0C6316}"/>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4">
              <a:extLst>
                <a:ext uri="{FF2B5EF4-FFF2-40B4-BE49-F238E27FC236}">
                  <a16:creationId xmlns:a16="http://schemas.microsoft.com/office/drawing/2014/main" id="{D9F52C90-3573-4606-A864-DAB7537E0C94}"/>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5">
              <a:extLst>
                <a:ext uri="{FF2B5EF4-FFF2-40B4-BE49-F238E27FC236}">
                  <a16:creationId xmlns:a16="http://schemas.microsoft.com/office/drawing/2014/main" id="{1E401A45-86B4-4614-954C-00ABC11FB73A}"/>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8" name="Graphique 117">
            <a:extLst>
              <a:ext uri="{FF2B5EF4-FFF2-40B4-BE49-F238E27FC236}">
                <a16:creationId xmlns:a16="http://schemas.microsoft.com/office/drawing/2014/main" id="{0222D6E6-248E-4C5B-A447-BC2EF7705DD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6597"/>
          <a:stretch/>
        </p:blipFill>
        <p:spPr>
          <a:xfrm>
            <a:off x="6319534" y="5312673"/>
            <a:ext cx="240283" cy="250503"/>
          </a:xfrm>
          <a:prstGeom prst="rect">
            <a:avLst/>
          </a:prstGeom>
        </p:spPr>
      </p:pic>
      <p:pic>
        <p:nvPicPr>
          <p:cNvPr id="119" name="Graphique 118">
            <a:extLst>
              <a:ext uri="{FF2B5EF4-FFF2-40B4-BE49-F238E27FC236}">
                <a16:creationId xmlns:a16="http://schemas.microsoft.com/office/drawing/2014/main" id="{71FB901A-842F-4213-9BC6-EA695DCBCF9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6345768" y="5632963"/>
            <a:ext cx="214316" cy="230961"/>
          </a:xfrm>
          <a:prstGeom prst="rect">
            <a:avLst/>
          </a:prstGeom>
        </p:spPr>
      </p:pic>
      <p:grpSp>
        <p:nvGrpSpPr>
          <p:cNvPr id="120" name="Group 38">
            <a:extLst>
              <a:ext uri="{FF2B5EF4-FFF2-40B4-BE49-F238E27FC236}">
                <a16:creationId xmlns:a16="http://schemas.microsoft.com/office/drawing/2014/main" id="{F30C03CE-C2B9-4F0B-B742-1FF1A844ED41}"/>
              </a:ext>
            </a:extLst>
          </p:cNvPr>
          <p:cNvGrpSpPr>
            <a:grpSpLocks noChangeAspect="1"/>
          </p:cNvGrpSpPr>
          <p:nvPr/>
        </p:nvGrpSpPr>
        <p:grpSpPr bwMode="auto">
          <a:xfrm>
            <a:off x="6358148" y="5047702"/>
            <a:ext cx="167950" cy="168230"/>
            <a:chOff x="858" y="869"/>
            <a:chExt cx="602" cy="603"/>
          </a:xfrm>
          <a:solidFill>
            <a:schemeClr val="accent5"/>
          </a:solidFill>
        </p:grpSpPr>
        <p:sp>
          <p:nvSpPr>
            <p:cNvPr id="122" name="Freeform 39">
              <a:extLst>
                <a:ext uri="{FF2B5EF4-FFF2-40B4-BE49-F238E27FC236}">
                  <a16:creationId xmlns:a16="http://schemas.microsoft.com/office/drawing/2014/main" id="{4E4FBE5C-5A66-4677-B132-6E8E0699697B}"/>
                </a:ext>
              </a:extLst>
            </p:cNvPr>
            <p:cNvSpPr>
              <a:spLocks/>
            </p:cNvSpPr>
            <p:nvPr/>
          </p:nvSpPr>
          <p:spPr bwMode="auto">
            <a:xfrm>
              <a:off x="1020" y="939"/>
              <a:ext cx="440" cy="348"/>
            </a:xfrm>
            <a:custGeom>
              <a:avLst/>
              <a:gdLst>
                <a:gd name="T0" fmla="*/ 46 w 440"/>
                <a:gd name="T1" fmla="*/ 116 h 348"/>
                <a:gd name="T2" fmla="*/ 0 w 440"/>
                <a:gd name="T3" fmla="*/ 162 h 348"/>
                <a:gd name="T4" fmla="*/ 139 w 440"/>
                <a:gd name="T5" fmla="*/ 324 h 348"/>
                <a:gd name="T6" fmla="*/ 162 w 440"/>
                <a:gd name="T7" fmla="*/ 348 h 348"/>
                <a:gd name="T8" fmla="*/ 185 w 440"/>
                <a:gd name="T9" fmla="*/ 324 h 348"/>
                <a:gd name="T10" fmla="*/ 440 w 440"/>
                <a:gd name="T11" fmla="*/ 46 h 348"/>
                <a:gd name="T12" fmla="*/ 406 w 440"/>
                <a:gd name="T13" fmla="*/ 0 h 348"/>
                <a:gd name="T14" fmla="*/ 162 w 440"/>
                <a:gd name="T15" fmla="*/ 197 h 348"/>
                <a:gd name="T16" fmla="*/ 46 w 440"/>
                <a:gd name="T17" fmla="*/ 11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348">
                  <a:moveTo>
                    <a:pt x="46" y="116"/>
                  </a:moveTo>
                  <a:lnTo>
                    <a:pt x="0" y="162"/>
                  </a:lnTo>
                  <a:lnTo>
                    <a:pt x="139" y="324"/>
                  </a:lnTo>
                  <a:lnTo>
                    <a:pt x="162" y="348"/>
                  </a:lnTo>
                  <a:lnTo>
                    <a:pt x="185" y="324"/>
                  </a:lnTo>
                  <a:lnTo>
                    <a:pt x="440" y="46"/>
                  </a:lnTo>
                  <a:lnTo>
                    <a:pt x="406" y="0"/>
                  </a:lnTo>
                  <a:lnTo>
                    <a:pt x="162" y="197"/>
                  </a:lnTo>
                  <a:lnTo>
                    <a:pt x="4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0">
              <a:extLst>
                <a:ext uri="{FF2B5EF4-FFF2-40B4-BE49-F238E27FC236}">
                  <a16:creationId xmlns:a16="http://schemas.microsoft.com/office/drawing/2014/main" id="{46FFD1D4-ABDD-404D-A66F-7BFC9FE9B411}"/>
                </a:ext>
              </a:extLst>
            </p:cNvPr>
            <p:cNvSpPr>
              <a:spLocks/>
            </p:cNvSpPr>
            <p:nvPr/>
          </p:nvSpPr>
          <p:spPr bwMode="auto">
            <a:xfrm>
              <a:off x="858" y="869"/>
              <a:ext cx="602" cy="603"/>
            </a:xfrm>
            <a:custGeom>
              <a:avLst/>
              <a:gdLst>
                <a:gd name="T0" fmla="*/ 510 w 602"/>
                <a:gd name="T1" fmla="*/ 510 h 603"/>
                <a:gd name="T2" fmla="*/ 417 w 602"/>
                <a:gd name="T3" fmla="*/ 510 h 603"/>
                <a:gd name="T4" fmla="*/ 347 w 602"/>
                <a:gd name="T5" fmla="*/ 510 h 603"/>
                <a:gd name="T6" fmla="*/ 336 w 602"/>
                <a:gd name="T7" fmla="*/ 510 h 603"/>
                <a:gd name="T8" fmla="*/ 162 w 602"/>
                <a:gd name="T9" fmla="*/ 510 h 603"/>
                <a:gd name="T10" fmla="*/ 92 w 602"/>
                <a:gd name="T11" fmla="*/ 510 h 603"/>
                <a:gd name="T12" fmla="*/ 92 w 602"/>
                <a:gd name="T13" fmla="*/ 93 h 603"/>
                <a:gd name="T14" fmla="*/ 347 w 602"/>
                <a:gd name="T15" fmla="*/ 93 h 603"/>
                <a:gd name="T16" fmla="*/ 417 w 602"/>
                <a:gd name="T17" fmla="*/ 0 h 603"/>
                <a:gd name="T18" fmla="*/ 0 w 602"/>
                <a:gd name="T19" fmla="*/ 0 h 603"/>
                <a:gd name="T20" fmla="*/ 0 w 602"/>
                <a:gd name="T21" fmla="*/ 603 h 603"/>
                <a:gd name="T22" fmla="*/ 162 w 602"/>
                <a:gd name="T23" fmla="*/ 603 h 603"/>
                <a:gd name="T24" fmla="*/ 417 w 602"/>
                <a:gd name="T25" fmla="*/ 603 h 603"/>
                <a:gd name="T26" fmla="*/ 602 w 602"/>
                <a:gd name="T27" fmla="*/ 603 h 603"/>
                <a:gd name="T28" fmla="*/ 602 w 602"/>
                <a:gd name="T29" fmla="*/ 232 h 603"/>
                <a:gd name="T30" fmla="*/ 510 w 602"/>
                <a:gd name="T31" fmla="*/ 348 h 603"/>
                <a:gd name="T32" fmla="*/ 510 w 602"/>
                <a:gd name="T33" fmla="*/ 51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603">
                  <a:moveTo>
                    <a:pt x="510" y="510"/>
                  </a:moveTo>
                  <a:lnTo>
                    <a:pt x="417" y="510"/>
                  </a:lnTo>
                  <a:lnTo>
                    <a:pt x="347" y="510"/>
                  </a:lnTo>
                  <a:lnTo>
                    <a:pt x="336" y="510"/>
                  </a:lnTo>
                  <a:lnTo>
                    <a:pt x="162" y="510"/>
                  </a:lnTo>
                  <a:lnTo>
                    <a:pt x="92" y="510"/>
                  </a:lnTo>
                  <a:lnTo>
                    <a:pt x="92" y="93"/>
                  </a:lnTo>
                  <a:lnTo>
                    <a:pt x="347" y="93"/>
                  </a:lnTo>
                  <a:lnTo>
                    <a:pt x="417" y="0"/>
                  </a:lnTo>
                  <a:lnTo>
                    <a:pt x="0" y="0"/>
                  </a:lnTo>
                  <a:lnTo>
                    <a:pt x="0" y="603"/>
                  </a:lnTo>
                  <a:lnTo>
                    <a:pt x="162" y="603"/>
                  </a:lnTo>
                  <a:lnTo>
                    <a:pt x="417" y="603"/>
                  </a:lnTo>
                  <a:lnTo>
                    <a:pt x="602" y="603"/>
                  </a:lnTo>
                  <a:lnTo>
                    <a:pt x="602" y="232"/>
                  </a:lnTo>
                  <a:lnTo>
                    <a:pt x="510" y="348"/>
                  </a:lnTo>
                  <a:lnTo>
                    <a:pt x="51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ZoneTexte 70">
            <a:extLst>
              <a:ext uri="{FF2B5EF4-FFF2-40B4-BE49-F238E27FC236}">
                <a16:creationId xmlns:a16="http://schemas.microsoft.com/office/drawing/2014/main" id="{CBB8A796-2090-4136-81B3-DD25F2B14E0D}"/>
              </a:ext>
            </a:extLst>
          </p:cNvPr>
          <p:cNvSpPr txBox="1"/>
          <p:nvPr/>
        </p:nvSpPr>
        <p:spPr>
          <a:xfrm>
            <a:off x="8469071" y="1823820"/>
            <a:ext cx="1512568" cy="400110"/>
          </a:xfrm>
          <a:prstGeom prst="rect">
            <a:avLst/>
          </a:prstGeom>
          <a:noFill/>
        </p:spPr>
        <p:txBody>
          <a:bodyPr wrap="square" rtlCol="0">
            <a:spAutoFit/>
          </a:bodyPr>
          <a:lstStyle/>
          <a:p>
            <a:pPr algn="l"/>
            <a:r>
              <a:rPr lang="en-US" sz="1000"/>
              <a:t>Loss management software editors</a:t>
            </a:r>
          </a:p>
        </p:txBody>
      </p:sp>
      <p:pic>
        <p:nvPicPr>
          <p:cNvPr id="9" name="Graphique 8" descr="Internet avec un remplissage uni">
            <a:extLst>
              <a:ext uri="{FF2B5EF4-FFF2-40B4-BE49-F238E27FC236}">
                <a16:creationId xmlns:a16="http://schemas.microsoft.com/office/drawing/2014/main" id="{B2E9AECA-F06A-45B3-920A-C5618AE78B6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6615" y="1877137"/>
            <a:ext cx="315824" cy="315824"/>
          </a:xfrm>
          <a:prstGeom prst="rect">
            <a:avLst/>
          </a:prstGeom>
        </p:spPr>
      </p:pic>
      <p:sp>
        <p:nvSpPr>
          <p:cNvPr id="3" name="ZoneTexte 2">
            <a:extLst>
              <a:ext uri="{FF2B5EF4-FFF2-40B4-BE49-F238E27FC236}">
                <a16:creationId xmlns:a16="http://schemas.microsoft.com/office/drawing/2014/main" id="{A69D2220-5822-4C7B-AC0B-BB560C608D4E}"/>
              </a:ext>
            </a:extLst>
          </p:cNvPr>
          <p:cNvSpPr txBox="1"/>
          <p:nvPr/>
        </p:nvSpPr>
        <p:spPr>
          <a:xfrm>
            <a:off x="5108894" y="6410465"/>
            <a:ext cx="4430332" cy="215444"/>
          </a:xfrm>
          <a:prstGeom prst="rect">
            <a:avLst/>
          </a:prstGeom>
          <a:noFill/>
        </p:spPr>
        <p:txBody>
          <a:bodyPr wrap="square" rtlCol="0">
            <a:spAutoFit/>
          </a:bodyPr>
          <a:lstStyle/>
          <a:p>
            <a:pPr algn="l"/>
            <a:r>
              <a:rPr lang="en-US" sz="800" i="1">
                <a:solidFill>
                  <a:schemeClr val="bg1"/>
                </a:solidFill>
              </a:rPr>
              <a:t>Sources: eleven research and analysis, </a:t>
            </a:r>
            <a:r>
              <a:rPr lang="en-US" sz="800" i="1" err="1">
                <a:solidFill>
                  <a:schemeClr val="bg1"/>
                </a:solidFill>
              </a:rPr>
              <a:t>Darva’s</a:t>
            </a:r>
            <a:r>
              <a:rPr lang="en-US" sz="800" i="1">
                <a:solidFill>
                  <a:schemeClr val="bg1"/>
                </a:solidFill>
              </a:rPr>
              <a:t> website</a:t>
            </a:r>
          </a:p>
        </p:txBody>
      </p:sp>
      <p:pic>
        <p:nvPicPr>
          <p:cNvPr id="68" name="Picture 232">
            <a:extLst>
              <a:ext uri="{FF2B5EF4-FFF2-40B4-BE49-F238E27FC236}">
                <a16:creationId xmlns:a16="http://schemas.microsoft.com/office/drawing/2014/main" id="{BF96F10C-34D6-4069-B03B-6622AB306D97}"/>
              </a:ext>
            </a:extLst>
          </p:cNvPr>
          <p:cNvPicPr>
            <a:picLocks noChangeAspect="1"/>
          </p:cNvPicPr>
          <p:nvPr/>
        </p:nvPicPr>
        <p:blipFill>
          <a:blip r:embed="rId13"/>
          <a:stretch>
            <a:fillRect/>
          </a:stretch>
        </p:blipFill>
        <p:spPr>
          <a:xfrm>
            <a:off x="9037008" y="1059975"/>
            <a:ext cx="719872" cy="260770"/>
          </a:xfrm>
          <a:prstGeom prst="rect">
            <a:avLst/>
          </a:prstGeom>
        </p:spPr>
      </p:pic>
      <p:sp>
        <p:nvSpPr>
          <p:cNvPr id="69" name="ZoneTexte 99">
            <a:extLst>
              <a:ext uri="{FF2B5EF4-FFF2-40B4-BE49-F238E27FC236}">
                <a16:creationId xmlns:a16="http://schemas.microsoft.com/office/drawing/2014/main" id="{6BCEED63-BE62-4F1E-8657-3C5CE3B64B40}"/>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rPr>
              <a:t>1. </a:t>
            </a:r>
            <a:r>
              <a:rPr lang="en-US" sz="800" i="1"/>
              <a:t>Risk #1</a:t>
            </a:r>
            <a:endParaRPr kumimoji="0" lang="en-US" sz="800" i="1" u="none" strike="noStrike" cap="none" normalizeH="0" baseline="0">
              <a:ln>
                <a:noFill/>
              </a:ln>
              <a:effectLst/>
            </a:endParaRPr>
          </a:p>
        </p:txBody>
      </p:sp>
      <p:sp>
        <p:nvSpPr>
          <p:cNvPr id="128" name="Rectangle 127">
            <a:extLst>
              <a:ext uri="{FF2B5EF4-FFF2-40B4-BE49-F238E27FC236}">
                <a16:creationId xmlns:a16="http://schemas.microsoft.com/office/drawing/2014/main" id="{19432E1B-C182-40F5-974C-28FEF1DB9BD0}"/>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29" name="Rectangle 128">
            <a:extLst>
              <a:ext uri="{FF2B5EF4-FFF2-40B4-BE49-F238E27FC236}">
                <a16:creationId xmlns:a16="http://schemas.microsoft.com/office/drawing/2014/main" id="{1373F8DE-C6E5-4EDD-B348-F87714D996D3}"/>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30" name="Rectangle 129">
            <a:extLst>
              <a:ext uri="{FF2B5EF4-FFF2-40B4-BE49-F238E27FC236}">
                <a16:creationId xmlns:a16="http://schemas.microsoft.com/office/drawing/2014/main" id="{A8AB0ECA-2DD9-49A2-86B4-965C21B5EB1B}"/>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31" name="Rectangle 130">
            <a:extLst>
              <a:ext uri="{FF2B5EF4-FFF2-40B4-BE49-F238E27FC236}">
                <a16:creationId xmlns:a16="http://schemas.microsoft.com/office/drawing/2014/main" id="{B72C70AB-BF26-43EA-B3B2-FF5837AA2CEA}"/>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32" name="Rectangle 131">
            <a:extLst>
              <a:ext uri="{FF2B5EF4-FFF2-40B4-BE49-F238E27FC236}">
                <a16:creationId xmlns:a16="http://schemas.microsoft.com/office/drawing/2014/main" id="{337A3DA2-2B3A-4D27-B69C-62537CE0118A}"/>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33" name="Rectangle 132">
            <a:extLst>
              <a:ext uri="{FF2B5EF4-FFF2-40B4-BE49-F238E27FC236}">
                <a16:creationId xmlns:a16="http://schemas.microsoft.com/office/drawing/2014/main" id="{52FBD452-7EE2-4D11-95A8-9D2C6606FBAF}"/>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34" name="Rectangle 133">
            <a:extLst>
              <a:ext uri="{FF2B5EF4-FFF2-40B4-BE49-F238E27FC236}">
                <a16:creationId xmlns:a16="http://schemas.microsoft.com/office/drawing/2014/main" id="{497AF38E-52FB-494B-AE7D-321864EDECA4}"/>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35" name="Rectangle 134">
            <a:extLst>
              <a:ext uri="{FF2B5EF4-FFF2-40B4-BE49-F238E27FC236}">
                <a16:creationId xmlns:a16="http://schemas.microsoft.com/office/drawing/2014/main" id="{A8ECA603-7B12-4CFA-A4C6-7400AD9BD0ED}"/>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74" name="Graphique 51" descr="Loupe avec un remplissage uni">
            <a:extLst>
              <a:ext uri="{FF2B5EF4-FFF2-40B4-BE49-F238E27FC236}">
                <a16:creationId xmlns:a16="http://schemas.microsoft.com/office/drawing/2014/main" id="{09B190AA-351A-405C-A0D5-AFCB6CADB4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544" y="189023"/>
            <a:ext cx="441324" cy="441324"/>
          </a:xfrm>
          <a:prstGeom prst="rect">
            <a:avLst/>
          </a:prstGeom>
        </p:spPr>
      </p:pic>
      <p:sp>
        <p:nvSpPr>
          <p:cNvPr id="75" name="ZoneTexte 74">
            <a:extLst>
              <a:ext uri="{FF2B5EF4-FFF2-40B4-BE49-F238E27FC236}">
                <a16:creationId xmlns:a16="http://schemas.microsoft.com/office/drawing/2014/main" id="{64D8CCC3-A255-44B6-B5F7-FB54AB37A092}"/>
              </a:ext>
            </a:extLst>
          </p:cNvPr>
          <p:cNvSpPr txBox="1"/>
          <p:nvPr/>
        </p:nvSpPr>
        <p:spPr>
          <a:xfrm>
            <a:off x="2070998" y="1421227"/>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err="1"/>
              <a:t>Darva</a:t>
            </a:r>
            <a:r>
              <a:rPr lang="en-US"/>
              <a:t> IARD</a:t>
            </a:r>
          </a:p>
        </p:txBody>
      </p:sp>
      <p:sp>
        <p:nvSpPr>
          <p:cNvPr id="76" name="ZoneTexte 75">
            <a:extLst>
              <a:ext uri="{FF2B5EF4-FFF2-40B4-BE49-F238E27FC236}">
                <a16:creationId xmlns:a16="http://schemas.microsoft.com/office/drawing/2014/main" id="{6BEDCAD7-AB15-4FD5-A783-48493886C240}"/>
              </a:ext>
            </a:extLst>
          </p:cNvPr>
          <p:cNvSpPr txBox="1"/>
          <p:nvPr/>
        </p:nvSpPr>
        <p:spPr>
          <a:xfrm>
            <a:off x="6179546" y="1421227"/>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err="1"/>
              <a:t>Darva</a:t>
            </a:r>
            <a:r>
              <a:rPr lang="en-US"/>
              <a:t> </a:t>
            </a:r>
            <a:r>
              <a:rPr lang="en-US" err="1"/>
              <a:t>Sinapps</a:t>
            </a:r>
            <a:r>
              <a:rPr lang="en-US"/>
              <a:t> IRD</a:t>
            </a:r>
          </a:p>
        </p:txBody>
      </p:sp>
      <p:sp>
        <p:nvSpPr>
          <p:cNvPr id="141" name="ZoneTexte 140">
            <a:extLst>
              <a:ext uri="{FF2B5EF4-FFF2-40B4-BE49-F238E27FC236}">
                <a16:creationId xmlns:a16="http://schemas.microsoft.com/office/drawing/2014/main" id="{C8487647-F97B-48C9-A08C-CD7CF7EFC5D2}"/>
              </a:ext>
            </a:extLst>
          </p:cNvPr>
          <p:cNvSpPr txBox="1"/>
          <p:nvPr/>
        </p:nvSpPr>
        <p:spPr>
          <a:xfrm>
            <a:off x="-3595723" y="2235451"/>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err="1"/>
              <a:t>Darva</a:t>
            </a:r>
            <a:r>
              <a:rPr lang="en-US"/>
              <a:t> IARD</a:t>
            </a:r>
          </a:p>
        </p:txBody>
      </p:sp>
      <p:sp>
        <p:nvSpPr>
          <p:cNvPr id="142" name="ZoneTexte 141">
            <a:extLst>
              <a:ext uri="{FF2B5EF4-FFF2-40B4-BE49-F238E27FC236}">
                <a16:creationId xmlns:a16="http://schemas.microsoft.com/office/drawing/2014/main" id="{3DDE5158-C7A4-499A-A3EA-DF913E4FD34E}"/>
              </a:ext>
            </a:extLst>
          </p:cNvPr>
          <p:cNvSpPr txBox="1"/>
          <p:nvPr/>
        </p:nvSpPr>
        <p:spPr>
          <a:xfrm>
            <a:off x="-3595723" y="2792954"/>
            <a:ext cx="3469495" cy="553998"/>
          </a:xfrm>
          <a:prstGeom prst="rect">
            <a:avLst/>
          </a:prstGeom>
          <a:noFill/>
        </p:spPr>
        <p:txBody>
          <a:bodyPr wrap="square" rtlCol="0">
            <a:spAutoFit/>
          </a:bodyPr>
          <a:lstStyle/>
          <a:p>
            <a:pPr algn="ctr"/>
            <a:r>
              <a:rPr lang="en-US" sz="1000"/>
              <a:t>EDI protocol in which insurers push missions to execute towards expertise and renovation companies</a:t>
            </a:r>
          </a:p>
        </p:txBody>
      </p:sp>
      <p:sp>
        <p:nvSpPr>
          <p:cNvPr id="143" name="ZoneTexte 142">
            <a:extLst>
              <a:ext uri="{FF2B5EF4-FFF2-40B4-BE49-F238E27FC236}">
                <a16:creationId xmlns:a16="http://schemas.microsoft.com/office/drawing/2014/main" id="{5CD6DBA3-02B5-4E86-A3E9-5DCDA75FE86E}"/>
              </a:ext>
            </a:extLst>
          </p:cNvPr>
          <p:cNvSpPr txBox="1"/>
          <p:nvPr/>
        </p:nvSpPr>
        <p:spPr>
          <a:xfrm>
            <a:off x="2070998" y="3203550"/>
            <a:ext cx="1765347" cy="1631216"/>
          </a:xfrm>
          <a:prstGeom prst="rect">
            <a:avLst/>
          </a:prstGeom>
          <a:noFill/>
        </p:spPr>
        <p:txBody>
          <a:bodyPr wrap="square" rtlCol="0">
            <a:spAutoFit/>
          </a:bodyPr>
          <a:lstStyle/>
          <a:p>
            <a:pPr marL="171450" indent="-171450">
              <a:buFont typeface="Arial" panose="020B0604020202020204" pitchFamily="34" charset="0"/>
              <a:buChar char="•"/>
            </a:pPr>
            <a:r>
              <a:rPr lang="en-US" sz="1000"/>
              <a:t>One-way flow of information: insurers send information towards external partners</a:t>
            </a:r>
          </a:p>
          <a:p>
            <a:pPr marL="171450" indent="-171450">
              <a:buFont typeface="Arial" panose="020B0604020202020204" pitchFamily="34" charset="0"/>
              <a:buChar char="•"/>
            </a:pPr>
            <a:r>
              <a:rPr lang="en-US" sz="1000"/>
              <a:t>Insurers have the ability to customize their loss forms and select the information they want to obtain </a:t>
            </a:r>
          </a:p>
        </p:txBody>
      </p:sp>
      <p:sp>
        <p:nvSpPr>
          <p:cNvPr id="144" name="ZoneTexte 143">
            <a:extLst>
              <a:ext uri="{FF2B5EF4-FFF2-40B4-BE49-F238E27FC236}">
                <a16:creationId xmlns:a16="http://schemas.microsoft.com/office/drawing/2014/main" id="{6C14B6AF-D4A0-46BA-9222-378DB4A401B4}"/>
              </a:ext>
            </a:extLst>
          </p:cNvPr>
          <p:cNvSpPr txBox="1"/>
          <p:nvPr/>
        </p:nvSpPr>
        <p:spPr>
          <a:xfrm>
            <a:off x="-4728526" y="2873897"/>
            <a:ext cx="1177338" cy="253916"/>
          </a:xfrm>
          <a:prstGeom prst="rect">
            <a:avLst/>
          </a:prstGeom>
          <a:noFill/>
        </p:spPr>
        <p:txBody>
          <a:bodyPr wrap="square" rtlCol="0">
            <a:spAutoFit/>
          </a:bodyPr>
          <a:lstStyle/>
          <a:p>
            <a:pPr algn="ctr"/>
            <a:r>
              <a:rPr lang="en-US" sz="1000" i="1">
                <a:solidFill>
                  <a:schemeClr val="accent5">
                    <a:lumMod val="75000"/>
                  </a:schemeClr>
                </a:solidFill>
              </a:rPr>
              <a:t>Description</a:t>
            </a:r>
          </a:p>
        </p:txBody>
      </p:sp>
      <p:sp>
        <p:nvSpPr>
          <p:cNvPr id="145" name="ZoneTexte 144">
            <a:extLst>
              <a:ext uri="{FF2B5EF4-FFF2-40B4-BE49-F238E27FC236}">
                <a16:creationId xmlns:a16="http://schemas.microsoft.com/office/drawing/2014/main" id="{91178DE2-0AB0-49E7-9E5F-6542666A3EB1}"/>
              </a:ext>
            </a:extLst>
          </p:cNvPr>
          <p:cNvSpPr txBox="1"/>
          <p:nvPr/>
        </p:nvSpPr>
        <p:spPr>
          <a:xfrm>
            <a:off x="-4728526" y="3699257"/>
            <a:ext cx="1177338" cy="246221"/>
          </a:xfrm>
          <a:prstGeom prst="rect">
            <a:avLst/>
          </a:prstGeom>
          <a:noFill/>
        </p:spPr>
        <p:txBody>
          <a:bodyPr wrap="square" rtlCol="0">
            <a:spAutoFit/>
          </a:bodyPr>
          <a:lstStyle/>
          <a:p>
            <a:pPr algn="ctr"/>
            <a:r>
              <a:rPr lang="en-US" sz="1000" i="1">
                <a:solidFill>
                  <a:schemeClr val="accent5">
                    <a:lumMod val="75000"/>
                  </a:schemeClr>
                </a:solidFill>
              </a:rPr>
              <a:t>Functionalities</a:t>
            </a:r>
          </a:p>
        </p:txBody>
      </p:sp>
      <p:sp>
        <p:nvSpPr>
          <p:cNvPr id="146" name="Rectangle 145">
            <a:extLst>
              <a:ext uri="{FF2B5EF4-FFF2-40B4-BE49-F238E27FC236}">
                <a16:creationId xmlns:a16="http://schemas.microsoft.com/office/drawing/2014/main" id="{CB39C469-9662-45EF-8704-D7A889B03018}"/>
              </a:ext>
            </a:extLst>
          </p:cNvPr>
          <p:cNvSpPr/>
          <p:nvPr/>
        </p:nvSpPr>
        <p:spPr>
          <a:xfrm>
            <a:off x="2138196" y="5027194"/>
            <a:ext cx="3469495" cy="73441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000" i="1">
                <a:solidFill>
                  <a:schemeClr val="tx1"/>
                </a:solidFill>
              </a:rPr>
              <a:t>Still used but will eventually disappear to be replaced by Sinapps IRD</a:t>
            </a:r>
          </a:p>
        </p:txBody>
      </p:sp>
      <p:sp>
        <p:nvSpPr>
          <p:cNvPr id="148" name="Rectangle 147">
            <a:extLst>
              <a:ext uri="{FF2B5EF4-FFF2-40B4-BE49-F238E27FC236}">
                <a16:creationId xmlns:a16="http://schemas.microsoft.com/office/drawing/2014/main" id="{C16BB411-6976-4B29-8DEA-BEF8FD0D9A3E}"/>
              </a:ext>
            </a:extLst>
          </p:cNvPr>
          <p:cNvSpPr/>
          <p:nvPr/>
        </p:nvSpPr>
        <p:spPr>
          <a:xfrm>
            <a:off x="2070998" y="2311697"/>
            <a:ext cx="3469495" cy="6947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a:solidFill>
                  <a:schemeClr val="tx1"/>
                </a:solidFill>
              </a:rPr>
              <a:t>Allowing insurance companies to send orders of mission to their expertise or REN companies</a:t>
            </a:r>
          </a:p>
        </p:txBody>
      </p:sp>
      <p:pic>
        <p:nvPicPr>
          <p:cNvPr id="149" name="Picture 2">
            <a:extLst>
              <a:ext uri="{FF2B5EF4-FFF2-40B4-BE49-F238E27FC236}">
                <a16:creationId xmlns:a16="http://schemas.microsoft.com/office/drawing/2014/main" id="{4B51F436-C761-407F-A144-48380A91158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8689" b="9012"/>
          <a:stretch/>
        </p:blipFill>
        <p:spPr bwMode="auto">
          <a:xfrm>
            <a:off x="3773202" y="3194250"/>
            <a:ext cx="1927792" cy="1146901"/>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1984CA49-E60F-403F-86FD-F715CCEDA702}"/>
              </a:ext>
            </a:extLst>
          </p:cNvPr>
          <p:cNvSpPr txBox="1"/>
          <p:nvPr/>
        </p:nvSpPr>
        <p:spPr>
          <a:xfrm>
            <a:off x="3935648" y="4394640"/>
            <a:ext cx="1765346" cy="400110"/>
          </a:xfrm>
          <a:prstGeom prst="rect">
            <a:avLst/>
          </a:prstGeom>
          <a:noFill/>
        </p:spPr>
        <p:txBody>
          <a:bodyPr wrap="square" rtlCol="0">
            <a:spAutoFit/>
          </a:bodyPr>
          <a:lstStyle/>
          <a:p>
            <a:pPr algn="ctr"/>
            <a:r>
              <a:rPr lang="en-US" sz="1000" i="1">
                <a:solidFill>
                  <a:schemeClr val="bg1">
                    <a:lumMod val="50000"/>
                  </a:schemeClr>
                </a:solidFill>
              </a:rPr>
              <a:t>Sinapps IRD’ dashboard for 360° overview</a:t>
            </a:r>
          </a:p>
        </p:txBody>
      </p:sp>
      <p:sp>
        <p:nvSpPr>
          <p:cNvPr id="151" name="Flèche : droite 150">
            <a:extLst>
              <a:ext uri="{FF2B5EF4-FFF2-40B4-BE49-F238E27FC236}">
                <a16:creationId xmlns:a16="http://schemas.microsoft.com/office/drawing/2014/main" id="{C0DEFECA-BAA3-46D8-A2B1-551A3A20E432}"/>
              </a:ext>
            </a:extLst>
          </p:cNvPr>
          <p:cNvSpPr/>
          <p:nvPr/>
        </p:nvSpPr>
        <p:spPr>
          <a:xfrm>
            <a:off x="5647518" y="1359340"/>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Tree>
    <p:extLst>
      <p:ext uri="{BB962C8B-B14F-4D97-AF65-F5344CB8AC3E}">
        <p14:creationId xmlns:p14="http://schemas.microsoft.com/office/powerpoint/2010/main" val="187952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4C9211EC-3DF0-469A-9BEA-6F9A1A2A7E7A}"/>
              </a:ext>
            </a:extLst>
          </p:cNvPr>
          <p:cNvGraphicFramePr>
            <a:graphicFrameLocks noChangeAspect="1"/>
          </p:cNvGraphicFramePr>
          <p:nvPr>
            <p:custDataLst>
              <p:tags r:id="rId1"/>
            </p:custDataLst>
            <p:extLst>
              <p:ext uri="{D42A27DB-BD31-4B8C-83A1-F6EECF244321}">
                <p14:modId xmlns:p14="http://schemas.microsoft.com/office/powerpoint/2010/main" val="1292570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9" name="Objet 8" hidden="1">
                        <a:extLst>
                          <a:ext uri="{FF2B5EF4-FFF2-40B4-BE49-F238E27FC236}">
                            <a16:creationId xmlns:a16="http://schemas.microsoft.com/office/drawing/2014/main" id="{4C9211EC-3DF0-469A-9BEA-6F9A1A2A7E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ECED2BA-32CC-4045-8D14-78B10AEA12FB}"/>
              </a:ext>
            </a:extLst>
          </p:cNvPr>
          <p:cNvSpPr>
            <a:spLocks noGrp="1"/>
          </p:cNvSpPr>
          <p:nvPr>
            <p:ph type="ctrTitle"/>
          </p:nvPr>
        </p:nvSpPr>
        <p:spPr>
          <a:xfrm>
            <a:off x="584515" y="116632"/>
            <a:ext cx="8260483" cy="576064"/>
          </a:xfrm>
        </p:spPr>
        <p:txBody>
          <a:bodyPr vert="horz"/>
          <a:lstStyle/>
          <a:p>
            <a:r>
              <a:rPr lang="en-US" sz="1300" b="0">
                <a:solidFill>
                  <a:schemeClr val="accent5">
                    <a:lumMod val="75000"/>
                  </a:schemeClr>
                </a:solidFill>
              </a:rPr>
              <a:t>Sinapps IRD’s envisioned offer </a:t>
            </a:r>
            <a:r>
              <a:rPr lang="en-US" sz="1300" b="0"/>
              <a:t>is to </a:t>
            </a:r>
            <a:r>
              <a:rPr lang="en-US" sz="1300" b="0">
                <a:solidFill>
                  <a:schemeClr val="accent5">
                    <a:lumMod val="75000"/>
                  </a:schemeClr>
                </a:solidFill>
              </a:rPr>
              <a:t>offer collaborative business tools to REN stakeholders</a:t>
            </a:r>
            <a:r>
              <a:rPr lang="en-US" sz="1300" b="0"/>
              <a:t>, which could then facilitate the </a:t>
            </a:r>
            <a:r>
              <a:rPr lang="en-US" sz="1300" b="0">
                <a:solidFill>
                  <a:schemeClr val="accent5">
                    <a:lumMod val="75000"/>
                  </a:schemeClr>
                </a:solidFill>
              </a:rPr>
              <a:t>emergence of smaller REN players </a:t>
            </a:r>
            <a:r>
              <a:rPr lang="en-US" sz="1300" b="0"/>
              <a:t>and thus represents a </a:t>
            </a:r>
            <a:r>
              <a:rPr lang="en-US" sz="1300" b="0">
                <a:solidFill>
                  <a:schemeClr val="accent5">
                    <a:lumMod val="75000"/>
                  </a:schemeClr>
                </a:solidFill>
              </a:rPr>
              <a:t>moderate risk for Hestia</a:t>
            </a:r>
          </a:p>
        </p:txBody>
      </p:sp>
      <p:sp>
        <p:nvSpPr>
          <p:cNvPr id="5" name="ZoneTexte 4">
            <a:extLst>
              <a:ext uri="{FF2B5EF4-FFF2-40B4-BE49-F238E27FC236}">
                <a16:creationId xmlns:a16="http://schemas.microsoft.com/office/drawing/2014/main" id="{E05AFE09-2ECE-45A0-B1A6-917994C4A573}"/>
              </a:ext>
            </a:extLst>
          </p:cNvPr>
          <p:cNvSpPr txBox="1"/>
          <p:nvPr/>
        </p:nvSpPr>
        <p:spPr>
          <a:xfrm>
            <a:off x="583868" y="1397785"/>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err="1"/>
              <a:t>Darva</a:t>
            </a:r>
            <a:r>
              <a:rPr lang="en-US"/>
              <a:t> </a:t>
            </a:r>
            <a:r>
              <a:rPr lang="en-US" err="1"/>
              <a:t>Sinapps</a:t>
            </a:r>
            <a:r>
              <a:rPr lang="en-US"/>
              <a:t> IRD</a:t>
            </a:r>
          </a:p>
        </p:txBody>
      </p:sp>
      <p:sp>
        <p:nvSpPr>
          <p:cNvPr id="6" name="ZoneTexte 5">
            <a:extLst>
              <a:ext uri="{FF2B5EF4-FFF2-40B4-BE49-F238E27FC236}">
                <a16:creationId xmlns:a16="http://schemas.microsoft.com/office/drawing/2014/main" id="{97ECC932-E904-4A9B-8E43-A105D088ABBA}"/>
              </a:ext>
            </a:extLst>
          </p:cNvPr>
          <p:cNvSpPr txBox="1"/>
          <p:nvPr/>
        </p:nvSpPr>
        <p:spPr>
          <a:xfrm>
            <a:off x="583868" y="1886190"/>
            <a:ext cx="3469495" cy="553998"/>
          </a:xfrm>
          <a:prstGeom prst="rect">
            <a:avLst/>
          </a:prstGeom>
          <a:noFill/>
        </p:spPr>
        <p:txBody>
          <a:bodyPr wrap="square" rtlCol="0">
            <a:spAutoFit/>
          </a:bodyPr>
          <a:lstStyle/>
          <a:p>
            <a:pPr algn="ctr"/>
            <a:r>
              <a:rPr lang="en-US" sz="1000"/>
              <a:t>Set of APIs that connect to expertise and renovation companies’ information systems and automatically transfer information toward insurers</a:t>
            </a:r>
          </a:p>
        </p:txBody>
      </p:sp>
      <p:sp>
        <p:nvSpPr>
          <p:cNvPr id="7" name="ZoneTexte 6">
            <a:extLst>
              <a:ext uri="{FF2B5EF4-FFF2-40B4-BE49-F238E27FC236}">
                <a16:creationId xmlns:a16="http://schemas.microsoft.com/office/drawing/2014/main" id="{7F4369D1-89B8-488C-A693-6DCA73F7A083}"/>
              </a:ext>
            </a:extLst>
          </p:cNvPr>
          <p:cNvSpPr txBox="1"/>
          <p:nvPr/>
        </p:nvSpPr>
        <p:spPr>
          <a:xfrm>
            <a:off x="4886471" y="3922375"/>
            <a:ext cx="4548577" cy="1483618"/>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There is little chance that any major expertise or renovation company will take that path as it completely dilutes their value proposition. They would lose their ability to differentiate through their interaction with insured persons, which is key in order to remain among insurers’ top partners.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CEO at Sedgwick France</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a:latin typeface="+mj-lt"/>
            </a:endParaRPr>
          </a:p>
        </p:txBody>
      </p:sp>
      <p:sp>
        <p:nvSpPr>
          <p:cNvPr id="14" name="ZoneTexte 13">
            <a:extLst>
              <a:ext uri="{FF2B5EF4-FFF2-40B4-BE49-F238E27FC236}">
                <a16:creationId xmlns:a16="http://schemas.microsoft.com/office/drawing/2014/main" id="{6F40B73C-ED48-415F-9826-3160F048C49D}"/>
              </a:ext>
            </a:extLst>
          </p:cNvPr>
          <p:cNvSpPr txBox="1"/>
          <p:nvPr/>
        </p:nvSpPr>
        <p:spPr>
          <a:xfrm>
            <a:off x="583868" y="2557662"/>
            <a:ext cx="3469495" cy="1015663"/>
          </a:xfrm>
          <a:prstGeom prst="rect">
            <a:avLst/>
          </a:prstGeom>
          <a:noFill/>
        </p:spPr>
        <p:txBody>
          <a:bodyPr wrap="square" rtlCol="0">
            <a:spAutoFit/>
          </a:bodyPr>
          <a:lstStyle/>
          <a:p>
            <a:pPr marL="171450" indent="-171450">
              <a:buFont typeface="Arial" panose="020B0604020202020204" pitchFamily="34" charset="0"/>
              <a:buChar char="•"/>
            </a:pPr>
            <a:r>
              <a:rPr lang="en-US" sz="1000" i="1"/>
              <a:t>Offer 1</a:t>
            </a:r>
            <a:r>
              <a:rPr lang="en-US" sz="1000"/>
              <a:t>: Bilateral flow of information</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i="1"/>
              <a:t>Offer 2</a:t>
            </a:r>
            <a:r>
              <a:rPr lang="en-US" sz="1000"/>
              <a:t>: Additional set of business tools that replace each player’s (expert or renovation companies) internal solutions</a:t>
            </a:r>
          </a:p>
          <a:p>
            <a:pPr marL="171450" indent="-171450">
              <a:buFont typeface="Arial" panose="020B0604020202020204" pitchFamily="34" charset="0"/>
              <a:buChar char="•"/>
            </a:pPr>
            <a:endParaRPr lang="en-US" sz="1000"/>
          </a:p>
        </p:txBody>
      </p:sp>
      <p:sp>
        <p:nvSpPr>
          <p:cNvPr id="15" name="Bulle narrative : rectangle 14">
            <a:extLst>
              <a:ext uri="{FF2B5EF4-FFF2-40B4-BE49-F238E27FC236}">
                <a16:creationId xmlns:a16="http://schemas.microsoft.com/office/drawing/2014/main" id="{1EAFF699-192B-46E9-B8E8-C0838CC08C2C}"/>
              </a:ext>
            </a:extLst>
          </p:cNvPr>
          <p:cNvSpPr/>
          <p:nvPr/>
        </p:nvSpPr>
        <p:spPr>
          <a:xfrm>
            <a:off x="611920" y="3578376"/>
            <a:ext cx="3469495" cy="553998"/>
          </a:xfrm>
          <a:prstGeom prst="wedgeRectCallout">
            <a:avLst>
              <a:gd name="adj1" fmla="val -21570"/>
              <a:gd name="adj2" fmla="val -67690"/>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a:solidFill>
                  <a:schemeClr val="tx1"/>
                </a:solidFill>
              </a:rPr>
              <a:t>Sinapps becomes the main day-to-day IT tool for expertise and REN providers</a:t>
            </a:r>
          </a:p>
        </p:txBody>
      </p:sp>
      <p:cxnSp>
        <p:nvCxnSpPr>
          <p:cNvPr id="46" name="Connecteur droit 45">
            <a:extLst>
              <a:ext uri="{FF2B5EF4-FFF2-40B4-BE49-F238E27FC236}">
                <a16:creationId xmlns:a16="http://schemas.microsoft.com/office/drawing/2014/main" id="{27BC2632-2175-40FA-B3DD-C095AB8B4FC7}"/>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C9CE8351-A7D3-4CFD-BA79-B676ED4E43BC}"/>
              </a:ext>
            </a:extLst>
          </p:cNvPr>
          <p:cNvSpPr/>
          <p:nvPr/>
        </p:nvSpPr>
        <p:spPr>
          <a:xfrm>
            <a:off x="1827678" y="892802"/>
            <a:ext cx="5831674"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Focus on Sinapps IRD’s business tools and possible impact for Hestia</a:t>
            </a:r>
          </a:p>
        </p:txBody>
      </p:sp>
      <p:sp>
        <p:nvSpPr>
          <p:cNvPr id="48" name="ZoneTexte 47">
            <a:extLst>
              <a:ext uri="{FF2B5EF4-FFF2-40B4-BE49-F238E27FC236}">
                <a16:creationId xmlns:a16="http://schemas.microsoft.com/office/drawing/2014/main" id="{751D535F-DDDF-4312-8041-6ED9DE21949C}"/>
              </a:ext>
            </a:extLst>
          </p:cNvPr>
          <p:cNvSpPr txBox="1"/>
          <p:nvPr/>
        </p:nvSpPr>
        <p:spPr>
          <a:xfrm>
            <a:off x="5108894" y="6410465"/>
            <a:ext cx="4430332" cy="215444"/>
          </a:xfrm>
          <a:prstGeom prst="rect">
            <a:avLst/>
          </a:prstGeom>
          <a:noFill/>
        </p:spPr>
        <p:txBody>
          <a:bodyPr wrap="square" rtlCol="0">
            <a:spAutoFit/>
          </a:bodyPr>
          <a:lstStyle/>
          <a:p>
            <a:pPr algn="l"/>
            <a:r>
              <a:rPr lang="en-US" sz="800" i="1">
                <a:solidFill>
                  <a:schemeClr val="bg1"/>
                </a:solidFill>
              </a:rPr>
              <a:t>Sources: eleven research and analysis, expert interviews</a:t>
            </a:r>
          </a:p>
        </p:txBody>
      </p:sp>
      <p:sp>
        <p:nvSpPr>
          <p:cNvPr id="23" name="Rectangle 22">
            <a:extLst>
              <a:ext uri="{FF2B5EF4-FFF2-40B4-BE49-F238E27FC236}">
                <a16:creationId xmlns:a16="http://schemas.microsoft.com/office/drawing/2014/main" id="{7A7B45BB-0C39-4952-96D9-943DAC289519}"/>
              </a:ext>
            </a:extLst>
          </p:cNvPr>
          <p:cNvSpPr/>
          <p:nvPr/>
        </p:nvSpPr>
        <p:spPr>
          <a:xfrm>
            <a:off x="1217817" y="5079734"/>
            <a:ext cx="8431224" cy="1193717"/>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468000" rtlCol="0" anchor="ctr"/>
          <a:lstStyle/>
          <a:p>
            <a:pPr marL="171450" indent="-171450" algn="l">
              <a:buClr>
                <a:schemeClr val="accent3">
                  <a:lumMod val="50000"/>
                </a:schemeClr>
              </a:buClr>
              <a:buFont typeface="Verdana" panose="020B0604030504040204" pitchFamily="34" charset="0"/>
              <a:buChar char="+"/>
            </a:pPr>
            <a:r>
              <a:rPr lang="en-US" sz="1000">
                <a:solidFill>
                  <a:schemeClr val="tx1"/>
                </a:solidFill>
              </a:rPr>
              <a:t>Developing </a:t>
            </a:r>
            <a:r>
              <a:rPr lang="en-US" sz="1000">
                <a:solidFill>
                  <a:schemeClr val="accent5">
                    <a:lumMod val="75000"/>
                  </a:schemeClr>
                </a:solidFill>
              </a:rPr>
              <a:t>APIs to connect to Sinapps</a:t>
            </a:r>
            <a:r>
              <a:rPr lang="en-US" sz="1000">
                <a:solidFill>
                  <a:schemeClr val="tx1"/>
                </a:solidFill>
              </a:rPr>
              <a:t>’ Offer 1 seems </a:t>
            </a:r>
            <a:r>
              <a:rPr lang="en-US" sz="1000">
                <a:solidFill>
                  <a:schemeClr val="accent5">
                    <a:lumMod val="75000"/>
                  </a:schemeClr>
                </a:solidFill>
              </a:rPr>
              <a:t>free of risk for Hestia </a:t>
            </a:r>
            <a:r>
              <a:rPr lang="en-US" sz="1000">
                <a:solidFill>
                  <a:schemeClr val="tx1"/>
                </a:solidFill>
              </a:rPr>
              <a:t>as it mainly facilitates the operational process and information input between parties </a:t>
            </a:r>
          </a:p>
          <a:p>
            <a:pPr marL="171450" indent="-171450" algn="l">
              <a:buClr>
                <a:schemeClr val="accent6">
                  <a:lumMod val="75000"/>
                </a:schemeClr>
              </a:buClr>
              <a:buFont typeface="Verdana" panose="020B0604030504040204" pitchFamily="34" charset="0"/>
              <a:buChar char="−"/>
            </a:pPr>
            <a:r>
              <a:rPr lang="en-US" sz="1000">
                <a:solidFill>
                  <a:schemeClr val="tx1"/>
                </a:solidFill>
              </a:rPr>
              <a:t>However, Hestia should be </a:t>
            </a:r>
            <a:r>
              <a:rPr lang="en-US" sz="1000">
                <a:solidFill>
                  <a:schemeClr val="accent5">
                    <a:lumMod val="75000"/>
                  </a:schemeClr>
                </a:solidFill>
              </a:rPr>
              <a:t>cautious regarding Sinapps’ Offer 2 </a:t>
            </a:r>
            <a:r>
              <a:rPr lang="en-US" sz="1000">
                <a:solidFill>
                  <a:schemeClr val="tx1"/>
                </a:solidFill>
              </a:rPr>
              <a:t>as using </a:t>
            </a:r>
            <a:r>
              <a:rPr lang="en-US" sz="1000" err="1">
                <a:solidFill>
                  <a:schemeClr val="tx1"/>
                </a:solidFill>
              </a:rPr>
              <a:t>Darva’s</a:t>
            </a:r>
            <a:r>
              <a:rPr lang="en-US" sz="1000">
                <a:solidFill>
                  <a:schemeClr val="tx1"/>
                </a:solidFill>
              </a:rPr>
              <a:t> workstations would result in </a:t>
            </a:r>
            <a:r>
              <a:rPr lang="en-US" sz="1000">
                <a:solidFill>
                  <a:schemeClr val="accent5">
                    <a:lumMod val="75000"/>
                  </a:schemeClr>
                </a:solidFill>
              </a:rPr>
              <a:t>weakening of Hestia’s differentiating opportunities </a:t>
            </a:r>
            <a:r>
              <a:rPr lang="en-US" sz="1000">
                <a:solidFill>
                  <a:schemeClr val="tx1"/>
                </a:solidFill>
              </a:rPr>
              <a:t>towards end-users, making them a mere supplier for insurers</a:t>
            </a:r>
          </a:p>
          <a:p>
            <a:pPr marL="171450" indent="-171450" algn="l">
              <a:buClr>
                <a:schemeClr val="accent6">
                  <a:lumMod val="75000"/>
                </a:schemeClr>
              </a:buClr>
              <a:buFont typeface="Verdana" panose="020B0604030504040204" pitchFamily="34" charset="0"/>
              <a:buChar char="−"/>
            </a:pPr>
            <a:r>
              <a:rPr lang="en-US" sz="1000">
                <a:solidFill>
                  <a:schemeClr val="tx1"/>
                </a:solidFill>
              </a:rPr>
              <a:t>Thanks to </a:t>
            </a:r>
            <a:r>
              <a:rPr lang="en-US" sz="1000">
                <a:solidFill>
                  <a:schemeClr val="accent5">
                    <a:lumMod val="75000"/>
                  </a:schemeClr>
                </a:solidFill>
              </a:rPr>
              <a:t>Sinapps IRD workstation module</a:t>
            </a:r>
            <a:r>
              <a:rPr lang="en-US" sz="1000">
                <a:solidFill>
                  <a:schemeClr val="tx1"/>
                </a:solidFill>
              </a:rPr>
              <a:t>, smaller REN providers might </a:t>
            </a:r>
            <a:r>
              <a:rPr lang="en-US" sz="1000">
                <a:solidFill>
                  <a:schemeClr val="accent5">
                    <a:lumMod val="75000"/>
                  </a:schemeClr>
                </a:solidFill>
              </a:rPr>
              <a:t>enter in direct contact with insurers </a:t>
            </a:r>
            <a:r>
              <a:rPr lang="en-US" sz="1000">
                <a:solidFill>
                  <a:schemeClr val="tx1"/>
                </a:solidFill>
              </a:rPr>
              <a:t>and therefore </a:t>
            </a:r>
            <a:r>
              <a:rPr lang="en-US" sz="1000">
                <a:solidFill>
                  <a:schemeClr val="accent5">
                    <a:lumMod val="75000"/>
                  </a:schemeClr>
                </a:solidFill>
              </a:rPr>
              <a:t>use it as their main information system</a:t>
            </a:r>
            <a:r>
              <a:rPr lang="en-US" sz="1000">
                <a:solidFill>
                  <a:schemeClr val="tx1"/>
                </a:solidFill>
              </a:rPr>
              <a:t>. This could indeed lead to a </a:t>
            </a:r>
            <a:r>
              <a:rPr lang="en-US" sz="1000">
                <a:solidFill>
                  <a:schemeClr val="accent5">
                    <a:lumMod val="75000"/>
                  </a:schemeClr>
                </a:solidFill>
              </a:rPr>
              <a:t>potential reduction of the entry barriers</a:t>
            </a:r>
            <a:r>
              <a:rPr lang="en-US" sz="1000">
                <a:solidFill>
                  <a:schemeClr val="tx1"/>
                </a:solidFill>
              </a:rPr>
              <a:t> on Hestia’s market, providing these players have the required credentials to work with insurance companies</a:t>
            </a:r>
          </a:p>
        </p:txBody>
      </p:sp>
      <p:sp>
        <p:nvSpPr>
          <p:cNvPr id="27" name="Rectangle 26">
            <a:extLst>
              <a:ext uri="{FF2B5EF4-FFF2-40B4-BE49-F238E27FC236}">
                <a16:creationId xmlns:a16="http://schemas.microsoft.com/office/drawing/2014/main" id="{499E31EE-17B3-461E-BC6B-3A41D42EEEAA}"/>
              </a:ext>
            </a:extLst>
          </p:cNvPr>
          <p:cNvSpPr/>
          <p:nvPr/>
        </p:nvSpPr>
        <p:spPr>
          <a:xfrm>
            <a:off x="148136" y="5079735"/>
            <a:ext cx="927569" cy="1193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accent5">
                    <a:lumMod val="75000"/>
                  </a:schemeClr>
                </a:solidFill>
              </a:rPr>
              <a:t>Implications for Hestia</a:t>
            </a:r>
          </a:p>
        </p:txBody>
      </p:sp>
      <p:sp>
        <p:nvSpPr>
          <p:cNvPr id="43" name="ZoneTexte 99">
            <a:extLst>
              <a:ext uri="{FF2B5EF4-FFF2-40B4-BE49-F238E27FC236}">
                <a16:creationId xmlns:a16="http://schemas.microsoft.com/office/drawing/2014/main" id="{EB6DEF52-496A-402C-8CF6-A5A3BF00AE8F}"/>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a:t>
            </a:r>
            <a:r>
              <a:rPr lang="en-US" sz="800" i="1"/>
              <a:t>Risk #1</a:t>
            </a:r>
            <a:endParaRPr kumimoji="0" lang="en-US" sz="800" i="1" u="none" strike="noStrike" cap="none" normalizeH="0" baseline="0">
              <a:ln>
                <a:noFill/>
              </a:ln>
              <a:effectLst/>
              <a:latin typeface="+mj-lt"/>
            </a:endParaRPr>
          </a:p>
        </p:txBody>
      </p:sp>
      <p:sp>
        <p:nvSpPr>
          <p:cNvPr id="76" name="Rectangle 75">
            <a:extLst>
              <a:ext uri="{FF2B5EF4-FFF2-40B4-BE49-F238E27FC236}">
                <a16:creationId xmlns:a16="http://schemas.microsoft.com/office/drawing/2014/main" id="{77107393-3EF9-4A93-9242-E2793ED3728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7" name="Rectangle 76">
            <a:extLst>
              <a:ext uri="{FF2B5EF4-FFF2-40B4-BE49-F238E27FC236}">
                <a16:creationId xmlns:a16="http://schemas.microsoft.com/office/drawing/2014/main" id="{9C77AA33-721F-465C-A332-D3282743BF44}"/>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78" name="Rectangle 77">
            <a:extLst>
              <a:ext uri="{FF2B5EF4-FFF2-40B4-BE49-F238E27FC236}">
                <a16:creationId xmlns:a16="http://schemas.microsoft.com/office/drawing/2014/main" id="{4A691939-F14E-4710-8B5F-A516FB479AC7}"/>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9" name="Rectangle 78">
            <a:extLst>
              <a:ext uri="{FF2B5EF4-FFF2-40B4-BE49-F238E27FC236}">
                <a16:creationId xmlns:a16="http://schemas.microsoft.com/office/drawing/2014/main" id="{1E030DBF-C684-483E-A6A7-B3E6927781BA}"/>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80" name="Rectangle 79">
            <a:extLst>
              <a:ext uri="{FF2B5EF4-FFF2-40B4-BE49-F238E27FC236}">
                <a16:creationId xmlns:a16="http://schemas.microsoft.com/office/drawing/2014/main" id="{5321F982-E9D4-4BDF-BDDD-ECBAC3482D23}"/>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1" name="Rectangle 80">
            <a:extLst>
              <a:ext uri="{FF2B5EF4-FFF2-40B4-BE49-F238E27FC236}">
                <a16:creationId xmlns:a16="http://schemas.microsoft.com/office/drawing/2014/main" id="{D29EDD10-6FAE-4062-8731-34FEAFB3980B}"/>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2" name="Rectangle 81">
            <a:extLst>
              <a:ext uri="{FF2B5EF4-FFF2-40B4-BE49-F238E27FC236}">
                <a16:creationId xmlns:a16="http://schemas.microsoft.com/office/drawing/2014/main" id="{5A23AB82-474A-44B4-BA43-BAFD29FCC899}"/>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3" name="Rectangle 82">
            <a:extLst>
              <a:ext uri="{FF2B5EF4-FFF2-40B4-BE49-F238E27FC236}">
                <a16:creationId xmlns:a16="http://schemas.microsoft.com/office/drawing/2014/main" id="{F0FAAC8D-84E2-47F1-8113-D604530B09F8}"/>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49" name="Graphique 51" descr="Loupe avec un remplissage uni">
            <a:extLst>
              <a:ext uri="{FF2B5EF4-FFF2-40B4-BE49-F238E27FC236}">
                <a16:creationId xmlns:a16="http://schemas.microsoft.com/office/drawing/2014/main" id="{76DA1242-8727-4BF0-9707-DD83BAE83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44" y="189023"/>
            <a:ext cx="441324" cy="441324"/>
          </a:xfrm>
          <a:prstGeom prst="rect">
            <a:avLst/>
          </a:prstGeom>
        </p:spPr>
      </p:pic>
      <p:sp>
        <p:nvSpPr>
          <p:cNvPr id="61" name="Titre 1">
            <a:extLst>
              <a:ext uri="{FF2B5EF4-FFF2-40B4-BE49-F238E27FC236}">
                <a16:creationId xmlns:a16="http://schemas.microsoft.com/office/drawing/2014/main" id="{B4C81F77-0B03-454F-B138-914D29C3FB42}"/>
              </a:ext>
            </a:extLst>
          </p:cNvPr>
          <p:cNvSpPr txBox="1">
            <a:spLocks/>
          </p:cNvSpPr>
          <p:nvPr/>
        </p:nvSpPr>
        <p:spPr>
          <a:xfrm>
            <a:off x="-8398099" y="2357004"/>
            <a:ext cx="814885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r>
              <a:rPr lang="en-US" sz="1300" b="0"/>
              <a:t>The appearance of interconnected IT tools and dashboards such as </a:t>
            </a:r>
            <a:r>
              <a:rPr lang="en-US" sz="1300" b="0" err="1"/>
              <a:t>Sinapps</a:t>
            </a:r>
            <a:r>
              <a:rPr lang="en-US" sz="1300" b="0"/>
              <a:t> generates </a:t>
            </a:r>
            <a:r>
              <a:rPr lang="en-US" sz="1300" b="0">
                <a:solidFill>
                  <a:schemeClr val="accent5">
                    <a:lumMod val="75000"/>
                  </a:schemeClr>
                </a:solidFill>
              </a:rPr>
              <a:t>greater simplicity </a:t>
            </a:r>
            <a:r>
              <a:rPr lang="en-US" sz="1300" b="0"/>
              <a:t>for insurers to collaborate with loss management providers, which </a:t>
            </a:r>
            <a:r>
              <a:rPr lang="en-US" sz="1300" b="0">
                <a:solidFill>
                  <a:schemeClr val="accent5">
                    <a:lumMod val="75000"/>
                  </a:schemeClr>
                </a:solidFill>
              </a:rPr>
              <a:t>might weaken the entry barriers on Hestia’s market </a:t>
            </a:r>
          </a:p>
        </p:txBody>
      </p:sp>
      <p:grpSp>
        <p:nvGrpSpPr>
          <p:cNvPr id="62" name="Group 4">
            <a:extLst>
              <a:ext uri="{FF2B5EF4-FFF2-40B4-BE49-F238E27FC236}">
                <a16:creationId xmlns:a16="http://schemas.microsoft.com/office/drawing/2014/main" id="{78466DDD-BF9D-40C9-A311-00E96F7F3619}"/>
              </a:ext>
            </a:extLst>
          </p:cNvPr>
          <p:cNvGrpSpPr>
            <a:grpSpLocks noChangeAspect="1"/>
          </p:cNvGrpSpPr>
          <p:nvPr/>
        </p:nvGrpSpPr>
        <p:grpSpPr bwMode="auto">
          <a:xfrm>
            <a:off x="9408781" y="5560367"/>
            <a:ext cx="196014" cy="232450"/>
            <a:chOff x="811" y="719"/>
            <a:chExt cx="694" cy="823"/>
          </a:xfrm>
          <a:solidFill>
            <a:schemeClr val="accent6"/>
          </a:solidFill>
        </p:grpSpPr>
        <p:sp>
          <p:nvSpPr>
            <p:cNvPr id="63" name="Freeform 5">
              <a:extLst>
                <a:ext uri="{FF2B5EF4-FFF2-40B4-BE49-F238E27FC236}">
                  <a16:creationId xmlns:a16="http://schemas.microsoft.com/office/drawing/2014/main" id="{C4174B38-2A7E-44C8-98F3-1BA3A57D7995}"/>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
              <a:extLst>
                <a:ext uri="{FF2B5EF4-FFF2-40B4-BE49-F238E27FC236}">
                  <a16:creationId xmlns:a16="http://schemas.microsoft.com/office/drawing/2014/main" id="{A47A943F-5E90-4E3C-BB7B-7BE4DA44EB76}"/>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Bulle narrative : rectangle 36">
            <a:extLst>
              <a:ext uri="{FF2B5EF4-FFF2-40B4-BE49-F238E27FC236}">
                <a16:creationId xmlns:a16="http://schemas.microsoft.com/office/drawing/2014/main" id="{0F222602-3722-4822-98C2-CDBFE984F2B4}"/>
              </a:ext>
            </a:extLst>
          </p:cNvPr>
          <p:cNvSpPr/>
          <p:nvPr/>
        </p:nvSpPr>
        <p:spPr>
          <a:xfrm>
            <a:off x="611920" y="4291247"/>
            <a:ext cx="3469495" cy="553998"/>
          </a:xfrm>
          <a:prstGeom prst="wedgeRectCallout">
            <a:avLst>
              <a:gd name="adj1" fmla="val -19923"/>
              <a:gd name="adj2" fmla="val -60812"/>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a:solidFill>
                  <a:schemeClr val="tx1"/>
                </a:solidFill>
              </a:rPr>
              <a:t>Reportedly no major expertise companies and little to no REN providers have agreed to use this solution</a:t>
            </a:r>
          </a:p>
        </p:txBody>
      </p:sp>
      <p:pic>
        <p:nvPicPr>
          <p:cNvPr id="40" name="Picture 4">
            <a:extLst>
              <a:ext uri="{FF2B5EF4-FFF2-40B4-BE49-F238E27FC236}">
                <a16:creationId xmlns:a16="http://schemas.microsoft.com/office/drawing/2014/main" id="{AA8353CF-BDBB-47D6-8E62-66E383018E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 t="13872" r="122" b="13353"/>
          <a:stretch/>
        </p:blipFill>
        <p:spPr bwMode="auto">
          <a:xfrm>
            <a:off x="5011878" y="1264568"/>
            <a:ext cx="4153091" cy="2184871"/>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B829649C-A518-491F-A4B3-40028D0F2A45}"/>
              </a:ext>
            </a:extLst>
          </p:cNvPr>
          <p:cNvSpPr txBox="1"/>
          <p:nvPr/>
        </p:nvSpPr>
        <p:spPr>
          <a:xfrm>
            <a:off x="5334167" y="3437055"/>
            <a:ext cx="3508511" cy="400110"/>
          </a:xfrm>
          <a:prstGeom prst="rect">
            <a:avLst/>
          </a:prstGeom>
          <a:noFill/>
        </p:spPr>
        <p:txBody>
          <a:bodyPr wrap="square" rtlCol="0">
            <a:spAutoFit/>
          </a:bodyPr>
          <a:lstStyle/>
          <a:p>
            <a:pPr algn="ctr"/>
            <a:r>
              <a:rPr lang="en-US" sz="1000" i="1" err="1">
                <a:solidFill>
                  <a:schemeClr val="bg1">
                    <a:lumMod val="50000"/>
                  </a:schemeClr>
                </a:solidFill>
              </a:rPr>
              <a:t>Sinapps</a:t>
            </a:r>
            <a:r>
              <a:rPr lang="en-US" sz="1000" i="1">
                <a:solidFill>
                  <a:schemeClr val="bg1">
                    <a:lumMod val="50000"/>
                  </a:schemeClr>
                </a:solidFill>
              </a:rPr>
              <a:t> IRD’ business tools for renovation and diagnostics service providers</a:t>
            </a:r>
          </a:p>
        </p:txBody>
      </p:sp>
    </p:spTree>
    <p:extLst>
      <p:ext uri="{BB962C8B-B14F-4D97-AF65-F5344CB8AC3E}">
        <p14:creationId xmlns:p14="http://schemas.microsoft.com/office/powerpoint/2010/main" val="3046076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91453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a:t>…</a:t>
            </a: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a:t>…</a:t>
            </a:r>
          </a:p>
        </p:txBody>
      </p:sp>
      <p:sp>
        <p:nvSpPr>
          <p:cNvPr id="118" name="ZoneTexte 95">
            <a:extLst>
              <a:ext uri="{FF2B5EF4-FFF2-40B4-BE49-F238E27FC236}">
                <a16:creationId xmlns:a16="http://schemas.microsoft.com/office/drawing/2014/main" id="{9C628BA4-96DA-46D9-A80B-01A518CA0E39}"/>
              </a:ext>
            </a:extLst>
          </p:cNvPr>
          <p:cNvSpPr txBox="1"/>
          <p:nvPr/>
        </p:nvSpPr>
        <p:spPr>
          <a:xfrm>
            <a:off x="4552783" y="4488106"/>
            <a:ext cx="128384" cy="161583"/>
          </a:xfrm>
          <a:prstGeom prst="rect">
            <a:avLst/>
          </a:prstGeom>
          <a:noFill/>
        </p:spPr>
        <p:txBody>
          <a:bodyPr wrap="square" lIns="0" tIns="0" rIns="0" bIns="0" rtlCol="0">
            <a:spAutoFit/>
          </a:bodyPr>
          <a:lstStyle/>
          <a:p>
            <a:pPr algn="l"/>
            <a:r>
              <a:rPr lang="en-US" sz="1050"/>
              <a:t>…</a:t>
            </a:r>
          </a:p>
        </p:txBody>
      </p:sp>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a:t>…</a:t>
            </a:r>
          </a:p>
        </p:txBody>
      </p:sp>
      <p:pic>
        <p:nvPicPr>
          <p:cNvPr id="133" name="Picture 2" descr="3ID Désamiantage (Groupe RESILIANS) | Prévention amiante">
            <a:extLst>
              <a:ext uri="{FF2B5EF4-FFF2-40B4-BE49-F238E27FC236}">
                <a16:creationId xmlns:a16="http://schemas.microsoft.com/office/drawing/2014/main" id="{9DBD10D6-7989-47EC-8DB8-B4C886013E54}"/>
              </a:ext>
            </a:extLst>
          </p:cNvPr>
          <p:cNvPicPr>
            <a:picLocks noChangeAspect="1" noChangeArrowheads="1"/>
          </p:cNvPicPr>
          <p:nvPr/>
        </p:nvPicPr>
        <p:blipFill>
          <a:blip r:embed="rId16"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34" name="Image 243">
            <a:extLst>
              <a:ext uri="{FF2B5EF4-FFF2-40B4-BE49-F238E27FC236}">
                <a16:creationId xmlns:a16="http://schemas.microsoft.com/office/drawing/2014/main" id="{43C2A917-F14D-4A83-AE1A-C3EB6F526404}"/>
              </a:ext>
            </a:extLst>
          </p:cNvPr>
          <p:cNvPicPr>
            <a:picLocks noChangeAspect="1"/>
          </p:cNvPicPr>
          <p:nvPr/>
        </p:nvPicPr>
        <p:blipFill>
          <a:blip r:embed="rId17">
            <a:clrChange>
              <a:clrFrom>
                <a:srgbClr val="F5F5F5"/>
              </a:clrFrom>
              <a:clrTo>
                <a:srgbClr val="F5F5F5">
                  <a:alpha val="0"/>
                </a:srgbClr>
              </a:clrTo>
            </a:clrChange>
          </a:blip>
          <a:stretch>
            <a:fillRect/>
          </a:stretch>
        </p:blipFill>
        <p:spPr>
          <a:xfrm>
            <a:off x="4077204" y="4177278"/>
            <a:ext cx="325956" cy="159782"/>
          </a:xfrm>
          <a:prstGeom prst="rect">
            <a:avLst/>
          </a:prstGeom>
        </p:spPr>
      </p:pic>
      <p:pic>
        <p:nvPicPr>
          <p:cNvPr id="135" name="Picture 2" descr="Hemea pour les pros (Mise à jour 2021)">
            <a:extLst>
              <a:ext uri="{FF2B5EF4-FFF2-40B4-BE49-F238E27FC236}">
                <a16:creationId xmlns:a16="http://schemas.microsoft.com/office/drawing/2014/main" id="{4FB8AE49-D4A4-4528-9797-53737CEB761F}"/>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36" name="Image 53" descr="Une image contenant texte&#10;&#10;Description générée automatiquement">
            <a:extLst>
              <a:ext uri="{FF2B5EF4-FFF2-40B4-BE49-F238E27FC236}">
                <a16:creationId xmlns:a16="http://schemas.microsoft.com/office/drawing/2014/main" id="{E3DB0C84-515C-4B3A-9E62-1FAE0D7E48F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37" name="Image 54" descr="Une image contenant texte&#10;&#10;Description générée automatiquement">
            <a:extLst>
              <a:ext uri="{FF2B5EF4-FFF2-40B4-BE49-F238E27FC236}">
                <a16:creationId xmlns:a16="http://schemas.microsoft.com/office/drawing/2014/main" id="{B4E947E6-72FC-48D8-99D9-B13DF850247A}"/>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38" name="Image 63" descr="Une image contenant texte&#10;&#10;Description générée automatiquement">
            <a:extLst>
              <a:ext uri="{FF2B5EF4-FFF2-40B4-BE49-F238E27FC236}">
                <a16:creationId xmlns:a16="http://schemas.microsoft.com/office/drawing/2014/main" id="{53151D8A-355E-46C5-A0F7-22FF6F81D89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39" name="Image 13">
            <a:extLst>
              <a:ext uri="{FF2B5EF4-FFF2-40B4-BE49-F238E27FC236}">
                <a16:creationId xmlns:a16="http://schemas.microsoft.com/office/drawing/2014/main" id="{DA626943-F03A-4A0D-A7A8-9A18F663EC2C}"/>
              </a:ext>
            </a:extLst>
          </p:cNvPr>
          <p:cNvPicPr>
            <a:picLocks noChangeAspect="1"/>
          </p:cNvPicPr>
          <p:nvPr/>
        </p:nvPicPr>
        <p:blipFill rotWithShape="1">
          <a:blip r:embed="rId22">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140" name="Image 22" descr="Une image contenant texte, signe, rouge, clipart&#10;&#10;Description générée automatiquement">
            <a:extLst>
              <a:ext uri="{FF2B5EF4-FFF2-40B4-BE49-F238E27FC236}">
                <a16:creationId xmlns:a16="http://schemas.microsoft.com/office/drawing/2014/main" id="{C3132084-9922-4856-BE58-3592B24B720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41" name="Image 24">
            <a:extLst>
              <a:ext uri="{FF2B5EF4-FFF2-40B4-BE49-F238E27FC236}">
                <a16:creationId xmlns:a16="http://schemas.microsoft.com/office/drawing/2014/main" id="{7619FA02-65E4-408A-A961-9DE8A057AE6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144" name="Picture 2" descr="Archionline | N°1 des Architectes &amp; Entreprises en France‎">
            <a:extLst>
              <a:ext uri="{FF2B5EF4-FFF2-40B4-BE49-F238E27FC236}">
                <a16:creationId xmlns:a16="http://schemas.microsoft.com/office/drawing/2014/main" id="{6C89F8D6-C11F-4E7F-AE3B-AEC8F6F38103}"/>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46" name="Image 5">
            <a:extLst>
              <a:ext uri="{FF2B5EF4-FFF2-40B4-BE49-F238E27FC236}">
                <a16:creationId xmlns:a16="http://schemas.microsoft.com/office/drawing/2014/main" id="{3029353A-DC5A-4986-A4EF-D8254F59CDE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53" name="Picture 4" descr="Le Palmarès 2019 - Silver Eco - le Show SilverNight">
            <a:extLst>
              <a:ext uri="{FF2B5EF4-FFF2-40B4-BE49-F238E27FC236}">
                <a16:creationId xmlns:a16="http://schemas.microsoft.com/office/drawing/2014/main" id="{44A2512F-6B22-4ECA-963E-33452A9A8717}"/>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55" name="Image 15">
            <a:extLst>
              <a:ext uri="{FF2B5EF4-FFF2-40B4-BE49-F238E27FC236}">
                <a16:creationId xmlns:a16="http://schemas.microsoft.com/office/drawing/2014/main" id="{D4F1A5C1-93A5-442B-A10B-C7E00147DEE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56" name="Picture 8" descr="MeilleurArtisan.com | Tableaux comparatifs - SocialCompare">
            <a:extLst>
              <a:ext uri="{FF2B5EF4-FFF2-40B4-BE49-F238E27FC236}">
                <a16:creationId xmlns:a16="http://schemas.microsoft.com/office/drawing/2014/main" id="{0C5C1E2E-6C7A-4927-A65B-FCE8F1B41232}"/>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57" name="Image 58">
            <a:extLst>
              <a:ext uri="{FF2B5EF4-FFF2-40B4-BE49-F238E27FC236}">
                <a16:creationId xmlns:a16="http://schemas.microsoft.com/office/drawing/2014/main" id="{2A657E30-A0C2-4946-90EB-96296F547C5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148860" cy="576064"/>
          </a:xfrm>
        </p:spPr>
        <p:txBody>
          <a:bodyPr vert="horz"/>
          <a:lstStyle/>
          <a:p>
            <a:r>
              <a:rPr lang="en-US" sz="1300" b="0"/>
              <a:t>The risk of </a:t>
            </a:r>
            <a:r>
              <a:rPr lang="en-US" sz="1300" b="0" err="1">
                <a:solidFill>
                  <a:schemeClr val="accent5">
                    <a:lumMod val="75000"/>
                  </a:schemeClr>
                </a:solidFill>
              </a:rPr>
              <a:t>Sinapps</a:t>
            </a:r>
            <a:r>
              <a:rPr lang="en-US" sz="1300" b="0"/>
              <a:t> becoming a </a:t>
            </a:r>
            <a:r>
              <a:rPr lang="en-US" sz="1300" b="0">
                <a:solidFill>
                  <a:schemeClr val="accent5">
                    <a:lumMod val="75000"/>
                  </a:schemeClr>
                </a:solidFill>
              </a:rPr>
              <a:t>post-loss renovation platform </a:t>
            </a:r>
            <a:r>
              <a:rPr lang="en-US" sz="1300" b="0"/>
              <a:t>appears </a:t>
            </a:r>
            <a:r>
              <a:rPr lang="en-US" sz="1300" b="0">
                <a:solidFill>
                  <a:schemeClr val="accent5">
                    <a:lumMod val="75000"/>
                  </a:schemeClr>
                </a:solidFill>
              </a:rPr>
              <a:t>highly improbable </a:t>
            </a:r>
            <a:r>
              <a:rPr lang="en-US" sz="1300" b="0"/>
              <a:t>as it would require </a:t>
            </a:r>
            <a:r>
              <a:rPr lang="en-US" sz="1300" b="0" err="1"/>
              <a:t>Sinapps</a:t>
            </a:r>
            <a:r>
              <a:rPr lang="en-US" sz="1300" b="0"/>
              <a:t> to change its software editor activities into REN activities: </a:t>
            </a:r>
            <a:r>
              <a:rPr lang="en-US" sz="1300" b="0">
                <a:solidFill>
                  <a:schemeClr val="accent5">
                    <a:lumMod val="75000"/>
                  </a:schemeClr>
                </a:solidFill>
              </a:rPr>
              <a:t>unify a craftsmen network</a:t>
            </a:r>
            <a:r>
              <a:rPr lang="en-US" sz="1300" b="0"/>
              <a:t>,</a:t>
            </a:r>
            <a:r>
              <a:rPr lang="en-US" sz="1300" b="0">
                <a:solidFill>
                  <a:schemeClr val="accent5">
                    <a:lumMod val="75000"/>
                  </a:schemeClr>
                </a:solidFill>
              </a:rPr>
              <a:t> monitor worksite </a:t>
            </a:r>
            <a:r>
              <a:rPr lang="en-US" sz="1300" b="0"/>
              <a:t>and </a:t>
            </a:r>
            <a:r>
              <a:rPr lang="en-US" sz="1300" b="0">
                <a:solidFill>
                  <a:schemeClr val="accent5">
                    <a:lumMod val="75000"/>
                  </a:schemeClr>
                </a:solidFill>
              </a:rPr>
              <a:t>carry the execution risk</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Competitive landscape on post-loss management  </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D74D7498-92CD-485E-B64F-458B030E1CC2}"/>
              </a:ext>
            </a:extLst>
          </p:cNvPr>
          <p:cNvSpPr/>
          <p:nvPr/>
        </p:nvSpPr>
        <p:spPr>
          <a:xfrm>
            <a:off x="40303" y="1390079"/>
            <a:ext cx="9678462" cy="4718363"/>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b="13787"/>
          <a:stretch/>
        </p:blipFill>
        <p:spPr>
          <a:xfrm>
            <a:off x="4574009" y="5680684"/>
            <a:ext cx="214316" cy="230961"/>
          </a:xfrm>
          <a:prstGeom prst="rect">
            <a:avLst/>
          </a:prstGeom>
        </p:spPr>
      </p:pic>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cxnSp>
        <p:nvCxnSpPr>
          <p:cNvPr id="176" name="Connector: Elbow 175">
            <a:extLst>
              <a:ext uri="{FF2B5EF4-FFF2-40B4-BE49-F238E27FC236}">
                <a16:creationId xmlns:a16="http://schemas.microsoft.com/office/drawing/2014/main" id="{FA713B8B-5302-426B-AA78-F5CF2D25B675}"/>
              </a:ext>
            </a:extLst>
          </p:cNvPr>
          <p:cNvCxnSpPr>
            <a:cxnSpLocks/>
            <a:stCxn id="4107" idx="0"/>
            <a:endCxn id="166" idx="2"/>
          </p:cNvCxnSpPr>
          <p:nvPr/>
        </p:nvCxnSpPr>
        <p:spPr>
          <a:xfrm rot="16200000" flipV="1">
            <a:off x="1947796" y="3888086"/>
            <a:ext cx="285099" cy="2846144"/>
          </a:xfrm>
          <a:prstGeom prst="bentConnector3">
            <a:avLst>
              <a:gd name="adj1" fmla="val 52165"/>
            </a:avLst>
          </a:prstGeom>
          <a:ln>
            <a:solidFill>
              <a:schemeClr val="bg1">
                <a:lumMod val="50000"/>
              </a:schemeClr>
            </a:solidFill>
            <a:headEnd type="triangle"/>
            <a:tailEnd type="none"/>
          </a:ln>
        </p:spPr>
        <p:style>
          <a:lnRef idx="1">
            <a:schemeClr val="accent3"/>
          </a:lnRef>
          <a:fillRef idx="0">
            <a:schemeClr val="accent3"/>
          </a:fillRef>
          <a:effectRef idx="0">
            <a:schemeClr val="accent3"/>
          </a:effectRef>
          <a:fontRef idx="minor">
            <a:schemeClr val="tx1"/>
          </a:fontRef>
        </p:style>
      </p:cxn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Connector: Elbow 4115">
            <a:extLst>
              <a:ext uri="{FF2B5EF4-FFF2-40B4-BE49-F238E27FC236}">
                <a16:creationId xmlns:a16="http://schemas.microsoft.com/office/drawing/2014/main" id="{42B6CE9C-6923-4A06-B3FD-418AA9659E67}"/>
              </a:ext>
            </a:extLst>
          </p:cNvPr>
          <p:cNvCxnSpPr>
            <a:cxnSpLocks/>
            <a:stCxn id="166" idx="0"/>
            <a:endCxn id="197" idx="2"/>
          </p:cNvCxnSpPr>
          <p:nvPr/>
        </p:nvCxnSpPr>
        <p:spPr>
          <a:xfrm rot="5400000" flipH="1" flipV="1">
            <a:off x="168054" y="2583278"/>
            <a:ext cx="2230508" cy="1232070"/>
          </a:xfrm>
          <a:prstGeom prst="bentConnector3">
            <a:avLst>
              <a:gd name="adj1" fmla="val 70700"/>
            </a:avLst>
          </a:prstGeom>
          <a:ln>
            <a:solidFill>
              <a:schemeClr val="bg1">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7" name="Rectangle 196">
            <a:extLst>
              <a:ext uri="{FF2B5EF4-FFF2-40B4-BE49-F238E27FC236}">
                <a16:creationId xmlns:a16="http://schemas.microsoft.com/office/drawing/2014/main" id="{EB1ED8EE-1371-4F31-B475-A7FD22F01C88}"/>
              </a:ext>
            </a:extLst>
          </p:cNvPr>
          <p:cNvSpPr/>
          <p:nvPr/>
        </p:nvSpPr>
        <p:spPr>
          <a:xfrm>
            <a:off x="1690365" y="186496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1856712"/>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a:t>…</a:t>
            </a:r>
          </a:p>
        </p:txBody>
      </p:sp>
      <p:pic>
        <p:nvPicPr>
          <p:cNvPr id="158" name="Picture 8" descr="Image result for allianz logo">
            <a:extLst>
              <a:ext uri="{FF2B5EF4-FFF2-40B4-BE49-F238E27FC236}">
                <a16:creationId xmlns:a16="http://schemas.microsoft.com/office/drawing/2014/main" id="{CBF9DABA-0452-45E6-97B6-B4F0B4D0B16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Image result for covea">
            <a:extLst>
              <a:ext uri="{FF2B5EF4-FFF2-40B4-BE49-F238E27FC236}">
                <a16:creationId xmlns:a16="http://schemas.microsoft.com/office/drawing/2014/main" id="{1CB76AC4-4B22-4D69-967B-FAF7F08355A3}"/>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6" descr="Image result for axa">
            <a:extLst>
              <a:ext uri="{FF2B5EF4-FFF2-40B4-BE49-F238E27FC236}">
                <a16:creationId xmlns:a16="http://schemas.microsoft.com/office/drawing/2014/main" id="{CC48AE50-DD70-44D0-9C70-ECA5394A935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61" name="Bulle narrative : rectangle 116">
            <a:extLst>
              <a:ext uri="{FF2B5EF4-FFF2-40B4-BE49-F238E27FC236}">
                <a16:creationId xmlns:a16="http://schemas.microsoft.com/office/drawing/2014/main" id="{2225136D-99B3-484E-802C-7FC6DAD3D7E7}"/>
              </a:ext>
            </a:extLst>
          </p:cNvPr>
          <p:cNvSpPr/>
          <p:nvPr/>
        </p:nvSpPr>
        <p:spPr>
          <a:xfrm>
            <a:off x="1979423" y="3014690"/>
            <a:ext cx="4754491" cy="2049166"/>
          </a:xfrm>
          <a:prstGeom prst="wedgeRectCallout">
            <a:avLst>
              <a:gd name="adj1" fmla="val -62755"/>
              <a:gd name="adj2" fmla="val 2094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#2 </a:t>
            </a:r>
          </a:p>
          <a:p>
            <a:pPr marL="171450" indent="-171450" algn="l">
              <a:spcAft>
                <a:spcPts val="600"/>
              </a:spcAft>
              <a:buFont typeface="Arial" panose="020B0604020202020204" pitchFamily="34" charset="0"/>
              <a:buChar char="•"/>
            </a:pPr>
            <a:r>
              <a:rPr lang="en-US" sz="1000" b="1">
                <a:solidFill>
                  <a:schemeClr val="tx1"/>
                </a:solidFill>
              </a:rPr>
              <a:t>Risk:</a:t>
            </a:r>
            <a:r>
              <a:rPr lang="en-US" sz="1000">
                <a:solidFill>
                  <a:schemeClr val="tx1"/>
                </a:solidFill>
              </a:rPr>
              <a:t> Sinapps could leverage its technical solution to build a </a:t>
            </a:r>
            <a:r>
              <a:rPr lang="en-US" sz="1000">
                <a:solidFill>
                  <a:schemeClr val="accent5">
                    <a:lumMod val="75000"/>
                  </a:schemeClr>
                </a:solidFill>
              </a:rPr>
              <a:t>platform aggregating craftsmen</a:t>
            </a:r>
            <a:r>
              <a:rPr lang="en-US" sz="1000">
                <a:solidFill>
                  <a:schemeClr val="tx1"/>
                </a:solidFill>
              </a:rPr>
              <a:t> and </a:t>
            </a:r>
            <a:r>
              <a:rPr lang="en-US" sz="1000">
                <a:solidFill>
                  <a:schemeClr val="accent5">
                    <a:lumMod val="75000"/>
                  </a:schemeClr>
                </a:solidFill>
              </a:rPr>
              <a:t>becomes a REN provider</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This risk appears </a:t>
            </a:r>
            <a:r>
              <a:rPr lang="en-US" sz="1000">
                <a:solidFill>
                  <a:schemeClr val="accent5">
                    <a:lumMod val="75000"/>
                  </a:schemeClr>
                </a:solidFill>
              </a:rPr>
              <a:t>highly</a:t>
            </a:r>
            <a:r>
              <a:rPr lang="en-US" sz="1000">
                <a:solidFill>
                  <a:schemeClr val="accent5"/>
                </a:solidFill>
              </a:rPr>
              <a:t> </a:t>
            </a:r>
            <a:r>
              <a:rPr lang="en-US" sz="1000">
                <a:solidFill>
                  <a:schemeClr val="accent5">
                    <a:lumMod val="75000"/>
                  </a:schemeClr>
                </a:solidFill>
              </a:rPr>
              <a:t>improbable</a:t>
            </a:r>
            <a:r>
              <a:rPr lang="en-US" sz="1000">
                <a:solidFill>
                  <a:schemeClr val="accent5"/>
                </a:solidFill>
              </a:rPr>
              <a:t> </a:t>
            </a:r>
            <a:r>
              <a:rPr lang="en-US" sz="1000">
                <a:solidFill>
                  <a:schemeClr val="tx1"/>
                </a:solidFill>
              </a:rPr>
              <a:t>as Darva is an IT company with activities far from </a:t>
            </a:r>
            <a:r>
              <a:rPr lang="en-US" sz="1000">
                <a:solidFill>
                  <a:schemeClr val="accent5">
                    <a:lumMod val="75000"/>
                  </a:schemeClr>
                </a:solidFill>
              </a:rPr>
              <a:t>« in-kind » reparation</a:t>
            </a:r>
            <a:r>
              <a:rPr lang="en-US" sz="1000">
                <a:solidFill>
                  <a:schemeClr val="tx1"/>
                </a:solidFill>
              </a:rPr>
              <a:t>. Indeed, being a REN provider requires:</a:t>
            </a:r>
          </a:p>
          <a:p>
            <a:pPr marL="628650" lvl="1" indent="-171450">
              <a:spcAft>
                <a:spcPts val="300"/>
              </a:spcAft>
              <a:buFont typeface="Courier New" panose="02070309020205020404" pitchFamily="49" charset="0"/>
              <a:buChar char="o"/>
            </a:pPr>
            <a:r>
              <a:rPr lang="en-US" sz="1000">
                <a:solidFill>
                  <a:schemeClr val="tx1"/>
                </a:solidFill>
              </a:rPr>
              <a:t>To </a:t>
            </a:r>
            <a:r>
              <a:rPr lang="en-US" sz="1000">
                <a:solidFill>
                  <a:schemeClr val="accent5">
                    <a:lumMod val="75000"/>
                  </a:schemeClr>
                </a:solidFill>
              </a:rPr>
              <a:t>unify and lead </a:t>
            </a:r>
            <a:r>
              <a:rPr lang="en-US" sz="1000">
                <a:solidFill>
                  <a:schemeClr val="tx1"/>
                </a:solidFill>
              </a:rPr>
              <a:t>a </a:t>
            </a:r>
            <a:r>
              <a:rPr lang="en-US" sz="1000">
                <a:solidFill>
                  <a:schemeClr val="accent5">
                    <a:lumMod val="75000"/>
                  </a:schemeClr>
                </a:solidFill>
              </a:rPr>
              <a:t>craftsmen network</a:t>
            </a:r>
          </a:p>
          <a:p>
            <a:pPr marL="628650" lvl="1" indent="-171450">
              <a:spcAft>
                <a:spcPts val="300"/>
              </a:spcAft>
              <a:buFont typeface="Courier New" panose="02070309020205020404" pitchFamily="49" charset="0"/>
              <a:buChar char="o"/>
            </a:pPr>
            <a:r>
              <a:rPr lang="en-US" sz="1000">
                <a:solidFill>
                  <a:schemeClr val="tx1"/>
                </a:solidFill>
              </a:rPr>
              <a:t>To </a:t>
            </a:r>
            <a:r>
              <a:rPr lang="en-US" sz="1000">
                <a:solidFill>
                  <a:schemeClr val="accent5">
                    <a:lumMod val="75000"/>
                  </a:schemeClr>
                </a:solidFill>
              </a:rPr>
              <a:t>employ work managers </a:t>
            </a:r>
            <a:r>
              <a:rPr lang="en-US" sz="1000">
                <a:solidFill>
                  <a:schemeClr val="tx1"/>
                </a:solidFill>
              </a:rPr>
              <a:t>that ensure the monitoring on worksite</a:t>
            </a:r>
          </a:p>
          <a:p>
            <a:pPr marL="628650" lvl="1" indent="-171450">
              <a:spcAft>
                <a:spcPts val="300"/>
              </a:spcAft>
              <a:buFont typeface="Courier New" panose="02070309020205020404" pitchFamily="49" charset="0"/>
              <a:buChar char="o"/>
            </a:pPr>
            <a:r>
              <a:rPr lang="en-US" sz="1000">
                <a:solidFill>
                  <a:schemeClr val="tx1"/>
                </a:solidFill>
              </a:rPr>
              <a:t>To </a:t>
            </a:r>
            <a:r>
              <a:rPr lang="en-US" sz="1000">
                <a:solidFill>
                  <a:schemeClr val="accent5">
                    <a:lumMod val="75000"/>
                  </a:schemeClr>
                </a:solidFill>
              </a:rPr>
              <a:t>carry the execution risk</a:t>
            </a:r>
          </a:p>
        </p:txBody>
      </p:sp>
      <p:grpSp>
        <p:nvGrpSpPr>
          <p:cNvPr id="162" name="Group 4">
            <a:extLst>
              <a:ext uri="{FF2B5EF4-FFF2-40B4-BE49-F238E27FC236}">
                <a16:creationId xmlns:a16="http://schemas.microsoft.com/office/drawing/2014/main" id="{026F6EB6-61A8-467A-B0D6-633F5C91C404}"/>
              </a:ext>
            </a:extLst>
          </p:cNvPr>
          <p:cNvGrpSpPr>
            <a:grpSpLocks noChangeAspect="1"/>
          </p:cNvGrpSpPr>
          <p:nvPr/>
        </p:nvGrpSpPr>
        <p:grpSpPr bwMode="auto">
          <a:xfrm>
            <a:off x="4878912" y="3011336"/>
            <a:ext cx="217267" cy="257654"/>
            <a:chOff x="811" y="719"/>
            <a:chExt cx="694" cy="823"/>
          </a:xfrm>
          <a:solidFill>
            <a:schemeClr val="accent3"/>
          </a:solidFill>
        </p:grpSpPr>
        <p:sp>
          <p:nvSpPr>
            <p:cNvPr id="163" name="Freeform 5">
              <a:extLst>
                <a:ext uri="{FF2B5EF4-FFF2-40B4-BE49-F238E27FC236}">
                  <a16:creationId xmlns:a16="http://schemas.microsoft.com/office/drawing/2014/main" id="{74ED7926-A285-4A87-AF21-559AEFE6E21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
              <a:extLst>
                <a:ext uri="{FF2B5EF4-FFF2-40B4-BE49-F238E27FC236}">
                  <a16:creationId xmlns:a16="http://schemas.microsoft.com/office/drawing/2014/main" id="{B65D7AB3-FFAD-4B48-9204-19862DFCBD3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ZoneTexte 99">
            <a:extLst>
              <a:ext uri="{FF2B5EF4-FFF2-40B4-BE49-F238E27FC236}">
                <a16:creationId xmlns:a16="http://schemas.microsoft.com/office/drawing/2014/main" id="{7323A752-E561-4CB5-87BC-FA95948E9BEC}"/>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2</a:t>
            </a:r>
            <a:r>
              <a:rPr kumimoji="0" lang="en-US" sz="800" i="1" u="none" strike="noStrike" cap="none" normalizeH="0" baseline="0">
                <a:ln>
                  <a:noFill/>
                </a:ln>
                <a:effectLst/>
                <a:latin typeface="+mj-lt"/>
              </a:rPr>
              <a:t>. </a:t>
            </a:r>
            <a:r>
              <a:rPr lang="en-US" sz="800" i="1"/>
              <a:t>Risk #2</a:t>
            </a:r>
            <a:endParaRPr kumimoji="0" lang="en-US" sz="800" i="1" u="none" strike="noStrike" cap="none" normalizeH="0" baseline="0">
              <a:ln>
                <a:noFill/>
              </a:ln>
              <a:effectLst/>
              <a:latin typeface="+mj-lt"/>
            </a:endParaRPr>
          </a:p>
        </p:txBody>
      </p:sp>
      <p:sp>
        <p:nvSpPr>
          <p:cNvPr id="124" name="Rectangle 123">
            <a:extLst>
              <a:ext uri="{FF2B5EF4-FFF2-40B4-BE49-F238E27FC236}">
                <a16:creationId xmlns:a16="http://schemas.microsoft.com/office/drawing/2014/main" id="{E0D47348-BFE8-418A-B016-501C8F70191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42" name="Rectangle 141">
            <a:extLst>
              <a:ext uri="{FF2B5EF4-FFF2-40B4-BE49-F238E27FC236}">
                <a16:creationId xmlns:a16="http://schemas.microsoft.com/office/drawing/2014/main" id="{B7EB0D52-8CBD-44A8-B259-5F115C19A491}"/>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43" name="Rectangle 142">
            <a:extLst>
              <a:ext uri="{FF2B5EF4-FFF2-40B4-BE49-F238E27FC236}">
                <a16:creationId xmlns:a16="http://schemas.microsoft.com/office/drawing/2014/main" id="{6B5CE2D5-BDAF-4C2C-BA94-C9C82647B971}"/>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73" name="Rectangle 172">
            <a:extLst>
              <a:ext uri="{FF2B5EF4-FFF2-40B4-BE49-F238E27FC236}">
                <a16:creationId xmlns:a16="http://schemas.microsoft.com/office/drawing/2014/main" id="{12CF5400-8130-4C36-8441-6F18A54EAB6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74" name="Rectangle 173">
            <a:extLst>
              <a:ext uri="{FF2B5EF4-FFF2-40B4-BE49-F238E27FC236}">
                <a16:creationId xmlns:a16="http://schemas.microsoft.com/office/drawing/2014/main" id="{E456CD77-671C-432C-92EF-A57CEC085AB9}"/>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79" name="Rectangle 178">
            <a:extLst>
              <a:ext uri="{FF2B5EF4-FFF2-40B4-BE49-F238E27FC236}">
                <a16:creationId xmlns:a16="http://schemas.microsoft.com/office/drawing/2014/main" id="{4CCDD4FF-C268-44FF-854A-367865EF23F4}"/>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80" name="Rectangle 179">
            <a:extLst>
              <a:ext uri="{FF2B5EF4-FFF2-40B4-BE49-F238E27FC236}">
                <a16:creationId xmlns:a16="http://schemas.microsoft.com/office/drawing/2014/main" id="{6216DA4C-BFB7-439F-9097-8EDF1DDFEAAE}"/>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81" name="Rectangle 180">
            <a:extLst>
              <a:ext uri="{FF2B5EF4-FFF2-40B4-BE49-F238E27FC236}">
                <a16:creationId xmlns:a16="http://schemas.microsoft.com/office/drawing/2014/main" id="{C3DA98EC-EFF8-4F41-AB2A-0CC5B5635747}"/>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26" name="Picture 232">
            <a:extLst>
              <a:ext uri="{FF2B5EF4-FFF2-40B4-BE49-F238E27FC236}">
                <a16:creationId xmlns:a16="http://schemas.microsoft.com/office/drawing/2014/main" id="{1D9474D7-EC4F-47FB-A702-F2D0539F5BFD}"/>
              </a:ext>
            </a:extLst>
          </p:cNvPr>
          <p:cNvPicPr>
            <a:picLocks noChangeAspect="1"/>
          </p:cNvPicPr>
          <p:nvPr/>
        </p:nvPicPr>
        <p:blipFill>
          <a:blip r:embed="rId41"/>
          <a:stretch>
            <a:fillRect/>
          </a:stretch>
        </p:blipFill>
        <p:spPr>
          <a:xfrm>
            <a:off x="357639" y="4913138"/>
            <a:ext cx="594935" cy="215513"/>
          </a:xfrm>
          <a:prstGeom prst="rect">
            <a:avLst/>
          </a:prstGeom>
        </p:spPr>
      </p:pic>
      <p:pic>
        <p:nvPicPr>
          <p:cNvPr id="194" name="Graphique 51" descr="Loupe avec un remplissage uni">
            <a:extLst>
              <a:ext uri="{FF2B5EF4-FFF2-40B4-BE49-F238E27FC236}">
                <a16:creationId xmlns:a16="http://schemas.microsoft.com/office/drawing/2014/main" id="{2C85D01F-3077-42C9-BE1D-22A20A1A74AF}"/>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0350" y="4895150"/>
            <a:ext cx="229161" cy="229161"/>
          </a:xfrm>
          <a:prstGeom prst="rect">
            <a:avLst/>
          </a:prstGeom>
        </p:spPr>
      </p:pic>
      <p:grpSp>
        <p:nvGrpSpPr>
          <p:cNvPr id="195" name="Group 4">
            <a:extLst>
              <a:ext uri="{FF2B5EF4-FFF2-40B4-BE49-F238E27FC236}">
                <a16:creationId xmlns:a16="http://schemas.microsoft.com/office/drawing/2014/main" id="{6BE2595E-D45F-48B5-9A15-AB542E2F800C}"/>
              </a:ext>
            </a:extLst>
          </p:cNvPr>
          <p:cNvGrpSpPr>
            <a:grpSpLocks noChangeAspect="1"/>
          </p:cNvGrpSpPr>
          <p:nvPr/>
        </p:nvGrpSpPr>
        <p:grpSpPr bwMode="auto">
          <a:xfrm>
            <a:off x="397578" y="6443654"/>
            <a:ext cx="217267" cy="257654"/>
            <a:chOff x="811" y="719"/>
            <a:chExt cx="694" cy="823"/>
          </a:xfrm>
          <a:solidFill>
            <a:schemeClr val="accent3"/>
          </a:solidFill>
        </p:grpSpPr>
        <p:sp>
          <p:nvSpPr>
            <p:cNvPr id="196" name="Freeform 5">
              <a:extLst>
                <a:ext uri="{FF2B5EF4-FFF2-40B4-BE49-F238E27FC236}">
                  <a16:creationId xmlns:a16="http://schemas.microsoft.com/office/drawing/2014/main" id="{6DD8D695-74B5-4DAC-ABDF-D9C66C48E5C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98" name="Freeform 6">
              <a:extLst>
                <a:ext uri="{FF2B5EF4-FFF2-40B4-BE49-F238E27FC236}">
                  <a16:creationId xmlns:a16="http://schemas.microsoft.com/office/drawing/2014/main" id="{770C464F-72D7-4007-9FE7-4EEA85B2494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99" name="Group 4">
            <a:extLst>
              <a:ext uri="{FF2B5EF4-FFF2-40B4-BE49-F238E27FC236}">
                <a16:creationId xmlns:a16="http://schemas.microsoft.com/office/drawing/2014/main" id="{C6F0D3D8-7354-4581-A6C8-1525CBFCB201}"/>
              </a:ext>
            </a:extLst>
          </p:cNvPr>
          <p:cNvGrpSpPr>
            <a:grpSpLocks noChangeAspect="1"/>
          </p:cNvGrpSpPr>
          <p:nvPr/>
        </p:nvGrpSpPr>
        <p:grpSpPr bwMode="auto">
          <a:xfrm>
            <a:off x="1378785" y="6443654"/>
            <a:ext cx="217267" cy="257654"/>
            <a:chOff x="811" y="719"/>
            <a:chExt cx="694" cy="823"/>
          </a:xfrm>
          <a:solidFill>
            <a:schemeClr val="accent6"/>
          </a:solidFill>
        </p:grpSpPr>
        <p:sp>
          <p:nvSpPr>
            <p:cNvPr id="200" name="Freeform 5">
              <a:extLst>
                <a:ext uri="{FF2B5EF4-FFF2-40B4-BE49-F238E27FC236}">
                  <a16:creationId xmlns:a16="http://schemas.microsoft.com/office/drawing/2014/main" id="{4EEC8F18-C04D-4454-AF07-ADDDC0144841}"/>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ED296708-3CF9-4504-A5E2-F39C508989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2" name="TextBox 201">
            <a:extLst>
              <a:ext uri="{FF2B5EF4-FFF2-40B4-BE49-F238E27FC236}">
                <a16:creationId xmlns:a16="http://schemas.microsoft.com/office/drawing/2014/main" id="{F355F73C-0E5E-4BC7-9772-9DD860FFE1B6}"/>
              </a:ext>
            </a:extLst>
          </p:cNvPr>
          <p:cNvSpPr txBox="1"/>
          <p:nvPr/>
        </p:nvSpPr>
        <p:spPr>
          <a:xfrm>
            <a:off x="707650" y="6464759"/>
            <a:ext cx="611065" cy="215444"/>
          </a:xfrm>
          <a:prstGeom prst="rect">
            <a:avLst/>
          </a:prstGeom>
          <a:noFill/>
        </p:spPr>
        <p:txBody>
          <a:bodyPr wrap="none" rtlCol="0">
            <a:spAutoFit/>
          </a:bodyPr>
          <a:lstStyle/>
          <a:p>
            <a:pPr algn="l"/>
            <a:r>
              <a:rPr lang="en-US" sz="800"/>
              <a:t>Low risk</a:t>
            </a:r>
          </a:p>
        </p:txBody>
      </p:sp>
      <p:sp>
        <p:nvSpPr>
          <p:cNvPr id="203" name="TextBox 202">
            <a:extLst>
              <a:ext uri="{FF2B5EF4-FFF2-40B4-BE49-F238E27FC236}">
                <a16:creationId xmlns:a16="http://schemas.microsoft.com/office/drawing/2014/main" id="{C5FB3B98-C887-42AC-8D12-DACBCE12E33D}"/>
              </a:ext>
            </a:extLst>
          </p:cNvPr>
          <p:cNvSpPr txBox="1"/>
          <p:nvPr/>
        </p:nvSpPr>
        <p:spPr>
          <a:xfrm>
            <a:off x="1796186" y="6464759"/>
            <a:ext cx="813043" cy="215444"/>
          </a:xfrm>
          <a:prstGeom prst="rect">
            <a:avLst/>
          </a:prstGeom>
          <a:noFill/>
        </p:spPr>
        <p:txBody>
          <a:bodyPr wrap="none" rtlCol="0">
            <a:spAutoFit/>
          </a:bodyPr>
          <a:lstStyle/>
          <a:p>
            <a:pPr algn="l"/>
            <a:r>
              <a:rPr lang="en-US" sz="800"/>
              <a:t>Medium risk</a:t>
            </a:r>
          </a:p>
        </p:txBody>
      </p:sp>
      <p:pic>
        <p:nvPicPr>
          <p:cNvPr id="204" name="Graphique 51" descr="Loupe avec un remplissage uni">
            <a:extLst>
              <a:ext uri="{FF2B5EF4-FFF2-40B4-BE49-F238E27FC236}">
                <a16:creationId xmlns:a16="http://schemas.microsoft.com/office/drawing/2014/main" id="{F2BE4B75-EB6D-4D2C-B819-BB7402F2B8B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706843" y="6457901"/>
            <a:ext cx="229161" cy="229161"/>
          </a:xfrm>
          <a:prstGeom prst="rect">
            <a:avLst/>
          </a:prstGeom>
        </p:spPr>
      </p:pic>
      <p:sp>
        <p:nvSpPr>
          <p:cNvPr id="205" name="ZoneTexte 2">
            <a:extLst>
              <a:ext uri="{FF2B5EF4-FFF2-40B4-BE49-F238E27FC236}">
                <a16:creationId xmlns:a16="http://schemas.microsoft.com/office/drawing/2014/main" id="{FDE17A58-F422-4589-BB5B-0888BD9236AE}"/>
              </a:ext>
            </a:extLst>
          </p:cNvPr>
          <p:cNvSpPr txBox="1"/>
          <p:nvPr/>
        </p:nvSpPr>
        <p:spPr>
          <a:xfrm>
            <a:off x="2951540" y="6403204"/>
            <a:ext cx="1610258" cy="338554"/>
          </a:xfrm>
          <a:prstGeom prst="rect">
            <a:avLst/>
          </a:prstGeom>
          <a:noFill/>
        </p:spPr>
        <p:txBody>
          <a:bodyPr wrap="square" rtlCol="0">
            <a:spAutoFit/>
          </a:bodyPr>
          <a:lstStyle/>
          <a:p>
            <a:pPr algn="l"/>
            <a:r>
              <a:rPr lang="en-US" sz="800" i="1">
                <a:solidFill>
                  <a:schemeClr val="tx2"/>
                </a:solidFill>
              </a:rPr>
              <a:t>Focus on the following pages</a:t>
            </a:r>
          </a:p>
        </p:txBody>
      </p:sp>
    </p:spTree>
    <p:extLst>
      <p:ext uri="{BB962C8B-B14F-4D97-AF65-F5344CB8AC3E}">
        <p14:creationId xmlns:p14="http://schemas.microsoft.com/office/powerpoint/2010/main" val="4132730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80854F3B-FDD3-4978-B26B-DA1EB49EC351}"/>
              </a:ext>
            </a:extLst>
          </p:cNvPr>
          <p:cNvGraphicFramePr>
            <a:graphicFrameLocks noChangeAspect="1"/>
          </p:cNvGraphicFramePr>
          <p:nvPr>
            <p:custDataLst>
              <p:tags r:id="rId1"/>
            </p:custDataLst>
            <p:extLst>
              <p:ext uri="{D42A27DB-BD31-4B8C-83A1-F6EECF244321}">
                <p14:modId xmlns:p14="http://schemas.microsoft.com/office/powerpoint/2010/main" val="1905739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4" name="Objet 3" hidden="1">
                        <a:extLst>
                          <a:ext uri="{FF2B5EF4-FFF2-40B4-BE49-F238E27FC236}">
                            <a16:creationId xmlns:a16="http://schemas.microsoft.com/office/drawing/2014/main" id="{80854F3B-FDD3-4978-B26B-DA1EB49EC3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7" name="Rectangle 76">
            <a:extLst>
              <a:ext uri="{FF2B5EF4-FFF2-40B4-BE49-F238E27FC236}">
                <a16:creationId xmlns:a16="http://schemas.microsoft.com/office/drawing/2014/main" id="{30B397E9-55E0-4C0A-8473-FA28414106F1}"/>
              </a:ext>
            </a:extLst>
          </p:cNvPr>
          <p:cNvSpPr/>
          <p:nvPr/>
        </p:nvSpPr>
        <p:spPr>
          <a:xfrm>
            <a:off x="429127" y="1905372"/>
            <a:ext cx="4501816" cy="2734561"/>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 name="Titre 1">
            <a:extLst>
              <a:ext uri="{FF2B5EF4-FFF2-40B4-BE49-F238E27FC236}">
                <a16:creationId xmlns:a16="http://schemas.microsoft.com/office/drawing/2014/main" id="{E1481475-1FC6-4DD8-A95B-DCEE48FE195A}"/>
              </a:ext>
            </a:extLst>
          </p:cNvPr>
          <p:cNvSpPr>
            <a:spLocks noGrp="1"/>
          </p:cNvSpPr>
          <p:nvPr>
            <p:ph type="ctrTitle"/>
          </p:nvPr>
        </p:nvSpPr>
        <p:spPr>
          <a:xfrm>
            <a:off x="584515" y="116632"/>
            <a:ext cx="8148859" cy="576064"/>
          </a:xfrm>
        </p:spPr>
        <p:txBody>
          <a:bodyPr vert="horz"/>
          <a:lstStyle/>
          <a:p>
            <a:r>
              <a:rPr lang="en-US" sz="1300" b="0"/>
              <a:t>To offer a </a:t>
            </a:r>
            <a:r>
              <a:rPr lang="en-US" sz="1300" b="0">
                <a:solidFill>
                  <a:schemeClr val="accent5">
                    <a:lumMod val="75000"/>
                  </a:schemeClr>
                </a:solidFill>
              </a:rPr>
              <a:t>REN platform </a:t>
            </a:r>
            <a:r>
              <a:rPr lang="en-US" sz="1300" b="0"/>
              <a:t>where insurances could directly contract with craftsmen, </a:t>
            </a:r>
            <a:r>
              <a:rPr lang="en-US" sz="1300" b="0" err="1"/>
              <a:t>Sinapps</a:t>
            </a:r>
            <a:r>
              <a:rPr lang="en-US" sz="1300" b="0"/>
              <a:t> would have to develop </a:t>
            </a:r>
            <a:r>
              <a:rPr lang="en-US" sz="1300" b="0">
                <a:solidFill>
                  <a:schemeClr val="accent5">
                    <a:lumMod val="75000"/>
                  </a:schemeClr>
                </a:solidFill>
              </a:rPr>
              <a:t>skills</a:t>
            </a:r>
            <a:r>
              <a:rPr lang="en-US" sz="1300" b="0"/>
              <a:t> that are </a:t>
            </a:r>
            <a:r>
              <a:rPr lang="en-US" sz="1300" b="0">
                <a:solidFill>
                  <a:schemeClr val="accent5">
                    <a:lumMod val="75000"/>
                  </a:schemeClr>
                </a:solidFill>
              </a:rPr>
              <a:t>far away </a:t>
            </a:r>
            <a:r>
              <a:rPr lang="en-US" sz="1300" b="0"/>
              <a:t>from its </a:t>
            </a:r>
            <a:r>
              <a:rPr lang="en-US" sz="1300" b="0">
                <a:solidFill>
                  <a:schemeClr val="accent5">
                    <a:lumMod val="75000"/>
                  </a:schemeClr>
                </a:solidFill>
              </a:rPr>
              <a:t>current core activities </a:t>
            </a:r>
          </a:p>
        </p:txBody>
      </p:sp>
      <p:sp>
        <p:nvSpPr>
          <p:cNvPr id="7" name="ZoneTexte 6">
            <a:extLst>
              <a:ext uri="{FF2B5EF4-FFF2-40B4-BE49-F238E27FC236}">
                <a16:creationId xmlns:a16="http://schemas.microsoft.com/office/drawing/2014/main" id="{42AC80FE-61C2-4CCD-8197-49DB0376671F}"/>
              </a:ext>
            </a:extLst>
          </p:cNvPr>
          <p:cNvSpPr txBox="1"/>
          <p:nvPr/>
        </p:nvSpPr>
        <p:spPr>
          <a:xfrm>
            <a:off x="5243690" y="1396203"/>
            <a:ext cx="4504778" cy="415498"/>
          </a:xfrm>
          <a:prstGeom prst="rect">
            <a:avLst/>
          </a:prstGeom>
          <a:noFill/>
        </p:spPr>
        <p:txBody>
          <a:bodyPr wrap="square" rtlCol="0">
            <a:spAutoFit/>
          </a:bodyPr>
          <a:lstStyle/>
          <a:p>
            <a:pPr algn="ctr"/>
            <a:r>
              <a:rPr lang="en-US" sz="1050" b="1" i="1">
                <a:solidFill>
                  <a:schemeClr val="accent5">
                    <a:lumMod val="75000"/>
                  </a:schemeClr>
                </a:solidFill>
              </a:rPr>
              <a:t>Tomorrow</a:t>
            </a:r>
            <a:r>
              <a:rPr lang="en-US" sz="1050" b="1">
                <a:solidFill>
                  <a:schemeClr val="accent5">
                    <a:lumMod val="75000"/>
                  </a:schemeClr>
                </a:solidFill>
              </a:rPr>
              <a:t>: </a:t>
            </a:r>
            <a:r>
              <a:rPr lang="en-US" sz="1050"/>
              <a:t>greater share of direct contraction of intervention companies thanks to collaborative platform such as </a:t>
            </a:r>
            <a:r>
              <a:rPr lang="en-US" sz="1050" err="1"/>
              <a:t>Sinapps</a:t>
            </a:r>
            <a:r>
              <a:rPr lang="en-US" sz="1050"/>
              <a:t>?</a:t>
            </a:r>
          </a:p>
        </p:txBody>
      </p:sp>
      <p:cxnSp>
        <p:nvCxnSpPr>
          <p:cNvPr id="10" name="Connecteur droit avec flèche 9">
            <a:extLst>
              <a:ext uri="{FF2B5EF4-FFF2-40B4-BE49-F238E27FC236}">
                <a16:creationId xmlns:a16="http://schemas.microsoft.com/office/drawing/2014/main" id="{2185815F-E05D-49A9-B3FC-7AA0C4E1D4EA}"/>
              </a:ext>
            </a:extLst>
          </p:cNvPr>
          <p:cNvCxnSpPr>
            <a:cxnSpLocks/>
            <a:stCxn id="12" idx="2"/>
            <a:endCxn id="73" idx="0"/>
          </p:cNvCxnSpPr>
          <p:nvPr/>
        </p:nvCxnSpPr>
        <p:spPr>
          <a:xfrm flipH="1">
            <a:off x="6001867" y="3931742"/>
            <a:ext cx="1330632" cy="19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 coins arrondis 11">
            <a:extLst>
              <a:ext uri="{FF2B5EF4-FFF2-40B4-BE49-F238E27FC236}">
                <a16:creationId xmlns:a16="http://schemas.microsoft.com/office/drawing/2014/main" id="{B86E6A94-8641-434F-8002-7184D99557B6}"/>
              </a:ext>
            </a:extLst>
          </p:cNvPr>
          <p:cNvSpPr/>
          <p:nvPr/>
        </p:nvSpPr>
        <p:spPr>
          <a:xfrm>
            <a:off x="6109005" y="3025457"/>
            <a:ext cx="2446987" cy="906285"/>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4" name="Rectangle : coins arrondis 13">
            <a:extLst>
              <a:ext uri="{FF2B5EF4-FFF2-40B4-BE49-F238E27FC236}">
                <a16:creationId xmlns:a16="http://schemas.microsoft.com/office/drawing/2014/main" id="{45C4B741-EE07-4E09-933D-96C6F8C328DA}"/>
              </a:ext>
            </a:extLst>
          </p:cNvPr>
          <p:cNvSpPr/>
          <p:nvPr/>
        </p:nvSpPr>
        <p:spPr>
          <a:xfrm>
            <a:off x="631488" y="2897982"/>
            <a:ext cx="4047219" cy="539999"/>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000" err="1">
                <a:solidFill>
                  <a:schemeClr val="tx1"/>
                </a:solidFill>
              </a:rPr>
              <a:t>Sinapps</a:t>
            </a:r>
            <a:r>
              <a:rPr lang="en-US" sz="1000">
                <a:solidFill>
                  <a:schemeClr val="tx1"/>
                </a:solidFill>
              </a:rPr>
              <a:t> IRD</a:t>
            </a:r>
          </a:p>
          <a:p>
            <a:pPr algn="ctr">
              <a:spcBef>
                <a:spcPts val="300"/>
              </a:spcBef>
            </a:pPr>
            <a:r>
              <a:rPr lang="en-US" sz="1000">
                <a:solidFill>
                  <a:schemeClr val="tx1"/>
                </a:solidFill>
              </a:rPr>
              <a:t>Software platform connecting stakeholders to ease administrative management of renovation project</a:t>
            </a:r>
          </a:p>
        </p:txBody>
      </p:sp>
      <p:sp>
        <p:nvSpPr>
          <p:cNvPr id="17" name="Ellipse 16">
            <a:extLst>
              <a:ext uri="{FF2B5EF4-FFF2-40B4-BE49-F238E27FC236}">
                <a16:creationId xmlns:a16="http://schemas.microsoft.com/office/drawing/2014/main" id="{EE30131A-2764-4409-9471-08D20C6B41B7}"/>
              </a:ext>
            </a:extLst>
          </p:cNvPr>
          <p:cNvSpPr/>
          <p:nvPr/>
        </p:nvSpPr>
        <p:spPr>
          <a:xfrm>
            <a:off x="3378431" y="3994024"/>
            <a:ext cx="1228569" cy="979571"/>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a:solidFill>
                <a:schemeClr val="tx1"/>
              </a:solidFill>
            </a:endParaRPr>
          </a:p>
        </p:txBody>
      </p:sp>
      <p:cxnSp>
        <p:nvCxnSpPr>
          <p:cNvPr id="20" name="Connecteur droit 19">
            <a:extLst>
              <a:ext uri="{FF2B5EF4-FFF2-40B4-BE49-F238E27FC236}">
                <a16:creationId xmlns:a16="http://schemas.microsoft.com/office/drawing/2014/main" id="{94F99643-F54A-4E9C-876A-850882365FEA}"/>
              </a:ext>
            </a:extLst>
          </p:cNvPr>
          <p:cNvCxnSpPr>
            <a:cxnSpLocks/>
            <a:endCxn id="14" idx="0"/>
          </p:cNvCxnSpPr>
          <p:nvPr/>
        </p:nvCxnSpPr>
        <p:spPr>
          <a:xfrm>
            <a:off x="1572082" y="2581708"/>
            <a:ext cx="1083016" cy="31627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CD05A678-1E86-4241-A1DB-7B6112D27F0F}"/>
              </a:ext>
            </a:extLst>
          </p:cNvPr>
          <p:cNvCxnSpPr>
            <a:cxnSpLocks/>
            <a:endCxn id="14" idx="0"/>
          </p:cNvCxnSpPr>
          <p:nvPr/>
        </p:nvCxnSpPr>
        <p:spPr>
          <a:xfrm flipH="1">
            <a:off x="2655098" y="2581708"/>
            <a:ext cx="1119348" cy="31627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38919D86-B452-4869-A30A-A7B01D55BBA5}"/>
              </a:ext>
            </a:extLst>
          </p:cNvPr>
          <p:cNvCxnSpPr>
            <a:cxnSpLocks/>
            <a:stCxn id="65" idx="0"/>
            <a:endCxn id="14" idx="2"/>
          </p:cNvCxnSpPr>
          <p:nvPr/>
        </p:nvCxnSpPr>
        <p:spPr>
          <a:xfrm flipV="1">
            <a:off x="1241542" y="3437981"/>
            <a:ext cx="1413556" cy="692207"/>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A857BA54-79C8-4C9F-9462-1FECC986D5EF}"/>
              </a:ext>
            </a:extLst>
          </p:cNvPr>
          <p:cNvCxnSpPr>
            <a:cxnSpLocks/>
            <a:stCxn id="66" idx="0"/>
            <a:endCxn id="14" idx="2"/>
          </p:cNvCxnSpPr>
          <p:nvPr/>
        </p:nvCxnSpPr>
        <p:spPr>
          <a:xfrm flipV="1">
            <a:off x="2655096" y="3437981"/>
            <a:ext cx="2" cy="692207"/>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B1BC38C-D2E1-4114-ADA8-F3C2E4B232A5}"/>
              </a:ext>
            </a:extLst>
          </p:cNvPr>
          <p:cNvCxnSpPr>
            <a:cxnSpLocks/>
            <a:stCxn id="67" idx="0"/>
            <a:endCxn id="14" idx="2"/>
          </p:cNvCxnSpPr>
          <p:nvPr/>
        </p:nvCxnSpPr>
        <p:spPr>
          <a:xfrm flipH="1" flipV="1">
            <a:off x="2655098" y="3437981"/>
            <a:ext cx="1586475" cy="76915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9EDBF09F-F1CB-459E-96BE-64B7990905B5}"/>
              </a:ext>
            </a:extLst>
          </p:cNvPr>
          <p:cNvSpPr txBox="1"/>
          <p:nvPr/>
        </p:nvSpPr>
        <p:spPr>
          <a:xfrm>
            <a:off x="293148" y="1395293"/>
            <a:ext cx="4643837" cy="415498"/>
          </a:xfrm>
          <a:prstGeom prst="rect">
            <a:avLst/>
          </a:prstGeom>
          <a:noFill/>
        </p:spPr>
        <p:txBody>
          <a:bodyPr wrap="square" rtlCol="0">
            <a:spAutoFit/>
          </a:bodyPr>
          <a:lstStyle/>
          <a:p>
            <a:pPr algn="ctr"/>
            <a:r>
              <a:rPr lang="en-US" sz="1050" b="1" i="1">
                <a:solidFill>
                  <a:schemeClr val="accent5">
                    <a:lumMod val="75000"/>
                  </a:schemeClr>
                </a:solidFill>
              </a:rPr>
              <a:t>Today</a:t>
            </a:r>
            <a:r>
              <a:rPr lang="en-US" sz="1050" b="1">
                <a:solidFill>
                  <a:schemeClr val="accent5">
                    <a:lumMod val="75000"/>
                  </a:schemeClr>
                </a:solidFill>
              </a:rPr>
              <a:t>: </a:t>
            </a:r>
            <a:r>
              <a:rPr lang="en-US" sz="1050" err="1"/>
              <a:t>Sinapps</a:t>
            </a:r>
            <a:r>
              <a:rPr lang="en-US" sz="1050"/>
              <a:t> facilitates the flow of information between all parties involved in post-damage compensation</a:t>
            </a:r>
          </a:p>
        </p:txBody>
      </p:sp>
      <p:cxnSp>
        <p:nvCxnSpPr>
          <p:cNvPr id="29" name="Connecteur droit 28">
            <a:extLst>
              <a:ext uri="{FF2B5EF4-FFF2-40B4-BE49-F238E27FC236}">
                <a16:creationId xmlns:a16="http://schemas.microsoft.com/office/drawing/2014/main" id="{29A7F9FE-9B2C-4562-B7CB-E75D17B049A9}"/>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0" name="Rectangle 29">
            <a:extLst>
              <a:ext uri="{FF2B5EF4-FFF2-40B4-BE49-F238E27FC236}">
                <a16:creationId xmlns:a16="http://schemas.microsoft.com/office/drawing/2014/main" id="{44C62624-0F5A-42BD-A47E-BCAFCEBBE195}"/>
              </a:ext>
            </a:extLst>
          </p:cNvPr>
          <p:cNvSpPr/>
          <p:nvPr/>
        </p:nvSpPr>
        <p:spPr>
          <a:xfrm>
            <a:off x="2751959" y="892802"/>
            <a:ext cx="3983112"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Analysis of the implications behind </a:t>
            </a:r>
            <a:r>
              <a:rPr lang="en-US" sz="1100" b="1" err="1">
                <a:solidFill>
                  <a:srgbClr val="009DB0"/>
                </a:solidFill>
                <a:latin typeface="+mj-lt"/>
              </a:rPr>
              <a:t>Sinapps</a:t>
            </a:r>
            <a:endParaRPr lang="en-US" sz="1100" b="1">
              <a:solidFill>
                <a:srgbClr val="009DB0"/>
              </a:solidFill>
              <a:latin typeface="+mj-lt"/>
            </a:endParaRPr>
          </a:p>
        </p:txBody>
      </p:sp>
      <p:sp>
        <p:nvSpPr>
          <p:cNvPr id="47" name="Triangle isocèle 46">
            <a:extLst>
              <a:ext uri="{FF2B5EF4-FFF2-40B4-BE49-F238E27FC236}">
                <a16:creationId xmlns:a16="http://schemas.microsoft.com/office/drawing/2014/main" id="{3632F3D2-16C2-4F36-8671-4E5BD35DD3FC}"/>
              </a:ext>
            </a:extLst>
          </p:cNvPr>
          <p:cNvSpPr/>
          <p:nvPr/>
        </p:nvSpPr>
        <p:spPr>
          <a:xfrm rot="5400000">
            <a:off x="4935514" y="1520925"/>
            <a:ext cx="312705" cy="190127"/>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49" name="Graphique 48">
            <a:extLst>
              <a:ext uri="{FF2B5EF4-FFF2-40B4-BE49-F238E27FC236}">
                <a16:creationId xmlns:a16="http://schemas.microsoft.com/office/drawing/2014/main" id="{35A32A26-D23C-4F3B-BC46-5E0E8E8A0C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499" y="2226348"/>
            <a:ext cx="175585" cy="255450"/>
          </a:xfrm>
          <a:prstGeom prst="rect">
            <a:avLst/>
          </a:prstGeom>
        </p:spPr>
      </p:pic>
      <p:grpSp>
        <p:nvGrpSpPr>
          <p:cNvPr id="50" name="Group 13">
            <a:extLst>
              <a:ext uri="{FF2B5EF4-FFF2-40B4-BE49-F238E27FC236}">
                <a16:creationId xmlns:a16="http://schemas.microsoft.com/office/drawing/2014/main" id="{F4489EBF-0766-48B0-A29E-E6EF95CC8EFB}"/>
              </a:ext>
            </a:extLst>
          </p:cNvPr>
          <p:cNvGrpSpPr>
            <a:grpSpLocks noChangeAspect="1"/>
          </p:cNvGrpSpPr>
          <p:nvPr/>
        </p:nvGrpSpPr>
        <p:grpSpPr bwMode="auto">
          <a:xfrm>
            <a:off x="3112801" y="2252834"/>
            <a:ext cx="203941" cy="172525"/>
            <a:chOff x="788" y="858"/>
            <a:chExt cx="740" cy="626"/>
          </a:xfrm>
          <a:solidFill>
            <a:schemeClr val="accent5"/>
          </a:solidFill>
        </p:grpSpPr>
        <p:sp>
          <p:nvSpPr>
            <p:cNvPr id="51" name="Oval 14">
              <a:extLst>
                <a:ext uri="{FF2B5EF4-FFF2-40B4-BE49-F238E27FC236}">
                  <a16:creationId xmlns:a16="http://schemas.microsoft.com/office/drawing/2014/main" id="{44203E79-6C76-470A-B204-98995C4B876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5">
              <a:extLst>
                <a:ext uri="{FF2B5EF4-FFF2-40B4-BE49-F238E27FC236}">
                  <a16:creationId xmlns:a16="http://schemas.microsoft.com/office/drawing/2014/main" id="{521C9668-DF58-44C8-AD24-3C6126CCF32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CFF42CC-5F1A-42A4-B9CE-7E90E1161F8F}"/>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3BA0FE87-CECB-4ED1-B0B7-E52993C6D1F7}"/>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0CD47443-4FB9-414C-837D-DB0761C71D41}"/>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6" name="Graphique 55">
            <a:extLst>
              <a:ext uri="{FF2B5EF4-FFF2-40B4-BE49-F238E27FC236}">
                <a16:creationId xmlns:a16="http://schemas.microsoft.com/office/drawing/2014/main" id="{E77A7D4E-B858-4F0B-940B-D439029724E7}"/>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597"/>
          <a:stretch/>
        </p:blipFill>
        <p:spPr>
          <a:xfrm>
            <a:off x="627535" y="4204992"/>
            <a:ext cx="240283" cy="250503"/>
          </a:xfrm>
          <a:prstGeom prst="rect">
            <a:avLst/>
          </a:prstGeom>
        </p:spPr>
      </p:pic>
      <p:sp>
        <p:nvSpPr>
          <p:cNvPr id="62" name="ZoneTexte 61">
            <a:extLst>
              <a:ext uri="{FF2B5EF4-FFF2-40B4-BE49-F238E27FC236}">
                <a16:creationId xmlns:a16="http://schemas.microsoft.com/office/drawing/2014/main" id="{3399CC65-0E8C-4FA1-9CFF-5A3D13519D60}"/>
              </a:ext>
            </a:extLst>
          </p:cNvPr>
          <p:cNvSpPr txBox="1"/>
          <p:nvPr/>
        </p:nvSpPr>
        <p:spPr>
          <a:xfrm>
            <a:off x="6663157" y="2132800"/>
            <a:ext cx="1642674" cy="246221"/>
          </a:xfrm>
          <a:prstGeom prst="rect">
            <a:avLst/>
          </a:prstGeom>
          <a:noFill/>
        </p:spPr>
        <p:txBody>
          <a:bodyPr wrap="square" rtlCol="0">
            <a:spAutoFit/>
          </a:bodyPr>
          <a:lstStyle/>
          <a:p>
            <a:r>
              <a:rPr lang="en-US" sz="1000">
                <a:solidFill>
                  <a:schemeClr val="tx1"/>
                </a:solidFill>
              </a:rPr>
              <a:t>Insurance companies</a:t>
            </a:r>
          </a:p>
        </p:txBody>
      </p:sp>
      <p:sp>
        <p:nvSpPr>
          <p:cNvPr id="63" name="ZoneTexte 62">
            <a:extLst>
              <a:ext uri="{FF2B5EF4-FFF2-40B4-BE49-F238E27FC236}">
                <a16:creationId xmlns:a16="http://schemas.microsoft.com/office/drawing/2014/main" id="{0E8161A6-7BE8-477D-BB6A-07B78137186B}"/>
              </a:ext>
            </a:extLst>
          </p:cNvPr>
          <p:cNvSpPr txBox="1"/>
          <p:nvPr/>
        </p:nvSpPr>
        <p:spPr>
          <a:xfrm>
            <a:off x="1156474" y="2116104"/>
            <a:ext cx="1055347" cy="553998"/>
          </a:xfrm>
          <a:prstGeom prst="rect">
            <a:avLst/>
          </a:prstGeom>
          <a:noFill/>
        </p:spPr>
        <p:txBody>
          <a:bodyPr wrap="square" rtlCol="0">
            <a:spAutoFit/>
          </a:bodyPr>
          <a:lstStyle/>
          <a:p>
            <a:r>
              <a:rPr lang="en-US" sz="1000">
                <a:solidFill>
                  <a:schemeClr val="tx1"/>
                </a:solidFill>
              </a:rPr>
              <a:t>Insurance companies</a:t>
            </a:r>
          </a:p>
          <a:p>
            <a:pPr algn="l"/>
            <a:endParaRPr lang="en-US" sz="1000"/>
          </a:p>
        </p:txBody>
      </p:sp>
      <p:sp>
        <p:nvSpPr>
          <p:cNvPr id="64" name="ZoneTexte 63">
            <a:extLst>
              <a:ext uri="{FF2B5EF4-FFF2-40B4-BE49-F238E27FC236}">
                <a16:creationId xmlns:a16="http://schemas.microsoft.com/office/drawing/2014/main" id="{6CF11445-FB8D-4EBB-8DC6-4790ABD159BC}"/>
              </a:ext>
            </a:extLst>
          </p:cNvPr>
          <p:cNvSpPr txBox="1"/>
          <p:nvPr/>
        </p:nvSpPr>
        <p:spPr>
          <a:xfrm>
            <a:off x="3219978" y="2116104"/>
            <a:ext cx="1055347" cy="400110"/>
          </a:xfrm>
          <a:prstGeom prst="rect">
            <a:avLst/>
          </a:prstGeom>
          <a:noFill/>
        </p:spPr>
        <p:txBody>
          <a:bodyPr wrap="square" rtlCol="0">
            <a:spAutoFit/>
          </a:bodyPr>
          <a:lstStyle/>
          <a:p>
            <a:pPr algn="ctr"/>
            <a:r>
              <a:rPr lang="en-US" sz="1000">
                <a:solidFill>
                  <a:schemeClr val="tx1"/>
                </a:solidFill>
              </a:rPr>
              <a:t>Insured person</a:t>
            </a:r>
          </a:p>
        </p:txBody>
      </p:sp>
      <p:sp>
        <p:nvSpPr>
          <p:cNvPr id="65" name="ZoneTexte 64">
            <a:extLst>
              <a:ext uri="{FF2B5EF4-FFF2-40B4-BE49-F238E27FC236}">
                <a16:creationId xmlns:a16="http://schemas.microsoft.com/office/drawing/2014/main" id="{FAA9234A-9E8F-44F8-87C6-4B20B87F2A07}"/>
              </a:ext>
            </a:extLst>
          </p:cNvPr>
          <p:cNvSpPr txBox="1"/>
          <p:nvPr/>
        </p:nvSpPr>
        <p:spPr>
          <a:xfrm>
            <a:off x="713868" y="4130188"/>
            <a:ext cx="1055347" cy="400110"/>
          </a:xfrm>
          <a:prstGeom prst="rect">
            <a:avLst/>
          </a:prstGeom>
          <a:noFill/>
        </p:spPr>
        <p:txBody>
          <a:bodyPr wrap="square" rtlCol="0">
            <a:spAutoFit/>
          </a:bodyPr>
          <a:lstStyle/>
          <a:p>
            <a:pPr algn="ctr"/>
            <a:r>
              <a:rPr lang="en-US" sz="1000">
                <a:solidFill>
                  <a:schemeClr val="tx1"/>
                </a:solidFill>
              </a:rPr>
              <a:t>Expertise companies</a:t>
            </a:r>
          </a:p>
        </p:txBody>
      </p:sp>
      <p:sp>
        <p:nvSpPr>
          <p:cNvPr id="66" name="ZoneTexte 65">
            <a:extLst>
              <a:ext uri="{FF2B5EF4-FFF2-40B4-BE49-F238E27FC236}">
                <a16:creationId xmlns:a16="http://schemas.microsoft.com/office/drawing/2014/main" id="{3C171EAA-E96D-440D-AFAE-D876244B274E}"/>
              </a:ext>
            </a:extLst>
          </p:cNvPr>
          <p:cNvSpPr txBox="1"/>
          <p:nvPr/>
        </p:nvSpPr>
        <p:spPr>
          <a:xfrm>
            <a:off x="1882529" y="4130188"/>
            <a:ext cx="1545134" cy="400110"/>
          </a:xfrm>
          <a:prstGeom prst="rect">
            <a:avLst/>
          </a:prstGeom>
          <a:noFill/>
        </p:spPr>
        <p:txBody>
          <a:bodyPr wrap="square" rtlCol="0">
            <a:spAutoFit/>
          </a:bodyPr>
          <a:lstStyle/>
          <a:p>
            <a:pPr algn="ctr"/>
            <a:r>
              <a:rPr lang="en-US" sz="1000">
                <a:solidFill>
                  <a:schemeClr val="tx1"/>
                </a:solidFill>
              </a:rPr>
              <a:t>Loss management software</a:t>
            </a:r>
          </a:p>
        </p:txBody>
      </p:sp>
      <p:sp>
        <p:nvSpPr>
          <p:cNvPr id="67" name="ZoneTexte 66">
            <a:extLst>
              <a:ext uri="{FF2B5EF4-FFF2-40B4-BE49-F238E27FC236}">
                <a16:creationId xmlns:a16="http://schemas.microsoft.com/office/drawing/2014/main" id="{1C5EC1EF-B53F-4FC1-88A8-B8FC149A30DD}"/>
              </a:ext>
            </a:extLst>
          </p:cNvPr>
          <p:cNvSpPr txBox="1"/>
          <p:nvPr/>
        </p:nvSpPr>
        <p:spPr>
          <a:xfrm>
            <a:off x="3713899" y="4207133"/>
            <a:ext cx="1055347" cy="246221"/>
          </a:xfrm>
          <a:prstGeom prst="rect">
            <a:avLst/>
          </a:prstGeom>
          <a:noFill/>
        </p:spPr>
        <p:txBody>
          <a:bodyPr wrap="square" rtlCol="0">
            <a:spAutoFit/>
          </a:bodyPr>
          <a:lstStyle/>
          <a:p>
            <a:pPr algn="ctr"/>
            <a:r>
              <a:rPr lang="en-US" sz="1000"/>
              <a:t>REN players </a:t>
            </a:r>
            <a:endParaRPr lang="en-US" sz="1000">
              <a:solidFill>
                <a:schemeClr val="tx1"/>
              </a:solidFill>
            </a:endParaRPr>
          </a:p>
        </p:txBody>
      </p:sp>
      <p:pic>
        <p:nvPicPr>
          <p:cNvPr id="69" name="Graphique 68">
            <a:extLst>
              <a:ext uri="{FF2B5EF4-FFF2-40B4-BE49-F238E27FC236}">
                <a16:creationId xmlns:a16="http://schemas.microsoft.com/office/drawing/2014/main" id="{CD491DDA-2B5E-4A50-B6B2-3C45BFF83B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4309" y="2135285"/>
            <a:ext cx="175585" cy="255450"/>
          </a:xfrm>
          <a:prstGeom prst="rect">
            <a:avLst/>
          </a:prstGeom>
        </p:spPr>
      </p:pic>
      <p:pic>
        <p:nvPicPr>
          <p:cNvPr id="70" name="Graphique 69">
            <a:extLst>
              <a:ext uri="{FF2B5EF4-FFF2-40B4-BE49-F238E27FC236}">
                <a16:creationId xmlns:a16="http://schemas.microsoft.com/office/drawing/2014/main" id="{A7D87F50-582A-4B8D-9C21-0E3AD7134F0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597"/>
          <a:stretch/>
        </p:blipFill>
        <p:spPr>
          <a:xfrm>
            <a:off x="5346707" y="4204992"/>
            <a:ext cx="240283" cy="250503"/>
          </a:xfrm>
          <a:prstGeom prst="rect">
            <a:avLst/>
          </a:prstGeom>
        </p:spPr>
      </p:pic>
      <p:pic>
        <p:nvPicPr>
          <p:cNvPr id="71" name="Graphique 70">
            <a:extLst>
              <a:ext uri="{FF2B5EF4-FFF2-40B4-BE49-F238E27FC236}">
                <a16:creationId xmlns:a16="http://schemas.microsoft.com/office/drawing/2014/main" id="{08952A3A-C2DB-43B3-957F-D435DE2DA94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8111876" y="4214763"/>
            <a:ext cx="214316" cy="230961"/>
          </a:xfrm>
          <a:prstGeom prst="rect">
            <a:avLst/>
          </a:prstGeom>
        </p:spPr>
      </p:pic>
      <p:sp>
        <p:nvSpPr>
          <p:cNvPr id="73" name="ZoneTexte 72">
            <a:extLst>
              <a:ext uri="{FF2B5EF4-FFF2-40B4-BE49-F238E27FC236}">
                <a16:creationId xmlns:a16="http://schemas.microsoft.com/office/drawing/2014/main" id="{368450D3-F23A-4029-B1E6-A46C77A6A2BC}"/>
              </a:ext>
            </a:extLst>
          </p:cNvPr>
          <p:cNvSpPr txBox="1"/>
          <p:nvPr/>
        </p:nvSpPr>
        <p:spPr>
          <a:xfrm>
            <a:off x="5474193" y="4130188"/>
            <a:ext cx="1055347" cy="400110"/>
          </a:xfrm>
          <a:prstGeom prst="rect">
            <a:avLst/>
          </a:prstGeom>
          <a:noFill/>
        </p:spPr>
        <p:txBody>
          <a:bodyPr wrap="square" rtlCol="0">
            <a:spAutoFit/>
          </a:bodyPr>
          <a:lstStyle/>
          <a:p>
            <a:pPr algn="ctr"/>
            <a:r>
              <a:rPr lang="en-US" sz="1000">
                <a:solidFill>
                  <a:schemeClr val="tx1"/>
                </a:solidFill>
              </a:rPr>
              <a:t>Expertise companies</a:t>
            </a:r>
          </a:p>
        </p:txBody>
      </p:sp>
      <p:sp>
        <p:nvSpPr>
          <p:cNvPr id="74" name="ZoneTexte 73">
            <a:extLst>
              <a:ext uri="{FF2B5EF4-FFF2-40B4-BE49-F238E27FC236}">
                <a16:creationId xmlns:a16="http://schemas.microsoft.com/office/drawing/2014/main" id="{CC5D3C8F-2199-4F59-9D5B-AD1B8496B82A}"/>
              </a:ext>
            </a:extLst>
          </p:cNvPr>
          <p:cNvSpPr txBox="1"/>
          <p:nvPr/>
        </p:nvSpPr>
        <p:spPr>
          <a:xfrm>
            <a:off x="8205700" y="4207133"/>
            <a:ext cx="1055347" cy="246221"/>
          </a:xfrm>
          <a:prstGeom prst="rect">
            <a:avLst/>
          </a:prstGeom>
          <a:noFill/>
        </p:spPr>
        <p:txBody>
          <a:bodyPr wrap="square" rtlCol="0">
            <a:spAutoFit/>
          </a:bodyPr>
          <a:lstStyle/>
          <a:p>
            <a:pPr algn="ctr"/>
            <a:r>
              <a:rPr lang="en-US" sz="1000">
                <a:solidFill>
                  <a:schemeClr val="tx1"/>
                </a:solidFill>
              </a:rPr>
              <a:t>Craftsmen</a:t>
            </a:r>
          </a:p>
        </p:txBody>
      </p:sp>
      <p:sp>
        <p:nvSpPr>
          <p:cNvPr id="78" name="Rectangle 77">
            <a:extLst>
              <a:ext uri="{FF2B5EF4-FFF2-40B4-BE49-F238E27FC236}">
                <a16:creationId xmlns:a16="http://schemas.microsoft.com/office/drawing/2014/main" id="{D387169E-C144-473E-BECE-421F0F5D82C5}"/>
              </a:ext>
            </a:extLst>
          </p:cNvPr>
          <p:cNvSpPr/>
          <p:nvPr/>
        </p:nvSpPr>
        <p:spPr>
          <a:xfrm>
            <a:off x="5184123" y="1905372"/>
            <a:ext cx="4501816" cy="2734561"/>
          </a:xfrm>
          <a:prstGeom prst="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3" name="Rectangle : coins arrondis 92">
            <a:extLst>
              <a:ext uri="{FF2B5EF4-FFF2-40B4-BE49-F238E27FC236}">
                <a16:creationId xmlns:a16="http://schemas.microsoft.com/office/drawing/2014/main" id="{2D10063C-A37E-4938-ADE5-D06A69E4F58F}"/>
              </a:ext>
            </a:extLst>
          </p:cNvPr>
          <p:cNvSpPr/>
          <p:nvPr/>
        </p:nvSpPr>
        <p:spPr>
          <a:xfrm rot="1338532">
            <a:off x="8506122" y="2190766"/>
            <a:ext cx="1158936" cy="283448"/>
          </a:xfrm>
          <a:prstGeom prst="roundRect">
            <a:avLst/>
          </a:prstGeom>
          <a:solidFill>
            <a:schemeClr val="bg1"/>
          </a:solidFill>
          <a:ln w="6350">
            <a:solidFill>
              <a:schemeClr val="accent6"/>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accent6"/>
                </a:solidFill>
              </a:rPr>
              <a:t>Assumptions not backed by experts</a:t>
            </a:r>
          </a:p>
        </p:txBody>
      </p:sp>
      <p:sp>
        <p:nvSpPr>
          <p:cNvPr id="5" name="Rectangle 4">
            <a:extLst>
              <a:ext uri="{FF2B5EF4-FFF2-40B4-BE49-F238E27FC236}">
                <a16:creationId xmlns:a16="http://schemas.microsoft.com/office/drawing/2014/main" id="{F46E7AF5-AD69-4AFF-8E99-CD21B448E633}"/>
              </a:ext>
            </a:extLst>
          </p:cNvPr>
          <p:cNvSpPr/>
          <p:nvPr/>
        </p:nvSpPr>
        <p:spPr>
          <a:xfrm>
            <a:off x="148136" y="5716823"/>
            <a:ext cx="927569" cy="50465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accent5">
                    <a:lumMod val="75000"/>
                  </a:schemeClr>
                </a:solidFill>
              </a:rPr>
              <a:t>Implications for Hestia</a:t>
            </a:r>
          </a:p>
        </p:txBody>
      </p:sp>
      <p:pic>
        <p:nvPicPr>
          <p:cNvPr id="72" name="Graphique 71" descr="Internet avec un remplissage uni">
            <a:extLst>
              <a:ext uri="{FF2B5EF4-FFF2-40B4-BE49-F238E27FC236}">
                <a16:creationId xmlns:a16="http://schemas.microsoft.com/office/drawing/2014/main" id="{2B8B5DC2-6C44-4ECB-B828-AD28BF7E7A2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7893" y="4172331"/>
            <a:ext cx="315824" cy="315824"/>
          </a:xfrm>
          <a:prstGeom prst="rect">
            <a:avLst/>
          </a:prstGeom>
        </p:spPr>
      </p:pic>
      <p:pic>
        <p:nvPicPr>
          <p:cNvPr id="5122" name="Picture 2" descr="Nos sponsors - Agile Niort">
            <a:extLst>
              <a:ext uri="{FF2B5EF4-FFF2-40B4-BE49-F238E27FC236}">
                <a16:creationId xmlns:a16="http://schemas.microsoft.com/office/drawing/2014/main" id="{47D59058-1F62-47E3-864D-9713BFBDF11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7453" y="2962549"/>
            <a:ext cx="615744" cy="162556"/>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Connecteur droit 86">
            <a:extLst>
              <a:ext uri="{FF2B5EF4-FFF2-40B4-BE49-F238E27FC236}">
                <a16:creationId xmlns:a16="http://schemas.microsoft.com/office/drawing/2014/main" id="{0B091EB2-8966-4490-A1E7-3CB942D19E23}"/>
              </a:ext>
            </a:extLst>
          </p:cNvPr>
          <p:cNvCxnSpPr>
            <a:cxnSpLocks/>
            <a:endCxn id="12" idx="0"/>
          </p:cNvCxnSpPr>
          <p:nvPr/>
        </p:nvCxnSpPr>
        <p:spPr>
          <a:xfrm>
            <a:off x="7332498" y="2344285"/>
            <a:ext cx="1" cy="681172"/>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 coins arrondis 85">
            <a:extLst>
              <a:ext uri="{FF2B5EF4-FFF2-40B4-BE49-F238E27FC236}">
                <a16:creationId xmlns:a16="http://schemas.microsoft.com/office/drawing/2014/main" id="{C98AB48F-B81A-4068-863B-54101303C664}"/>
              </a:ext>
            </a:extLst>
          </p:cNvPr>
          <p:cNvSpPr/>
          <p:nvPr/>
        </p:nvSpPr>
        <p:spPr>
          <a:xfrm>
            <a:off x="6109005" y="2479105"/>
            <a:ext cx="2446987" cy="446280"/>
          </a:xfrm>
          <a:prstGeom prst="round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B2C platforms leveraging </a:t>
            </a:r>
            <a:r>
              <a:rPr lang="en-US" sz="1000" err="1">
                <a:solidFill>
                  <a:schemeClr val="tx1"/>
                </a:solidFill>
              </a:rPr>
              <a:t>Sinapps</a:t>
            </a:r>
            <a:r>
              <a:rPr lang="en-US" sz="1000">
                <a:solidFill>
                  <a:schemeClr val="tx1"/>
                </a:solidFill>
              </a:rPr>
              <a:t>’ API </a:t>
            </a:r>
          </a:p>
        </p:txBody>
      </p:sp>
      <p:sp>
        <p:nvSpPr>
          <p:cNvPr id="101" name="Rectangle 100">
            <a:extLst>
              <a:ext uri="{FF2B5EF4-FFF2-40B4-BE49-F238E27FC236}">
                <a16:creationId xmlns:a16="http://schemas.microsoft.com/office/drawing/2014/main" id="{6159CB1C-01D8-47B1-BB59-74EC9867438A}"/>
              </a:ext>
            </a:extLst>
          </p:cNvPr>
          <p:cNvSpPr/>
          <p:nvPr/>
        </p:nvSpPr>
        <p:spPr>
          <a:xfrm>
            <a:off x="1156474" y="5714521"/>
            <a:ext cx="8548927" cy="506422"/>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lstStyle/>
          <a:p>
            <a:pPr marL="171450" indent="-171450">
              <a:spcAft>
                <a:spcPts val="300"/>
              </a:spcAft>
              <a:buClr>
                <a:schemeClr val="tx1"/>
              </a:buClr>
              <a:buFont typeface="Arial" panose="020B0604020202020204" pitchFamily="34" charset="0"/>
              <a:buChar char="•"/>
            </a:pPr>
            <a:r>
              <a:rPr lang="en-US" sz="1000">
                <a:solidFill>
                  <a:schemeClr val="tx1"/>
                </a:solidFill>
              </a:rPr>
              <a:t>Although </a:t>
            </a:r>
            <a:r>
              <a:rPr lang="en-US" sz="1000" err="1">
                <a:solidFill>
                  <a:schemeClr val="tx1"/>
                </a:solidFill>
              </a:rPr>
              <a:t>Sinapps</a:t>
            </a:r>
            <a:r>
              <a:rPr lang="en-US" sz="1000">
                <a:solidFill>
                  <a:schemeClr val="tx1"/>
                </a:solidFill>
              </a:rPr>
              <a:t> </a:t>
            </a:r>
            <a:r>
              <a:rPr lang="en-US" sz="1000">
                <a:solidFill>
                  <a:schemeClr val="accent5">
                    <a:lumMod val="75000"/>
                  </a:schemeClr>
                </a:solidFill>
              </a:rPr>
              <a:t>simplifies the direct collaboration </a:t>
            </a:r>
            <a:r>
              <a:rPr lang="en-US" sz="1000">
                <a:solidFill>
                  <a:schemeClr val="tx1"/>
                </a:solidFill>
              </a:rPr>
              <a:t>between insurers and renovation companies, it remains an IT tool with an ambition to </a:t>
            </a:r>
            <a:r>
              <a:rPr lang="en-US" sz="1000">
                <a:solidFill>
                  <a:schemeClr val="accent5">
                    <a:lumMod val="75000"/>
                  </a:schemeClr>
                </a:solidFill>
              </a:rPr>
              <a:t>simplify information flux </a:t>
            </a:r>
            <a:r>
              <a:rPr lang="en-US" sz="1000">
                <a:solidFill>
                  <a:schemeClr val="tx1"/>
                </a:solidFill>
              </a:rPr>
              <a:t>and </a:t>
            </a:r>
            <a:r>
              <a:rPr lang="en-US" sz="1000">
                <a:solidFill>
                  <a:schemeClr val="accent5">
                    <a:lumMod val="75000"/>
                  </a:schemeClr>
                </a:solidFill>
              </a:rPr>
              <a:t>not disintermediate </a:t>
            </a:r>
            <a:r>
              <a:rPr lang="en-US" sz="1000">
                <a:solidFill>
                  <a:schemeClr val="tx1"/>
                </a:solidFill>
              </a:rPr>
              <a:t>experts and REN providers</a:t>
            </a:r>
          </a:p>
          <a:p>
            <a:pPr marL="171450" indent="-171450" algn="l">
              <a:spcAft>
                <a:spcPts val="300"/>
              </a:spcAft>
              <a:buClr>
                <a:schemeClr val="tx1"/>
              </a:buClr>
              <a:buFont typeface="Arial" panose="020B0604020202020204" pitchFamily="34" charset="0"/>
              <a:buChar char="•"/>
            </a:pPr>
            <a:r>
              <a:rPr lang="en-US" sz="1000">
                <a:solidFill>
                  <a:schemeClr val="accent5">
                    <a:lumMod val="75000"/>
                  </a:schemeClr>
                </a:solidFill>
              </a:rPr>
              <a:t>Limited chance </a:t>
            </a:r>
            <a:r>
              <a:rPr lang="en-US" sz="1000">
                <a:solidFill>
                  <a:schemeClr val="tx1"/>
                </a:solidFill>
              </a:rPr>
              <a:t>of </a:t>
            </a:r>
            <a:r>
              <a:rPr lang="en-US" sz="1000" err="1">
                <a:solidFill>
                  <a:schemeClr val="tx1"/>
                </a:solidFill>
              </a:rPr>
              <a:t>Sinapps</a:t>
            </a:r>
            <a:r>
              <a:rPr lang="en-US" sz="1000">
                <a:solidFill>
                  <a:schemeClr val="tx1"/>
                </a:solidFill>
              </a:rPr>
              <a:t> IRD </a:t>
            </a:r>
            <a:r>
              <a:rPr lang="en-US" sz="1000">
                <a:solidFill>
                  <a:schemeClr val="accent5">
                    <a:lumMod val="75000"/>
                  </a:schemeClr>
                </a:solidFill>
              </a:rPr>
              <a:t>becoming a platform</a:t>
            </a:r>
            <a:r>
              <a:rPr lang="en-US" sz="1000">
                <a:solidFill>
                  <a:schemeClr val="tx1"/>
                </a:solidFill>
              </a:rPr>
              <a:t> that federates local renovation companies</a:t>
            </a:r>
          </a:p>
        </p:txBody>
      </p:sp>
      <p:grpSp>
        <p:nvGrpSpPr>
          <p:cNvPr id="60" name="Group 4">
            <a:extLst>
              <a:ext uri="{FF2B5EF4-FFF2-40B4-BE49-F238E27FC236}">
                <a16:creationId xmlns:a16="http://schemas.microsoft.com/office/drawing/2014/main" id="{E76EF8A4-B47C-459B-BFC8-69666050D485}"/>
              </a:ext>
            </a:extLst>
          </p:cNvPr>
          <p:cNvGrpSpPr>
            <a:grpSpLocks noChangeAspect="1"/>
          </p:cNvGrpSpPr>
          <p:nvPr/>
        </p:nvGrpSpPr>
        <p:grpSpPr bwMode="auto">
          <a:xfrm>
            <a:off x="9408781" y="5839926"/>
            <a:ext cx="196014" cy="232450"/>
            <a:chOff x="811" y="719"/>
            <a:chExt cx="694" cy="823"/>
          </a:xfrm>
          <a:solidFill>
            <a:schemeClr val="accent3"/>
          </a:solidFill>
        </p:grpSpPr>
        <p:sp>
          <p:nvSpPr>
            <p:cNvPr id="61" name="Freeform 5">
              <a:extLst>
                <a:ext uri="{FF2B5EF4-FFF2-40B4-BE49-F238E27FC236}">
                  <a16:creationId xmlns:a16="http://schemas.microsoft.com/office/drawing/2014/main" id="{F8179604-9E31-42CA-85F8-A1BD91C0D24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FB46A2D8-7DA4-40EB-8CF2-F59BFE77935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6" name="Picture 232">
            <a:extLst>
              <a:ext uri="{FF2B5EF4-FFF2-40B4-BE49-F238E27FC236}">
                <a16:creationId xmlns:a16="http://schemas.microsoft.com/office/drawing/2014/main" id="{17FEF22F-0BF6-482F-A928-65E01F391800}"/>
              </a:ext>
            </a:extLst>
          </p:cNvPr>
          <p:cNvPicPr>
            <a:picLocks noChangeAspect="1"/>
          </p:cNvPicPr>
          <p:nvPr/>
        </p:nvPicPr>
        <p:blipFill>
          <a:blip r:embed="rId14"/>
          <a:stretch>
            <a:fillRect/>
          </a:stretch>
        </p:blipFill>
        <p:spPr>
          <a:xfrm>
            <a:off x="9039558" y="1027711"/>
            <a:ext cx="719872" cy="260770"/>
          </a:xfrm>
          <a:prstGeom prst="rect">
            <a:avLst/>
          </a:prstGeom>
        </p:spPr>
      </p:pic>
      <p:sp>
        <p:nvSpPr>
          <p:cNvPr id="8" name="ZoneTexte 7">
            <a:extLst>
              <a:ext uri="{FF2B5EF4-FFF2-40B4-BE49-F238E27FC236}">
                <a16:creationId xmlns:a16="http://schemas.microsoft.com/office/drawing/2014/main" id="{E10ED5A0-5661-49D4-8837-C5C101229F3B}"/>
              </a:ext>
            </a:extLst>
          </p:cNvPr>
          <p:cNvSpPr txBox="1"/>
          <p:nvPr/>
        </p:nvSpPr>
        <p:spPr>
          <a:xfrm>
            <a:off x="5184123" y="6411056"/>
            <a:ext cx="4564345" cy="215444"/>
          </a:xfrm>
          <a:prstGeom prst="rect">
            <a:avLst/>
          </a:prstGeom>
          <a:noFill/>
        </p:spPr>
        <p:txBody>
          <a:bodyPr wrap="square" rtlCol="0">
            <a:spAutoFit/>
          </a:bodyPr>
          <a:lstStyle/>
          <a:p>
            <a:pPr algn="l"/>
            <a:r>
              <a:rPr lang="en-US" sz="800" i="1">
                <a:solidFill>
                  <a:schemeClr val="bg1"/>
                </a:solidFill>
              </a:rPr>
              <a:t>Sources: eleven research and analysis, expert calls</a:t>
            </a:r>
          </a:p>
        </p:txBody>
      </p:sp>
      <p:sp>
        <p:nvSpPr>
          <p:cNvPr id="79" name="ZoneTexte 78">
            <a:extLst>
              <a:ext uri="{FF2B5EF4-FFF2-40B4-BE49-F238E27FC236}">
                <a16:creationId xmlns:a16="http://schemas.microsoft.com/office/drawing/2014/main" id="{C6BCD8BA-FD50-414E-8E10-969A70DBF09F}"/>
              </a:ext>
            </a:extLst>
          </p:cNvPr>
          <p:cNvSpPr txBox="1"/>
          <p:nvPr/>
        </p:nvSpPr>
        <p:spPr>
          <a:xfrm>
            <a:off x="5309057" y="4772964"/>
            <a:ext cx="4238933" cy="598532"/>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I doubt that </a:t>
            </a:r>
            <a:r>
              <a:rPr lang="en-US" sz="1000" i="1" err="1">
                <a:latin typeface="+mj-lt"/>
              </a:rPr>
              <a:t>Darva</a:t>
            </a:r>
            <a:r>
              <a:rPr lang="en-US" sz="1000" i="1">
                <a:latin typeface="+mj-lt"/>
              </a:rPr>
              <a:t> would position as a REN consolidating platform. It is a completely different business, you need to have full control over the workforce to ensure the maximum level of service to insurers.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CEO at Sedgwick France</a:t>
            </a:r>
          </a:p>
        </p:txBody>
      </p:sp>
      <p:sp>
        <p:nvSpPr>
          <p:cNvPr id="80" name="ZoneTexte 79">
            <a:extLst>
              <a:ext uri="{FF2B5EF4-FFF2-40B4-BE49-F238E27FC236}">
                <a16:creationId xmlns:a16="http://schemas.microsoft.com/office/drawing/2014/main" id="{A5190C3C-DD49-44EE-9EA0-A0C3CEA9D193}"/>
              </a:ext>
            </a:extLst>
          </p:cNvPr>
          <p:cNvSpPr txBox="1"/>
          <p:nvPr/>
        </p:nvSpPr>
        <p:spPr>
          <a:xfrm>
            <a:off x="584515" y="4772964"/>
            <a:ext cx="4238933" cy="598532"/>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Today </a:t>
            </a:r>
            <a:r>
              <a:rPr lang="en-US" sz="1000" i="1" err="1">
                <a:latin typeface="+mj-lt"/>
              </a:rPr>
              <a:t>Sinapps</a:t>
            </a:r>
            <a:r>
              <a:rPr lang="en-US" sz="1000" i="1">
                <a:latin typeface="+mj-lt"/>
              </a:rPr>
              <a:t> is basically a pipe that dictates the in-kind reparation process for all stakeholders.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CEO at Sedgwick France</a:t>
            </a:r>
          </a:p>
        </p:txBody>
      </p:sp>
      <p:sp>
        <p:nvSpPr>
          <p:cNvPr id="85" name="ZoneTexte 99">
            <a:extLst>
              <a:ext uri="{FF2B5EF4-FFF2-40B4-BE49-F238E27FC236}">
                <a16:creationId xmlns:a16="http://schemas.microsoft.com/office/drawing/2014/main" id="{37643E56-07E1-4531-9D93-5DF3240E9D70}"/>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2</a:t>
            </a:r>
            <a:r>
              <a:rPr kumimoji="0" lang="en-US" sz="800" i="1" u="none" strike="noStrike" cap="none" normalizeH="0" baseline="0">
                <a:ln>
                  <a:noFill/>
                </a:ln>
                <a:effectLst/>
                <a:latin typeface="+mj-lt"/>
              </a:rPr>
              <a:t>. </a:t>
            </a:r>
            <a:r>
              <a:rPr lang="en-US" sz="800" i="1"/>
              <a:t>Risk #2</a:t>
            </a:r>
            <a:endParaRPr kumimoji="0" lang="en-US" sz="800" i="1" u="none" strike="noStrike" cap="none" normalizeH="0" baseline="0">
              <a:ln>
                <a:noFill/>
              </a:ln>
              <a:effectLst/>
              <a:latin typeface="+mj-lt"/>
            </a:endParaRPr>
          </a:p>
        </p:txBody>
      </p:sp>
      <p:sp>
        <p:nvSpPr>
          <p:cNvPr id="99" name="Rectangle 98">
            <a:extLst>
              <a:ext uri="{FF2B5EF4-FFF2-40B4-BE49-F238E27FC236}">
                <a16:creationId xmlns:a16="http://schemas.microsoft.com/office/drawing/2014/main" id="{B70259D1-496B-4FA4-8AB0-5678A7DCACAC}"/>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00" name="Rectangle 99">
            <a:extLst>
              <a:ext uri="{FF2B5EF4-FFF2-40B4-BE49-F238E27FC236}">
                <a16:creationId xmlns:a16="http://schemas.microsoft.com/office/drawing/2014/main" id="{9DFBA0E2-22B3-4913-A48C-A850DEE5DD17}"/>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02" name="Rectangle 101">
            <a:extLst>
              <a:ext uri="{FF2B5EF4-FFF2-40B4-BE49-F238E27FC236}">
                <a16:creationId xmlns:a16="http://schemas.microsoft.com/office/drawing/2014/main" id="{DC422F14-3E35-413D-8067-79B4CD17DE63}"/>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03" name="Rectangle 102">
            <a:extLst>
              <a:ext uri="{FF2B5EF4-FFF2-40B4-BE49-F238E27FC236}">
                <a16:creationId xmlns:a16="http://schemas.microsoft.com/office/drawing/2014/main" id="{DA13FF81-D473-4B45-8DAA-5B85C8F8E648}"/>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04" name="Rectangle 103">
            <a:extLst>
              <a:ext uri="{FF2B5EF4-FFF2-40B4-BE49-F238E27FC236}">
                <a16:creationId xmlns:a16="http://schemas.microsoft.com/office/drawing/2014/main" id="{DE645363-F7B3-47B8-8FE9-9A72A42C1C29}"/>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05" name="Rectangle 104">
            <a:extLst>
              <a:ext uri="{FF2B5EF4-FFF2-40B4-BE49-F238E27FC236}">
                <a16:creationId xmlns:a16="http://schemas.microsoft.com/office/drawing/2014/main" id="{9785242D-4F7A-4F39-8848-BAB6029A9727}"/>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06" name="Rectangle 105">
            <a:extLst>
              <a:ext uri="{FF2B5EF4-FFF2-40B4-BE49-F238E27FC236}">
                <a16:creationId xmlns:a16="http://schemas.microsoft.com/office/drawing/2014/main" id="{9265E5C7-3D35-4462-A5AB-3040EDE183F5}"/>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07" name="Rectangle 106">
            <a:extLst>
              <a:ext uri="{FF2B5EF4-FFF2-40B4-BE49-F238E27FC236}">
                <a16:creationId xmlns:a16="http://schemas.microsoft.com/office/drawing/2014/main" id="{94C30613-C74A-4FA2-8120-367B4D2425DC}"/>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75" name="Connecteur droit avec flèche 9">
            <a:extLst>
              <a:ext uri="{FF2B5EF4-FFF2-40B4-BE49-F238E27FC236}">
                <a16:creationId xmlns:a16="http://schemas.microsoft.com/office/drawing/2014/main" id="{BB1CC832-0A2A-400B-9863-89397800653C}"/>
              </a:ext>
            </a:extLst>
          </p:cNvPr>
          <p:cNvCxnSpPr>
            <a:cxnSpLocks/>
            <a:stCxn id="12" idx="2"/>
            <a:endCxn id="74" idx="0"/>
          </p:cNvCxnSpPr>
          <p:nvPr/>
        </p:nvCxnSpPr>
        <p:spPr>
          <a:xfrm>
            <a:off x="7332499" y="3931742"/>
            <a:ext cx="1400875" cy="27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Graphique 51" descr="Loupe avec un remplissage uni">
            <a:extLst>
              <a:ext uri="{FF2B5EF4-FFF2-40B4-BE49-F238E27FC236}">
                <a16:creationId xmlns:a16="http://schemas.microsoft.com/office/drawing/2014/main" id="{906F636B-DF38-4FCF-9EEE-783D62287B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2544" y="189023"/>
            <a:ext cx="441324" cy="441324"/>
          </a:xfrm>
          <a:prstGeom prst="rect">
            <a:avLst/>
          </a:prstGeom>
        </p:spPr>
      </p:pic>
      <p:sp>
        <p:nvSpPr>
          <p:cNvPr id="16" name="Graphic 12">
            <a:extLst>
              <a:ext uri="{FF2B5EF4-FFF2-40B4-BE49-F238E27FC236}">
                <a16:creationId xmlns:a16="http://schemas.microsoft.com/office/drawing/2014/main" id="{A38628FE-E542-4A8A-8DFB-329A08A57309}"/>
              </a:ext>
            </a:extLst>
          </p:cNvPr>
          <p:cNvSpPr/>
          <p:nvPr/>
        </p:nvSpPr>
        <p:spPr>
          <a:xfrm>
            <a:off x="4848863" y="3473909"/>
            <a:ext cx="19050" cy="43481"/>
          </a:xfrm>
          <a:custGeom>
            <a:avLst/>
            <a:gdLst>
              <a:gd name="connsiteX0" fmla="*/ 9525 w 19050"/>
              <a:gd name="connsiteY0" fmla="*/ 0 h 43481"/>
              <a:gd name="connsiteX1" fmla="*/ 0 w 19050"/>
              <a:gd name="connsiteY1" fmla="*/ 9525 h 43481"/>
              <a:gd name="connsiteX2" fmla="*/ 0 w 19050"/>
              <a:gd name="connsiteY2" fmla="*/ 33957 h 43481"/>
              <a:gd name="connsiteX3" fmla="*/ 9525 w 19050"/>
              <a:gd name="connsiteY3" fmla="*/ 43482 h 43481"/>
              <a:gd name="connsiteX4" fmla="*/ 19050 w 19050"/>
              <a:gd name="connsiteY4" fmla="*/ 33957 h 43481"/>
              <a:gd name="connsiteX5" fmla="*/ 19050 w 19050"/>
              <a:gd name="connsiteY5" fmla="*/ 9525 h 43481"/>
              <a:gd name="connsiteX6" fmla="*/ 9525 w 19050"/>
              <a:gd name="connsiteY6" fmla="*/ 0 h 4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43481">
                <a:moveTo>
                  <a:pt x="9525" y="0"/>
                </a:moveTo>
                <a:cubicBezTo>
                  <a:pt x="4267" y="0"/>
                  <a:pt x="0" y="4258"/>
                  <a:pt x="0" y="9525"/>
                </a:cubicBezTo>
                <a:lnTo>
                  <a:pt x="0" y="33957"/>
                </a:lnTo>
                <a:cubicBezTo>
                  <a:pt x="0" y="39224"/>
                  <a:pt x="4267" y="43482"/>
                  <a:pt x="9525" y="43482"/>
                </a:cubicBezTo>
                <a:cubicBezTo>
                  <a:pt x="14783" y="43482"/>
                  <a:pt x="19050" y="39224"/>
                  <a:pt x="19050" y="33957"/>
                </a:cubicBezTo>
                <a:lnTo>
                  <a:pt x="19050" y="9525"/>
                </a:lnTo>
                <a:cubicBezTo>
                  <a:pt x="19050" y="4258"/>
                  <a:pt x="14783" y="0"/>
                  <a:pt x="9525" y="0"/>
                </a:cubicBezTo>
                <a:close/>
              </a:path>
            </a:pathLst>
          </a:custGeom>
          <a:solidFill>
            <a:srgbClr val="000000"/>
          </a:solidFill>
          <a:ln w="952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E8869B8D-C3D1-4C17-BBEE-030792E79735}"/>
              </a:ext>
            </a:extLst>
          </p:cNvPr>
          <p:cNvGrpSpPr>
            <a:grpSpLocks noChangeAspect="1"/>
          </p:cNvGrpSpPr>
          <p:nvPr/>
        </p:nvGrpSpPr>
        <p:grpSpPr>
          <a:xfrm>
            <a:off x="3616685" y="4223082"/>
            <a:ext cx="214316" cy="214322"/>
            <a:chOff x="4574280" y="2927794"/>
            <a:chExt cx="761996" cy="762019"/>
          </a:xfrm>
          <a:solidFill>
            <a:schemeClr val="accent5"/>
          </a:solidFill>
        </p:grpSpPr>
        <p:sp>
          <p:nvSpPr>
            <p:cNvPr id="15" name="Graphic 12">
              <a:extLst>
                <a:ext uri="{FF2B5EF4-FFF2-40B4-BE49-F238E27FC236}">
                  <a16:creationId xmlns:a16="http://schemas.microsoft.com/office/drawing/2014/main" id="{A38628FE-E542-4A8A-8DFB-329A08A57309}"/>
                </a:ext>
              </a:extLst>
            </p:cNvPr>
            <p:cNvSpPr/>
            <p:nvPr/>
          </p:nvSpPr>
          <p:spPr>
            <a:xfrm>
              <a:off x="4574280" y="2927794"/>
              <a:ext cx="761996" cy="762019"/>
            </a:xfrm>
            <a:custGeom>
              <a:avLst/>
              <a:gdLst>
                <a:gd name="connsiteX0" fmla="*/ 387254 w 761996"/>
                <a:gd name="connsiteY0" fmla="*/ 2343 h 762019"/>
                <a:gd name="connsiteX1" fmla="*/ 374738 w 761996"/>
                <a:gd name="connsiteY1" fmla="*/ 2343 h 762019"/>
                <a:gd name="connsiteX2" fmla="*/ 3263 w 761996"/>
                <a:gd name="connsiteY2" fmla="*/ 326193 h 762019"/>
                <a:gd name="connsiteX3" fmla="*/ 2339 w 761996"/>
                <a:gd name="connsiteY3" fmla="*/ 339633 h 762019"/>
                <a:gd name="connsiteX4" fmla="*/ 15779 w 761996"/>
                <a:gd name="connsiteY4" fmla="*/ 340557 h 762019"/>
                <a:gd name="connsiteX5" fmla="*/ 42964 w 761996"/>
                <a:gd name="connsiteY5" fmla="*/ 316859 h 762019"/>
                <a:gd name="connsiteX6" fmla="*/ 42964 w 761996"/>
                <a:gd name="connsiteY6" fmla="*/ 752494 h 762019"/>
                <a:gd name="connsiteX7" fmla="*/ 52489 w 761996"/>
                <a:gd name="connsiteY7" fmla="*/ 762019 h 762019"/>
                <a:gd name="connsiteX8" fmla="*/ 709504 w 761996"/>
                <a:gd name="connsiteY8" fmla="*/ 762019 h 762019"/>
                <a:gd name="connsiteX9" fmla="*/ 719029 w 761996"/>
                <a:gd name="connsiteY9" fmla="*/ 752494 h 762019"/>
                <a:gd name="connsiteX10" fmla="*/ 719029 w 761996"/>
                <a:gd name="connsiteY10" fmla="*/ 316859 h 762019"/>
                <a:gd name="connsiteX11" fmla="*/ 746213 w 761996"/>
                <a:gd name="connsiteY11" fmla="*/ 340557 h 762019"/>
                <a:gd name="connsiteX12" fmla="*/ 752471 w 761996"/>
                <a:gd name="connsiteY12" fmla="*/ 342900 h 762019"/>
                <a:gd name="connsiteX13" fmla="*/ 759653 w 761996"/>
                <a:gd name="connsiteY13" fmla="*/ 339633 h 762019"/>
                <a:gd name="connsiteX14" fmla="*/ 758729 w 761996"/>
                <a:gd name="connsiteY14" fmla="*/ 326193 h 762019"/>
                <a:gd name="connsiteX15" fmla="*/ 387254 w 761996"/>
                <a:gd name="connsiteY15" fmla="*/ 2343 h 762019"/>
                <a:gd name="connsiteX16" fmla="*/ 699979 w 761996"/>
                <a:gd name="connsiteY16" fmla="*/ 742969 h 762019"/>
                <a:gd name="connsiteX17" fmla="*/ 62014 w 761996"/>
                <a:gd name="connsiteY17" fmla="*/ 742969 h 762019"/>
                <a:gd name="connsiteX18" fmla="*/ 62014 w 761996"/>
                <a:gd name="connsiteY18" fmla="*/ 300247 h 762019"/>
                <a:gd name="connsiteX19" fmla="*/ 380996 w 761996"/>
                <a:gd name="connsiteY19" fmla="*/ 22165 h 762019"/>
                <a:gd name="connsiteX20" fmla="*/ 699979 w 761996"/>
                <a:gd name="connsiteY20" fmla="*/ 300247 h 762019"/>
                <a:gd name="connsiteX21" fmla="*/ 699979 w 761996"/>
                <a:gd name="connsiteY21" fmla="*/ 742969 h 76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1996" h="762019">
                  <a:moveTo>
                    <a:pt x="387254" y="2343"/>
                  </a:moveTo>
                  <a:cubicBezTo>
                    <a:pt x="383663" y="-781"/>
                    <a:pt x="378320" y="-781"/>
                    <a:pt x="374738" y="2343"/>
                  </a:cubicBezTo>
                  <a:lnTo>
                    <a:pt x="3263" y="326193"/>
                  </a:lnTo>
                  <a:cubicBezTo>
                    <a:pt x="-699" y="329651"/>
                    <a:pt x="-1109" y="335671"/>
                    <a:pt x="2339" y="339633"/>
                  </a:cubicBezTo>
                  <a:cubicBezTo>
                    <a:pt x="5797" y="343595"/>
                    <a:pt x="11817" y="344005"/>
                    <a:pt x="15779" y="340557"/>
                  </a:cubicBezTo>
                  <a:lnTo>
                    <a:pt x="42964" y="316859"/>
                  </a:lnTo>
                  <a:lnTo>
                    <a:pt x="42964" y="752494"/>
                  </a:lnTo>
                  <a:cubicBezTo>
                    <a:pt x="42964" y="757761"/>
                    <a:pt x="47231" y="762019"/>
                    <a:pt x="52489" y="762019"/>
                  </a:cubicBezTo>
                  <a:lnTo>
                    <a:pt x="709504" y="762019"/>
                  </a:lnTo>
                  <a:cubicBezTo>
                    <a:pt x="714762" y="762019"/>
                    <a:pt x="719029" y="757761"/>
                    <a:pt x="719029" y="752494"/>
                  </a:cubicBezTo>
                  <a:lnTo>
                    <a:pt x="719029" y="316859"/>
                  </a:lnTo>
                  <a:lnTo>
                    <a:pt x="746213" y="340557"/>
                  </a:lnTo>
                  <a:cubicBezTo>
                    <a:pt x="748014" y="342128"/>
                    <a:pt x="750252" y="342900"/>
                    <a:pt x="752471" y="342900"/>
                  </a:cubicBezTo>
                  <a:cubicBezTo>
                    <a:pt x="755129" y="342900"/>
                    <a:pt x="757777" y="341795"/>
                    <a:pt x="759653" y="339633"/>
                  </a:cubicBezTo>
                  <a:cubicBezTo>
                    <a:pt x="763111" y="335671"/>
                    <a:pt x="762692" y="329651"/>
                    <a:pt x="758729" y="326193"/>
                  </a:cubicBezTo>
                  <a:lnTo>
                    <a:pt x="387254" y="2343"/>
                  </a:lnTo>
                  <a:close/>
                  <a:moveTo>
                    <a:pt x="699979" y="742969"/>
                  </a:moveTo>
                  <a:lnTo>
                    <a:pt x="62014" y="742969"/>
                  </a:lnTo>
                  <a:lnTo>
                    <a:pt x="62014" y="300247"/>
                  </a:lnTo>
                  <a:lnTo>
                    <a:pt x="380996" y="22165"/>
                  </a:lnTo>
                  <a:lnTo>
                    <a:pt x="699979" y="300247"/>
                  </a:lnTo>
                  <a:lnTo>
                    <a:pt x="699979" y="742969"/>
                  </a:lnTo>
                  <a:close/>
                </a:path>
              </a:pathLst>
            </a:custGeom>
            <a:grpFill/>
            <a:ln w="9525" cap="flat">
              <a:solidFill>
                <a:schemeClr val="accent5"/>
              </a:solid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A38628FE-E542-4A8A-8DFB-329A08A57309}"/>
                </a:ext>
              </a:extLst>
            </p:cNvPr>
            <p:cNvSpPr/>
            <p:nvPr/>
          </p:nvSpPr>
          <p:spPr>
            <a:xfrm>
              <a:off x="4796418" y="3050952"/>
              <a:ext cx="318220" cy="555497"/>
            </a:xfrm>
            <a:custGeom>
              <a:avLst/>
              <a:gdLst>
                <a:gd name="connsiteX0" fmla="*/ 108899 w 318220"/>
                <a:gd name="connsiteY0" fmla="*/ 50216 h 555497"/>
                <a:gd name="connsiteX1" fmla="*/ 108899 w 318220"/>
                <a:gd name="connsiteY1" fmla="*/ 201416 h 555497"/>
                <a:gd name="connsiteX2" fmla="*/ 73047 w 318220"/>
                <a:gd name="connsiteY2" fmla="*/ 237268 h 555497"/>
                <a:gd name="connsiteX3" fmla="*/ 34700 w 318220"/>
                <a:gd name="connsiteY3" fmla="*/ 237268 h 555497"/>
                <a:gd name="connsiteX4" fmla="*/ 0 w 318220"/>
                <a:gd name="connsiteY4" fmla="*/ 271977 h 555497"/>
                <a:gd name="connsiteX5" fmla="*/ 0 w 318220"/>
                <a:gd name="connsiteY5" fmla="*/ 545973 h 555497"/>
                <a:gd name="connsiteX6" fmla="*/ 9525 w 318220"/>
                <a:gd name="connsiteY6" fmla="*/ 555498 h 555497"/>
                <a:gd name="connsiteX7" fmla="*/ 308696 w 318220"/>
                <a:gd name="connsiteY7" fmla="*/ 555498 h 555497"/>
                <a:gd name="connsiteX8" fmla="*/ 318221 w 318220"/>
                <a:gd name="connsiteY8" fmla="*/ 545973 h 555497"/>
                <a:gd name="connsiteX9" fmla="*/ 318221 w 318220"/>
                <a:gd name="connsiteY9" fmla="*/ 271967 h 555497"/>
                <a:gd name="connsiteX10" fmla="*/ 283521 w 318220"/>
                <a:gd name="connsiteY10" fmla="*/ 237258 h 555497"/>
                <a:gd name="connsiteX11" fmla="*/ 245173 w 318220"/>
                <a:gd name="connsiteY11" fmla="*/ 237258 h 555497"/>
                <a:gd name="connsiteX12" fmla="*/ 209321 w 318220"/>
                <a:gd name="connsiteY12" fmla="*/ 201406 h 555497"/>
                <a:gd name="connsiteX13" fmla="*/ 209321 w 318220"/>
                <a:gd name="connsiteY13" fmla="*/ 50216 h 555497"/>
                <a:gd name="connsiteX14" fmla="*/ 159106 w 318220"/>
                <a:gd name="connsiteY14" fmla="*/ 0 h 555497"/>
                <a:gd name="connsiteX15" fmla="*/ 108899 w 318220"/>
                <a:gd name="connsiteY15" fmla="*/ 50216 h 555497"/>
                <a:gd name="connsiteX16" fmla="*/ 266348 w 318220"/>
                <a:gd name="connsiteY16" fmla="*/ 536438 h 555497"/>
                <a:gd name="connsiteX17" fmla="*/ 266348 w 318220"/>
                <a:gd name="connsiteY17" fmla="*/ 456552 h 555497"/>
                <a:gd name="connsiteX18" fmla="*/ 256823 w 318220"/>
                <a:gd name="connsiteY18" fmla="*/ 447027 h 555497"/>
                <a:gd name="connsiteX19" fmla="*/ 247298 w 318220"/>
                <a:gd name="connsiteY19" fmla="*/ 456552 h 555497"/>
                <a:gd name="connsiteX20" fmla="*/ 247298 w 318220"/>
                <a:gd name="connsiteY20" fmla="*/ 536438 h 555497"/>
                <a:gd name="connsiteX21" fmla="*/ 217637 w 318220"/>
                <a:gd name="connsiteY21" fmla="*/ 536438 h 555497"/>
                <a:gd name="connsiteX22" fmla="*/ 217637 w 318220"/>
                <a:gd name="connsiteY22" fmla="*/ 397240 h 555497"/>
                <a:gd name="connsiteX23" fmla="*/ 208112 w 318220"/>
                <a:gd name="connsiteY23" fmla="*/ 387715 h 555497"/>
                <a:gd name="connsiteX24" fmla="*/ 198587 w 318220"/>
                <a:gd name="connsiteY24" fmla="*/ 397240 h 555497"/>
                <a:gd name="connsiteX25" fmla="*/ 198587 w 318220"/>
                <a:gd name="connsiteY25" fmla="*/ 536438 h 555497"/>
                <a:gd name="connsiteX26" fmla="*/ 168926 w 318220"/>
                <a:gd name="connsiteY26" fmla="*/ 536438 h 555497"/>
                <a:gd name="connsiteX27" fmla="*/ 168926 w 318220"/>
                <a:gd name="connsiteY27" fmla="*/ 480708 h 555497"/>
                <a:gd name="connsiteX28" fmla="*/ 159401 w 318220"/>
                <a:gd name="connsiteY28" fmla="*/ 471183 h 555497"/>
                <a:gd name="connsiteX29" fmla="*/ 149876 w 318220"/>
                <a:gd name="connsiteY29" fmla="*/ 480708 h 555497"/>
                <a:gd name="connsiteX30" fmla="*/ 149876 w 318220"/>
                <a:gd name="connsiteY30" fmla="*/ 536438 h 555497"/>
                <a:gd name="connsiteX31" fmla="*/ 120205 w 318220"/>
                <a:gd name="connsiteY31" fmla="*/ 536438 h 555497"/>
                <a:gd name="connsiteX32" fmla="*/ 120205 w 318220"/>
                <a:gd name="connsiteY32" fmla="*/ 456552 h 555497"/>
                <a:gd name="connsiteX33" fmla="*/ 110680 w 318220"/>
                <a:gd name="connsiteY33" fmla="*/ 447027 h 555497"/>
                <a:gd name="connsiteX34" fmla="*/ 101155 w 318220"/>
                <a:gd name="connsiteY34" fmla="*/ 456552 h 555497"/>
                <a:gd name="connsiteX35" fmla="*/ 101155 w 318220"/>
                <a:gd name="connsiteY35" fmla="*/ 536438 h 555497"/>
                <a:gd name="connsiteX36" fmla="*/ 71495 w 318220"/>
                <a:gd name="connsiteY36" fmla="*/ 536438 h 555497"/>
                <a:gd name="connsiteX37" fmla="*/ 71495 w 318220"/>
                <a:gd name="connsiteY37" fmla="*/ 491366 h 555497"/>
                <a:gd name="connsiteX38" fmla="*/ 61970 w 318220"/>
                <a:gd name="connsiteY38" fmla="*/ 481841 h 555497"/>
                <a:gd name="connsiteX39" fmla="*/ 52445 w 318220"/>
                <a:gd name="connsiteY39" fmla="*/ 491366 h 555497"/>
                <a:gd name="connsiteX40" fmla="*/ 52445 w 318220"/>
                <a:gd name="connsiteY40" fmla="*/ 536438 h 555497"/>
                <a:gd name="connsiteX41" fmla="*/ 19060 w 318220"/>
                <a:gd name="connsiteY41" fmla="*/ 536438 h 555497"/>
                <a:gd name="connsiteX42" fmla="*/ 19060 w 318220"/>
                <a:gd name="connsiteY42" fmla="*/ 343433 h 555497"/>
                <a:gd name="connsiteX43" fmla="*/ 299171 w 318220"/>
                <a:gd name="connsiteY43" fmla="*/ 343433 h 555497"/>
                <a:gd name="connsiteX44" fmla="*/ 299171 w 318220"/>
                <a:gd name="connsiteY44" fmla="*/ 536438 h 555497"/>
                <a:gd name="connsiteX45" fmla="*/ 266348 w 318220"/>
                <a:gd name="connsiteY45" fmla="*/ 536438 h 555497"/>
                <a:gd name="connsiteX46" fmla="*/ 127949 w 318220"/>
                <a:gd name="connsiteY46" fmla="*/ 50216 h 555497"/>
                <a:gd name="connsiteX47" fmla="*/ 159115 w 318220"/>
                <a:gd name="connsiteY47" fmla="*/ 19050 h 555497"/>
                <a:gd name="connsiteX48" fmla="*/ 190281 w 318220"/>
                <a:gd name="connsiteY48" fmla="*/ 50216 h 555497"/>
                <a:gd name="connsiteX49" fmla="*/ 190281 w 318220"/>
                <a:gd name="connsiteY49" fmla="*/ 201416 h 555497"/>
                <a:gd name="connsiteX50" fmla="*/ 245183 w 318220"/>
                <a:gd name="connsiteY50" fmla="*/ 256318 h 555497"/>
                <a:gd name="connsiteX51" fmla="*/ 283531 w 318220"/>
                <a:gd name="connsiteY51" fmla="*/ 256318 h 555497"/>
                <a:gd name="connsiteX52" fmla="*/ 299180 w 318220"/>
                <a:gd name="connsiteY52" fmla="*/ 271977 h 555497"/>
                <a:gd name="connsiteX53" fmla="*/ 299180 w 318220"/>
                <a:gd name="connsiteY53" fmla="*/ 324393 h 555497"/>
                <a:gd name="connsiteX54" fmla="*/ 19060 w 318220"/>
                <a:gd name="connsiteY54" fmla="*/ 324393 h 555497"/>
                <a:gd name="connsiteX55" fmla="*/ 19060 w 318220"/>
                <a:gd name="connsiteY55" fmla="*/ 271977 h 555497"/>
                <a:gd name="connsiteX56" fmla="*/ 34709 w 318220"/>
                <a:gd name="connsiteY56" fmla="*/ 256318 h 555497"/>
                <a:gd name="connsiteX57" fmla="*/ 73057 w 318220"/>
                <a:gd name="connsiteY57" fmla="*/ 256318 h 555497"/>
                <a:gd name="connsiteX58" fmla="*/ 127959 w 318220"/>
                <a:gd name="connsiteY58" fmla="*/ 201416 h 555497"/>
                <a:gd name="connsiteX59" fmla="*/ 127959 w 318220"/>
                <a:gd name="connsiteY59" fmla="*/ 50216 h 55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220" h="555497">
                  <a:moveTo>
                    <a:pt x="108899" y="50216"/>
                  </a:moveTo>
                  <a:lnTo>
                    <a:pt x="108899" y="201416"/>
                  </a:lnTo>
                  <a:cubicBezTo>
                    <a:pt x="108899" y="221180"/>
                    <a:pt x="92821" y="237268"/>
                    <a:pt x="73047" y="237268"/>
                  </a:cubicBezTo>
                  <a:lnTo>
                    <a:pt x="34700" y="237268"/>
                  </a:lnTo>
                  <a:cubicBezTo>
                    <a:pt x="15573" y="237268"/>
                    <a:pt x="0" y="252841"/>
                    <a:pt x="0" y="271977"/>
                  </a:cubicBezTo>
                  <a:lnTo>
                    <a:pt x="0" y="545973"/>
                  </a:lnTo>
                  <a:cubicBezTo>
                    <a:pt x="0" y="551240"/>
                    <a:pt x="4267" y="555498"/>
                    <a:pt x="9525" y="555498"/>
                  </a:cubicBezTo>
                  <a:lnTo>
                    <a:pt x="308696" y="555498"/>
                  </a:lnTo>
                  <a:cubicBezTo>
                    <a:pt x="313954" y="555498"/>
                    <a:pt x="318221" y="551240"/>
                    <a:pt x="318221" y="545973"/>
                  </a:cubicBezTo>
                  <a:lnTo>
                    <a:pt x="318221" y="271967"/>
                  </a:lnTo>
                  <a:cubicBezTo>
                    <a:pt x="318221" y="252832"/>
                    <a:pt x="302657" y="237258"/>
                    <a:pt x="283521" y="237258"/>
                  </a:cubicBezTo>
                  <a:lnTo>
                    <a:pt x="245173" y="237258"/>
                  </a:lnTo>
                  <a:cubicBezTo>
                    <a:pt x="225409" y="237258"/>
                    <a:pt x="209321" y="221180"/>
                    <a:pt x="209321" y="201406"/>
                  </a:cubicBezTo>
                  <a:lnTo>
                    <a:pt x="209321" y="50216"/>
                  </a:lnTo>
                  <a:cubicBezTo>
                    <a:pt x="209321" y="22527"/>
                    <a:pt x="186795" y="0"/>
                    <a:pt x="159106" y="0"/>
                  </a:cubicBezTo>
                  <a:cubicBezTo>
                    <a:pt x="131416" y="0"/>
                    <a:pt x="108899" y="22527"/>
                    <a:pt x="108899" y="50216"/>
                  </a:cubicBezTo>
                  <a:close/>
                  <a:moveTo>
                    <a:pt x="266348" y="536438"/>
                  </a:moveTo>
                  <a:lnTo>
                    <a:pt x="266348" y="456552"/>
                  </a:lnTo>
                  <a:cubicBezTo>
                    <a:pt x="266348" y="451285"/>
                    <a:pt x="262080" y="447027"/>
                    <a:pt x="256823" y="447027"/>
                  </a:cubicBezTo>
                  <a:cubicBezTo>
                    <a:pt x="251565" y="447027"/>
                    <a:pt x="247298" y="451285"/>
                    <a:pt x="247298" y="456552"/>
                  </a:cubicBezTo>
                  <a:lnTo>
                    <a:pt x="247298" y="536438"/>
                  </a:lnTo>
                  <a:lnTo>
                    <a:pt x="217637" y="536438"/>
                  </a:lnTo>
                  <a:lnTo>
                    <a:pt x="217637" y="397240"/>
                  </a:lnTo>
                  <a:cubicBezTo>
                    <a:pt x="217637" y="391973"/>
                    <a:pt x="213370" y="387715"/>
                    <a:pt x="208112" y="387715"/>
                  </a:cubicBezTo>
                  <a:cubicBezTo>
                    <a:pt x="202854" y="387715"/>
                    <a:pt x="198587" y="391973"/>
                    <a:pt x="198587" y="397240"/>
                  </a:cubicBezTo>
                  <a:lnTo>
                    <a:pt x="198587" y="536438"/>
                  </a:lnTo>
                  <a:lnTo>
                    <a:pt x="168926" y="536438"/>
                  </a:lnTo>
                  <a:lnTo>
                    <a:pt x="168926" y="480708"/>
                  </a:lnTo>
                  <a:cubicBezTo>
                    <a:pt x="168926" y="475440"/>
                    <a:pt x="164659" y="471183"/>
                    <a:pt x="159401" y="471183"/>
                  </a:cubicBezTo>
                  <a:cubicBezTo>
                    <a:pt x="154143" y="471183"/>
                    <a:pt x="149876" y="475440"/>
                    <a:pt x="149876" y="480708"/>
                  </a:cubicBezTo>
                  <a:lnTo>
                    <a:pt x="149876" y="536438"/>
                  </a:lnTo>
                  <a:lnTo>
                    <a:pt x="120205" y="536438"/>
                  </a:lnTo>
                  <a:lnTo>
                    <a:pt x="120205" y="456552"/>
                  </a:lnTo>
                  <a:cubicBezTo>
                    <a:pt x="120205" y="451285"/>
                    <a:pt x="115938" y="447027"/>
                    <a:pt x="110680" y="447027"/>
                  </a:cubicBezTo>
                  <a:cubicBezTo>
                    <a:pt x="105423" y="447027"/>
                    <a:pt x="101155" y="451285"/>
                    <a:pt x="101155" y="456552"/>
                  </a:cubicBezTo>
                  <a:lnTo>
                    <a:pt x="101155" y="536438"/>
                  </a:lnTo>
                  <a:lnTo>
                    <a:pt x="71495" y="536438"/>
                  </a:lnTo>
                  <a:lnTo>
                    <a:pt x="71495" y="491366"/>
                  </a:lnTo>
                  <a:cubicBezTo>
                    <a:pt x="71495" y="486099"/>
                    <a:pt x="67227" y="481841"/>
                    <a:pt x="61970" y="481841"/>
                  </a:cubicBezTo>
                  <a:cubicBezTo>
                    <a:pt x="56712" y="481841"/>
                    <a:pt x="52445" y="486099"/>
                    <a:pt x="52445" y="491366"/>
                  </a:cubicBezTo>
                  <a:lnTo>
                    <a:pt x="52445" y="536438"/>
                  </a:lnTo>
                  <a:lnTo>
                    <a:pt x="19060" y="536438"/>
                  </a:lnTo>
                  <a:lnTo>
                    <a:pt x="19060" y="343433"/>
                  </a:lnTo>
                  <a:lnTo>
                    <a:pt x="299171" y="343433"/>
                  </a:lnTo>
                  <a:lnTo>
                    <a:pt x="299171" y="536438"/>
                  </a:lnTo>
                  <a:lnTo>
                    <a:pt x="266348" y="536438"/>
                  </a:lnTo>
                  <a:close/>
                  <a:moveTo>
                    <a:pt x="127949" y="50216"/>
                  </a:moveTo>
                  <a:cubicBezTo>
                    <a:pt x="127949" y="33023"/>
                    <a:pt x="141932" y="19050"/>
                    <a:pt x="159115" y="19050"/>
                  </a:cubicBezTo>
                  <a:cubicBezTo>
                    <a:pt x="176298" y="19050"/>
                    <a:pt x="190281" y="33033"/>
                    <a:pt x="190281" y="50216"/>
                  </a:cubicBezTo>
                  <a:lnTo>
                    <a:pt x="190281" y="201416"/>
                  </a:lnTo>
                  <a:cubicBezTo>
                    <a:pt x="190281" y="231686"/>
                    <a:pt x="214903" y="256318"/>
                    <a:pt x="245183" y="256318"/>
                  </a:cubicBezTo>
                  <a:lnTo>
                    <a:pt x="283531" y="256318"/>
                  </a:lnTo>
                  <a:cubicBezTo>
                    <a:pt x="292160" y="256318"/>
                    <a:pt x="299180" y="263338"/>
                    <a:pt x="299180" y="271977"/>
                  </a:cubicBezTo>
                  <a:lnTo>
                    <a:pt x="299180" y="324393"/>
                  </a:lnTo>
                  <a:lnTo>
                    <a:pt x="19060" y="324393"/>
                  </a:lnTo>
                  <a:lnTo>
                    <a:pt x="19060" y="271977"/>
                  </a:lnTo>
                  <a:cubicBezTo>
                    <a:pt x="19060" y="263347"/>
                    <a:pt x="26079" y="256318"/>
                    <a:pt x="34709" y="256318"/>
                  </a:cubicBezTo>
                  <a:lnTo>
                    <a:pt x="73057" y="256318"/>
                  </a:lnTo>
                  <a:cubicBezTo>
                    <a:pt x="103327" y="256318"/>
                    <a:pt x="127959" y="231686"/>
                    <a:pt x="127959" y="201416"/>
                  </a:cubicBezTo>
                  <a:lnTo>
                    <a:pt x="127959" y="50216"/>
                  </a:lnTo>
                  <a:close/>
                </a:path>
              </a:pathLst>
            </a:custGeom>
            <a:grpFill/>
            <a:ln w="9525" cap="flat">
              <a:solidFill>
                <a:schemeClr val="accent5"/>
              </a:solidFill>
              <a:prstDash val="solid"/>
              <a:miter/>
            </a:ln>
          </p:spPr>
          <p:txBody>
            <a:bodyPr rtlCol="0" anchor="ctr"/>
            <a:lstStyle/>
            <a:p>
              <a:endParaRPr lang="en-US"/>
            </a:p>
          </p:txBody>
        </p:sp>
      </p:grpSp>
      <p:pic>
        <p:nvPicPr>
          <p:cNvPr id="88" name="Picture 232">
            <a:extLst>
              <a:ext uri="{FF2B5EF4-FFF2-40B4-BE49-F238E27FC236}">
                <a16:creationId xmlns:a16="http://schemas.microsoft.com/office/drawing/2014/main" id="{E4F0AC51-C97E-4D1E-ACE3-AE83DA9030BB}"/>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6193964" y="3374373"/>
            <a:ext cx="637795" cy="231038"/>
          </a:xfrm>
          <a:prstGeom prst="rect">
            <a:avLst/>
          </a:prstGeom>
        </p:spPr>
      </p:pic>
      <p:sp>
        <p:nvSpPr>
          <p:cNvPr id="40" name="TextBox 39">
            <a:extLst>
              <a:ext uri="{FF2B5EF4-FFF2-40B4-BE49-F238E27FC236}">
                <a16:creationId xmlns:a16="http://schemas.microsoft.com/office/drawing/2014/main" id="{20027D2C-7529-4696-8D3D-1AA537EBC4C5}"/>
              </a:ext>
            </a:extLst>
          </p:cNvPr>
          <p:cNvSpPr txBox="1"/>
          <p:nvPr/>
        </p:nvSpPr>
        <p:spPr>
          <a:xfrm>
            <a:off x="6831759" y="3016935"/>
            <a:ext cx="1729679" cy="923330"/>
          </a:xfrm>
          <a:prstGeom prst="rect">
            <a:avLst/>
          </a:prstGeom>
          <a:noFill/>
        </p:spPr>
        <p:txBody>
          <a:bodyPr wrap="square" rtlCol="0">
            <a:spAutoFit/>
          </a:bodyPr>
          <a:lstStyle/>
          <a:p>
            <a:pPr marL="171450" indent="-171450">
              <a:buFont typeface="Arial" panose="020B0604020202020204" pitchFamily="34" charset="0"/>
              <a:buChar char="•"/>
            </a:pPr>
            <a:r>
              <a:rPr lang="en-US" sz="900"/>
              <a:t>Craftsmen network creation</a:t>
            </a:r>
          </a:p>
          <a:p>
            <a:pPr marL="171450" indent="-171450">
              <a:buFont typeface="Arial" panose="020B0604020202020204" pitchFamily="34" charset="0"/>
              <a:buChar char="•"/>
            </a:pPr>
            <a:r>
              <a:rPr lang="en-US" sz="900"/>
              <a:t>Craftsmen staffing and monitoring</a:t>
            </a:r>
          </a:p>
          <a:p>
            <a:pPr marL="171450" indent="-171450">
              <a:buFont typeface="Arial" panose="020B0604020202020204" pitchFamily="34" charset="0"/>
              <a:buChar char="•"/>
            </a:pPr>
            <a:r>
              <a:rPr lang="en-US" sz="900"/>
              <a:t>Client support and damage assessment</a:t>
            </a:r>
          </a:p>
        </p:txBody>
      </p:sp>
    </p:spTree>
    <p:extLst>
      <p:ext uri="{BB962C8B-B14F-4D97-AF65-F5344CB8AC3E}">
        <p14:creationId xmlns:p14="http://schemas.microsoft.com/office/powerpoint/2010/main" val="3990787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b="1">
                <a:solidFill>
                  <a:schemeClr val="accent5">
                    <a:lumMod val="75000"/>
                  </a:schemeClr>
                </a:solidFill>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b="1">
                <a:solidFill>
                  <a:schemeClr val="accent5">
                    <a:lumMod val="75000"/>
                  </a:schemeClr>
                </a:solidFill>
                <a:latin typeface="+mj-lt"/>
              </a:rPr>
              <a:t>Assessment of platform risks for Hestia</a:t>
            </a:r>
          </a:p>
          <a:p>
            <a:pPr marL="812800" lvl="1" indent="-228600">
              <a:spcBef>
                <a:spcPts val="1200"/>
              </a:spcBef>
              <a:buFont typeface="+mj-lt"/>
              <a:buAutoNum type="alphaLcPeriod"/>
            </a:pPr>
            <a:r>
              <a:rPr lang="en-US" sz="1050">
                <a:latin typeface="+mj-lt"/>
              </a:rPr>
              <a:t>On this market, different growth opportunities could be addressed by Hestia leveraging </a:t>
            </a:r>
            <a:r>
              <a:rPr lang="en-US" sz="1050" err="1">
                <a:latin typeface="+mj-lt"/>
              </a:rPr>
              <a:t>Frizbiz</a:t>
            </a:r>
            <a:endParaRPr lang="en-US" sz="105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Tree>
    <p:extLst>
      <p:ext uri="{BB962C8B-B14F-4D97-AF65-F5344CB8AC3E}">
        <p14:creationId xmlns:p14="http://schemas.microsoft.com/office/powerpoint/2010/main" val="1205771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816453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pic>
        <p:nvPicPr>
          <p:cNvPr id="179" name="Picture 8" descr="Image result for allianz logo">
            <a:extLst>
              <a:ext uri="{FF2B5EF4-FFF2-40B4-BE49-F238E27FC236}">
                <a16:creationId xmlns:a16="http://schemas.microsoft.com/office/drawing/2014/main" id="{11EA9F74-D86E-4992-B140-D4E2568396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Image result for covea">
            <a:extLst>
              <a:ext uri="{FF2B5EF4-FFF2-40B4-BE49-F238E27FC236}">
                <a16:creationId xmlns:a16="http://schemas.microsoft.com/office/drawing/2014/main" id="{D867CC98-FA68-40D9-ABC1-6411199481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axa">
            <a:extLst>
              <a:ext uri="{FF2B5EF4-FFF2-40B4-BE49-F238E27FC236}">
                <a16:creationId xmlns:a16="http://schemas.microsoft.com/office/drawing/2014/main" id="{BBE93313-69D4-4326-90AC-DFF163AAA5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95108" y="174766"/>
            <a:ext cx="8186496" cy="576064"/>
          </a:xfrm>
        </p:spPr>
        <p:txBody>
          <a:bodyPr vert="horz"/>
          <a:lstStyle/>
          <a:p>
            <a:r>
              <a:rPr lang="en-US" sz="1300" b="0"/>
              <a:t>The </a:t>
            </a:r>
            <a:r>
              <a:rPr lang="en-US" sz="1300" b="0">
                <a:solidFill>
                  <a:schemeClr val="accent5">
                    <a:lumMod val="75000"/>
                  </a:schemeClr>
                </a:solidFill>
              </a:rPr>
              <a:t>emergence of on-demand renovation platforms </a:t>
            </a:r>
            <a:r>
              <a:rPr lang="en-US" sz="1300" b="0"/>
              <a:t>might increase </a:t>
            </a:r>
            <a:r>
              <a:rPr lang="en-US" sz="1300" b="0">
                <a:solidFill>
                  <a:schemeClr val="accent5">
                    <a:lumMod val="75000"/>
                  </a:schemeClr>
                </a:solidFill>
              </a:rPr>
              <a:t>« over-the-counter »</a:t>
            </a:r>
            <a:r>
              <a:rPr lang="en-US" sz="1300" b="0">
                <a:solidFill>
                  <a:schemeClr val="accent5"/>
                </a:solidFill>
              </a:rPr>
              <a:t> </a:t>
            </a:r>
            <a:r>
              <a:rPr lang="en-US" sz="1300" b="0">
                <a:solidFill>
                  <a:schemeClr val="tx1"/>
                </a:solidFill>
              </a:rPr>
              <a:t>and </a:t>
            </a:r>
            <a:r>
              <a:rPr lang="en-US" sz="1300" b="0">
                <a:solidFill>
                  <a:schemeClr val="accent5">
                    <a:lumMod val="75000"/>
                  </a:schemeClr>
                </a:solidFill>
              </a:rPr>
              <a:t>« on-estimate » </a:t>
            </a:r>
            <a:r>
              <a:rPr lang="en-US" sz="1300" b="0">
                <a:solidFill>
                  <a:schemeClr val="tx1"/>
                </a:solidFill>
              </a:rPr>
              <a:t>compensation which would be </a:t>
            </a:r>
            <a:r>
              <a:rPr lang="en-US" sz="1300" b="0">
                <a:solidFill>
                  <a:schemeClr val="accent5">
                    <a:lumMod val="75000"/>
                  </a:schemeClr>
                </a:solidFill>
              </a:rPr>
              <a:t>cheaper for insurances</a:t>
            </a:r>
            <a:r>
              <a:rPr lang="en-US" sz="1300" b="0">
                <a:solidFill>
                  <a:schemeClr val="tx1"/>
                </a:solidFill>
              </a:rPr>
              <a:t> but ultimately seems </a:t>
            </a:r>
            <a:r>
              <a:rPr lang="en-US" sz="1300" b="0">
                <a:solidFill>
                  <a:schemeClr val="accent5">
                    <a:lumMod val="75000"/>
                  </a:schemeClr>
                </a:solidFill>
              </a:rPr>
              <a:t>limited</a:t>
            </a:r>
            <a:r>
              <a:rPr lang="en-US" sz="1300" b="0">
                <a:solidFill>
                  <a:schemeClr val="tx1"/>
                </a:solidFill>
              </a:rPr>
              <a:t> as </a:t>
            </a:r>
            <a:r>
              <a:rPr lang="en-US" sz="1300" b="0"/>
              <a:t>most platforms are </a:t>
            </a:r>
            <a:r>
              <a:rPr lang="en-US" sz="1300" b="0">
                <a:solidFill>
                  <a:schemeClr val="accent5">
                    <a:lumMod val="75000"/>
                  </a:schemeClr>
                </a:solidFill>
              </a:rPr>
              <a:t>not yet profitable </a:t>
            </a:r>
            <a:r>
              <a:rPr lang="en-US" sz="1300" b="0"/>
              <a:t>and suffer from </a:t>
            </a:r>
            <a:r>
              <a:rPr lang="en-US" sz="1300" b="0">
                <a:solidFill>
                  <a:schemeClr val="accent5">
                    <a:lumMod val="75000"/>
                  </a:schemeClr>
                </a:solidFill>
              </a:rPr>
              <a:t>craftsmen shortage</a:t>
            </a:r>
            <a:br>
              <a:rPr lang="en-US" sz="1300" b="0">
                <a:solidFill>
                  <a:schemeClr val="tx1"/>
                </a:solidFill>
              </a:rPr>
            </a:br>
            <a:endParaRPr lang="en-US" sz="1300" b="0">
              <a:highlight>
                <a:srgbClr val="FFFF00"/>
              </a:highlight>
            </a:endParaRP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pic>
        <p:nvPicPr>
          <p:cNvPr id="53" name="Image 52">
            <a:extLst>
              <a:ext uri="{FF2B5EF4-FFF2-40B4-BE49-F238E27FC236}">
                <a16:creationId xmlns:a16="http://schemas.microsoft.com/office/drawing/2014/main" id="{ABB9ADC9-7DB7-4D07-8869-424D33D79928}"/>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07192" y="2218665"/>
            <a:ext cx="184309" cy="45719"/>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4367013"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6"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853658" y="4105128"/>
            <a:ext cx="457763" cy="121735"/>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5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7">
            <a:clrChange>
              <a:clrFrom>
                <a:srgbClr val="F5F5F5"/>
              </a:clrFrom>
              <a:clrTo>
                <a:srgbClr val="F5F5F5">
                  <a:alpha val="0"/>
                </a:srgbClr>
              </a:clrTo>
            </a:clrChange>
          </a:blip>
          <a:stretch>
            <a:fillRect/>
          </a:stretch>
        </p:blipFill>
        <p:spPr>
          <a:xfrm>
            <a:off x="2833339" y="4448701"/>
            <a:ext cx="325956" cy="159782"/>
          </a:xfrm>
          <a:prstGeom prst="rect">
            <a:avLst/>
          </a:prstGeom>
        </p:spPr>
      </p:pic>
      <p:pic>
        <p:nvPicPr>
          <p:cNvPr id="66" name="Image 200">
            <a:extLst>
              <a:ext uri="{FF2B5EF4-FFF2-40B4-BE49-F238E27FC236}">
                <a16:creationId xmlns:a16="http://schemas.microsoft.com/office/drawing/2014/main" id="{0072C42A-9AB1-407A-B2BB-CD04E1A405F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013205" y="4244566"/>
            <a:ext cx="609282" cy="203095"/>
          </a:xfrm>
          <a:prstGeom prst="rect">
            <a:avLst/>
          </a:prstGeom>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25" name="Rectangle 124">
            <a:extLst>
              <a:ext uri="{FF2B5EF4-FFF2-40B4-BE49-F238E27FC236}">
                <a16:creationId xmlns:a16="http://schemas.microsoft.com/office/drawing/2014/main" id="{7652A19C-0208-4FCF-97AA-2B30A8201430}"/>
              </a:ext>
            </a:extLst>
          </p:cNvPr>
          <p:cNvSpPr/>
          <p:nvPr/>
        </p:nvSpPr>
        <p:spPr>
          <a:xfrm>
            <a:off x="73392" y="1434677"/>
            <a:ext cx="9653949" cy="4797455"/>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24" name="Connector: Elbow 123">
            <a:extLst>
              <a:ext uri="{FF2B5EF4-FFF2-40B4-BE49-F238E27FC236}">
                <a16:creationId xmlns:a16="http://schemas.microsoft.com/office/drawing/2014/main" id="{2336EF58-15F3-4807-B41C-BA7EEEB79835}"/>
              </a:ext>
            </a:extLst>
          </p:cNvPr>
          <p:cNvCxnSpPr/>
          <p:nvPr/>
        </p:nvCxnSpPr>
        <p:spPr>
          <a:xfrm rot="16200000" flipV="1">
            <a:off x="7925631" y="4604123"/>
            <a:ext cx="386718" cy="1570151"/>
          </a:xfrm>
          <a:prstGeom prst="bentConnector3">
            <a:avLst/>
          </a:prstGeom>
          <a:ln>
            <a:solidFill>
              <a:schemeClr val="bg1">
                <a:lumMod val="50000"/>
              </a:schemeClr>
            </a:solidFill>
            <a:headEnd type="triangle"/>
            <a:tailEnd type="none"/>
          </a:ln>
        </p:spPr>
        <p:style>
          <a:lnRef idx="1">
            <a:schemeClr val="accent4"/>
          </a:lnRef>
          <a:fillRef idx="0">
            <a:schemeClr val="accent4"/>
          </a:fillRef>
          <a:effectRef idx="0">
            <a:schemeClr val="accent4"/>
          </a:effectRef>
          <a:fontRef idx="minor">
            <a:schemeClr val="tx1"/>
          </a:fontRef>
        </p:style>
      </p:cxnSp>
      <p:cxnSp>
        <p:nvCxnSpPr>
          <p:cNvPr id="118" name="Connector: Elbow 117">
            <a:extLst>
              <a:ext uri="{FF2B5EF4-FFF2-40B4-BE49-F238E27FC236}">
                <a16:creationId xmlns:a16="http://schemas.microsoft.com/office/drawing/2014/main" id="{FB19F0A7-B54A-4656-8DA7-104BC059830F}"/>
              </a:ext>
            </a:extLst>
          </p:cNvPr>
          <p:cNvCxnSpPr>
            <a:cxnSpLocks/>
            <a:endCxn id="6" idx="2"/>
          </p:cNvCxnSpPr>
          <p:nvPr/>
        </p:nvCxnSpPr>
        <p:spPr>
          <a:xfrm rot="5400000" flipH="1" flipV="1">
            <a:off x="7406643" y="2611328"/>
            <a:ext cx="290674" cy="43613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sp>
        <p:nvSpPr>
          <p:cNvPr id="111" name="Rectangle 110">
            <a:extLst>
              <a:ext uri="{FF2B5EF4-FFF2-40B4-BE49-F238E27FC236}">
                <a16:creationId xmlns:a16="http://schemas.microsoft.com/office/drawing/2014/main" id="{A662E706-32F2-41FE-9B2F-D2BD0E0EC661}"/>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126" name="Rectangle 125">
            <a:extLst>
              <a:ext uri="{FF2B5EF4-FFF2-40B4-BE49-F238E27FC236}">
                <a16:creationId xmlns:a16="http://schemas.microsoft.com/office/drawing/2014/main" id="{63942540-A317-4743-AF4A-188E27B880D4}"/>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133" name="Rectangle 132">
            <a:extLst>
              <a:ext uri="{FF2B5EF4-FFF2-40B4-BE49-F238E27FC236}">
                <a16:creationId xmlns:a16="http://schemas.microsoft.com/office/drawing/2014/main" id="{2F686D82-55D3-442D-9909-5BB89A5A42F7}"/>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pic>
        <p:nvPicPr>
          <p:cNvPr id="134" name="Image 59">
            <a:extLst>
              <a:ext uri="{FF2B5EF4-FFF2-40B4-BE49-F238E27FC236}">
                <a16:creationId xmlns:a16="http://schemas.microsoft.com/office/drawing/2014/main" id="{FFE4A160-08BD-4ACF-BAC3-13149A3AF112}"/>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135" name="Image 60">
            <a:extLst>
              <a:ext uri="{FF2B5EF4-FFF2-40B4-BE49-F238E27FC236}">
                <a16:creationId xmlns:a16="http://schemas.microsoft.com/office/drawing/2014/main" id="{2C7E4EF2-C93E-4C05-B184-D5E6B1DA228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36" name="Picture 10" descr="BRICOCO Paris - Fournisseurs d'accès internet (adresse)">
            <a:extLst>
              <a:ext uri="{FF2B5EF4-FFF2-40B4-BE49-F238E27FC236}">
                <a16:creationId xmlns:a16="http://schemas.microsoft.com/office/drawing/2014/main" id="{C83B0096-EEB1-45E0-95CE-D1F6D7AABCB2}"/>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37" name="Image 56">
            <a:extLst>
              <a:ext uri="{FF2B5EF4-FFF2-40B4-BE49-F238E27FC236}">
                <a16:creationId xmlns:a16="http://schemas.microsoft.com/office/drawing/2014/main" id="{4316F1F4-5F75-4652-B4C4-1E6D2C3EF6D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38" name="Rectangle 137">
            <a:extLst>
              <a:ext uri="{FF2B5EF4-FFF2-40B4-BE49-F238E27FC236}">
                <a16:creationId xmlns:a16="http://schemas.microsoft.com/office/drawing/2014/main" id="{BDFF2A30-FC85-494F-A8BE-68AC12D0664F}"/>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39" name="Rectangle 138">
            <a:extLst>
              <a:ext uri="{FF2B5EF4-FFF2-40B4-BE49-F238E27FC236}">
                <a16:creationId xmlns:a16="http://schemas.microsoft.com/office/drawing/2014/main" id="{DFFB6080-1942-420C-9ED6-1272BD47617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140" name="Picture 2" descr="Hemea pour les pros (Mise à jour 2021)">
            <a:extLst>
              <a:ext uri="{FF2B5EF4-FFF2-40B4-BE49-F238E27FC236}">
                <a16:creationId xmlns:a16="http://schemas.microsoft.com/office/drawing/2014/main" id="{423124BD-84C8-4566-8AA6-D4FCD243C62A}"/>
              </a:ext>
            </a:extLst>
          </p:cNvPr>
          <p:cNvPicPr>
            <a:picLocks noChangeAspect="1" noChangeArrowheads="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 53" descr="Une image contenant texte&#10;&#10;Description générée automatiquement">
            <a:extLst>
              <a:ext uri="{FF2B5EF4-FFF2-40B4-BE49-F238E27FC236}">
                <a16:creationId xmlns:a16="http://schemas.microsoft.com/office/drawing/2014/main" id="{0D9300B9-1968-438F-9743-1AB34959676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44" name="Image 54" descr="Une image contenant texte&#10;&#10;Description générée automatiquement">
            <a:extLst>
              <a:ext uri="{FF2B5EF4-FFF2-40B4-BE49-F238E27FC236}">
                <a16:creationId xmlns:a16="http://schemas.microsoft.com/office/drawing/2014/main" id="{F256E8FE-331D-4E6D-836C-45BC533DDF33}"/>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46" name="Image 63" descr="Une image contenant texte&#10;&#10;Description générée automatiquement">
            <a:extLst>
              <a:ext uri="{FF2B5EF4-FFF2-40B4-BE49-F238E27FC236}">
                <a16:creationId xmlns:a16="http://schemas.microsoft.com/office/drawing/2014/main" id="{0100A19C-1276-42DF-9B1D-3341CE22824D}"/>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153" name="ZoneTexte 95">
            <a:extLst>
              <a:ext uri="{FF2B5EF4-FFF2-40B4-BE49-F238E27FC236}">
                <a16:creationId xmlns:a16="http://schemas.microsoft.com/office/drawing/2014/main" id="{56FADE7A-92EF-4552-9F92-BBA0DF83B829}"/>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a:t>…</a:t>
            </a:r>
          </a:p>
        </p:txBody>
      </p:sp>
      <p:sp>
        <p:nvSpPr>
          <p:cNvPr id="155" name="ZoneTexte 95">
            <a:extLst>
              <a:ext uri="{FF2B5EF4-FFF2-40B4-BE49-F238E27FC236}">
                <a16:creationId xmlns:a16="http://schemas.microsoft.com/office/drawing/2014/main" id="{66D6DDD8-3ED4-4381-AC07-6CD1ABBD4DA9}"/>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a:t>…</a:t>
            </a:r>
          </a:p>
        </p:txBody>
      </p:sp>
      <p:sp>
        <p:nvSpPr>
          <p:cNvPr id="156" name="Rectangle 155">
            <a:extLst>
              <a:ext uri="{FF2B5EF4-FFF2-40B4-BE49-F238E27FC236}">
                <a16:creationId xmlns:a16="http://schemas.microsoft.com/office/drawing/2014/main" id="{8E7AC4C0-9393-4F3D-AD60-8422C9B33945}"/>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157" name="Picture 4" descr="Fonctionnement de Frizbiz">
            <a:extLst>
              <a:ext uri="{FF2B5EF4-FFF2-40B4-BE49-F238E27FC236}">
                <a16:creationId xmlns:a16="http://schemas.microsoft.com/office/drawing/2014/main" id="{584EFABF-6F18-437A-ACFB-83660F6F5BAE}"/>
              </a:ext>
            </a:extLst>
          </p:cNvPr>
          <p:cNvPicPr>
            <a:picLocks noChangeAspect="1" noChangeArrowheads="1"/>
          </p:cNvPicPr>
          <p:nvPr/>
        </p:nvPicPr>
        <p:blipFill rotWithShape="1">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6" descr="Stootie — Wikipédia">
            <a:extLst>
              <a:ext uri="{FF2B5EF4-FFF2-40B4-BE49-F238E27FC236}">
                <a16:creationId xmlns:a16="http://schemas.microsoft.com/office/drawing/2014/main" id="{01E3DDCA-CA0F-4202-A52C-0FB184439C85}"/>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0" name="ZoneTexte 95">
            <a:extLst>
              <a:ext uri="{FF2B5EF4-FFF2-40B4-BE49-F238E27FC236}">
                <a16:creationId xmlns:a16="http://schemas.microsoft.com/office/drawing/2014/main" id="{65DDC353-B250-4B5B-B85A-6A6AB046332A}"/>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a:t>…</a:t>
            </a:r>
          </a:p>
        </p:txBody>
      </p:sp>
      <p:pic>
        <p:nvPicPr>
          <p:cNvPr id="161" name="Picture 2" descr="Archionline | N°1 des Architectes &amp; Entreprises en France‎">
            <a:extLst>
              <a:ext uri="{FF2B5EF4-FFF2-40B4-BE49-F238E27FC236}">
                <a16:creationId xmlns:a16="http://schemas.microsoft.com/office/drawing/2014/main" id="{6C23D34C-E963-4E45-8E82-8F23FBD37A84}"/>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62" name="Image 5">
            <a:extLst>
              <a:ext uri="{FF2B5EF4-FFF2-40B4-BE49-F238E27FC236}">
                <a16:creationId xmlns:a16="http://schemas.microsoft.com/office/drawing/2014/main" id="{B9D95D99-6054-43C9-891E-3DFAB0FEC15F}"/>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63" name="Picture 4" descr="Le Palmarès 2019 - Silver Eco - le Show SilverNight">
            <a:extLst>
              <a:ext uri="{FF2B5EF4-FFF2-40B4-BE49-F238E27FC236}">
                <a16:creationId xmlns:a16="http://schemas.microsoft.com/office/drawing/2014/main" id="{55F1D659-D145-4F3E-9D88-D6BF38950579}"/>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64" name="Image 15">
            <a:extLst>
              <a:ext uri="{FF2B5EF4-FFF2-40B4-BE49-F238E27FC236}">
                <a16:creationId xmlns:a16="http://schemas.microsoft.com/office/drawing/2014/main" id="{790EB1ED-8F75-48B1-A5C4-AB886E5A173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73" name="Picture 8" descr="MeilleurArtisan.com | Tableaux comparatifs - SocialCompare">
            <a:extLst>
              <a:ext uri="{FF2B5EF4-FFF2-40B4-BE49-F238E27FC236}">
                <a16:creationId xmlns:a16="http://schemas.microsoft.com/office/drawing/2014/main" id="{CB2E03A4-EFC7-4914-B77D-47C9A6BBBE5B}"/>
              </a:ext>
            </a:extLst>
          </p:cNvPr>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58">
            <a:extLst>
              <a:ext uri="{FF2B5EF4-FFF2-40B4-BE49-F238E27FC236}">
                <a16:creationId xmlns:a16="http://schemas.microsoft.com/office/drawing/2014/main" id="{C6BC9F99-1FB9-4EA1-A819-298ED900A37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82" name="Bulle narrative : rectangle 116">
            <a:extLst>
              <a:ext uri="{FF2B5EF4-FFF2-40B4-BE49-F238E27FC236}">
                <a16:creationId xmlns:a16="http://schemas.microsoft.com/office/drawing/2014/main" id="{A076D8FE-B37B-4946-B8B8-0EDB06F5AC05}"/>
              </a:ext>
            </a:extLst>
          </p:cNvPr>
          <p:cNvSpPr/>
          <p:nvPr/>
        </p:nvSpPr>
        <p:spPr>
          <a:xfrm>
            <a:off x="79387" y="3188531"/>
            <a:ext cx="4937809" cy="2364707"/>
          </a:xfrm>
          <a:prstGeom prst="wedgeRectCallout">
            <a:avLst>
              <a:gd name="adj1" fmla="val 53939"/>
              <a:gd name="adj2" fmla="val 1259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#3 </a:t>
            </a:r>
          </a:p>
          <a:p>
            <a:pPr marL="171450" indent="-171450">
              <a:spcAft>
                <a:spcPts val="600"/>
              </a:spcAft>
              <a:buFont typeface="Arial" panose="020B0604020202020204" pitchFamily="34" charset="0"/>
              <a:buChar char="•"/>
            </a:pPr>
            <a:r>
              <a:rPr lang="en-US" sz="1000" b="1">
                <a:solidFill>
                  <a:schemeClr val="tx1"/>
                </a:solidFill>
              </a:rPr>
              <a:t>Risk:</a:t>
            </a:r>
            <a:r>
              <a:rPr lang="en-US" sz="1000">
                <a:solidFill>
                  <a:schemeClr val="tx1"/>
                </a:solidFill>
              </a:rPr>
              <a:t> With the </a:t>
            </a:r>
            <a:r>
              <a:rPr lang="en-US" sz="1000">
                <a:solidFill>
                  <a:schemeClr val="accent5">
                    <a:lumMod val="75000"/>
                  </a:schemeClr>
                </a:solidFill>
              </a:rPr>
              <a:t>emergence of both B2C and C2C platform</a:t>
            </a:r>
            <a:r>
              <a:rPr lang="en-US" sz="1000">
                <a:solidFill>
                  <a:schemeClr val="tx1"/>
                </a:solidFill>
              </a:rPr>
              <a:t>, insured persons </a:t>
            </a:r>
            <a:r>
              <a:rPr lang="en-US" sz="1000">
                <a:solidFill>
                  <a:schemeClr val="accent5">
                    <a:lumMod val="75000"/>
                  </a:schemeClr>
                </a:solidFill>
              </a:rPr>
              <a:t>could increase</a:t>
            </a:r>
            <a:r>
              <a:rPr lang="en-US" sz="1000">
                <a:solidFill>
                  <a:schemeClr val="accent5"/>
                </a:solidFill>
              </a:rPr>
              <a:t> </a:t>
            </a:r>
            <a:r>
              <a:rPr lang="en-US" sz="1000">
                <a:solidFill>
                  <a:schemeClr val="tx1"/>
                </a:solidFill>
              </a:rPr>
              <a:t>their</a:t>
            </a:r>
            <a:r>
              <a:rPr lang="en-US" sz="1000">
                <a:solidFill>
                  <a:schemeClr val="accent5"/>
                </a:solidFill>
              </a:rPr>
              <a:t> </a:t>
            </a:r>
            <a:r>
              <a:rPr lang="en-US" sz="1000">
                <a:solidFill>
                  <a:schemeClr val="accent5">
                    <a:lumMod val="75000"/>
                  </a:schemeClr>
                </a:solidFill>
              </a:rPr>
              <a:t>use</a:t>
            </a:r>
            <a:r>
              <a:rPr lang="en-US" sz="1000">
                <a:solidFill>
                  <a:schemeClr val="accent5"/>
                </a:solidFill>
              </a:rPr>
              <a:t> </a:t>
            </a:r>
            <a:r>
              <a:rPr lang="en-US" sz="1000">
                <a:solidFill>
                  <a:schemeClr val="tx1"/>
                </a:solidFill>
              </a:rPr>
              <a:t>of</a:t>
            </a:r>
            <a:r>
              <a:rPr lang="en-US" sz="1000">
                <a:solidFill>
                  <a:schemeClr val="accent5"/>
                </a:solidFill>
              </a:rPr>
              <a:t> </a:t>
            </a:r>
            <a:r>
              <a:rPr lang="en-US" sz="1000">
                <a:solidFill>
                  <a:schemeClr val="accent5">
                    <a:lumMod val="75000"/>
                  </a:schemeClr>
                </a:solidFill>
              </a:rPr>
              <a:t>« over-the-counter »</a:t>
            </a:r>
            <a:r>
              <a:rPr lang="en-US" sz="1000">
                <a:solidFill>
                  <a:schemeClr val="accent5"/>
                </a:solidFill>
              </a:rPr>
              <a:t> </a:t>
            </a:r>
            <a:r>
              <a:rPr lang="en-US" sz="1000">
                <a:solidFill>
                  <a:schemeClr val="tx1"/>
                </a:solidFill>
              </a:rPr>
              <a:t>and </a:t>
            </a:r>
            <a:r>
              <a:rPr lang="en-US" sz="1000">
                <a:solidFill>
                  <a:schemeClr val="accent5">
                    <a:lumMod val="75000"/>
                  </a:schemeClr>
                </a:solidFill>
              </a:rPr>
              <a:t>« on-estimate » </a:t>
            </a:r>
            <a:r>
              <a:rPr lang="en-US" sz="1000">
                <a:solidFill>
                  <a:schemeClr val="tx1"/>
                </a:solidFill>
              </a:rPr>
              <a:t>compensations</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This risk still needs </a:t>
            </a:r>
            <a:r>
              <a:rPr lang="en-US" sz="1000">
                <a:solidFill>
                  <a:schemeClr val="accent5">
                    <a:lumMod val="75000"/>
                  </a:schemeClr>
                </a:solidFill>
              </a:rPr>
              <a:t>to be further assessed</a:t>
            </a:r>
            <a:r>
              <a:rPr lang="en-US" sz="1000">
                <a:solidFill>
                  <a:schemeClr val="tx1"/>
                </a:solidFill>
              </a:rPr>
              <a:t>: </a:t>
            </a:r>
          </a:p>
          <a:p>
            <a:pPr marL="628650" lvl="1" indent="-171450">
              <a:spcAft>
                <a:spcPts val="300"/>
              </a:spcAft>
              <a:buFont typeface="Courier New" panose="02070309020205020404" pitchFamily="49" charset="0"/>
              <a:buChar char="o"/>
            </a:pPr>
            <a:r>
              <a:rPr lang="en-US" sz="1000">
                <a:solidFill>
                  <a:schemeClr val="tx1"/>
                </a:solidFill>
              </a:rPr>
              <a:t>The </a:t>
            </a:r>
            <a:r>
              <a:rPr lang="en-US" sz="1000">
                <a:solidFill>
                  <a:schemeClr val="accent5">
                    <a:lumMod val="75000"/>
                  </a:schemeClr>
                </a:solidFill>
              </a:rPr>
              <a:t>overall compensation cost for insurance </a:t>
            </a:r>
            <a:r>
              <a:rPr lang="en-US" sz="1000">
                <a:solidFill>
                  <a:schemeClr val="tx1"/>
                </a:solidFill>
              </a:rPr>
              <a:t>is </a:t>
            </a:r>
            <a:r>
              <a:rPr lang="en-US" sz="1000">
                <a:solidFill>
                  <a:schemeClr val="accent5">
                    <a:lumMod val="75000"/>
                  </a:schemeClr>
                </a:solidFill>
              </a:rPr>
              <a:t>lower</a:t>
            </a:r>
            <a:r>
              <a:rPr lang="en-US" sz="1000">
                <a:solidFill>
                  <a:schemeClr val="tx1"/>
                </a:solidFill>
              </a:rPr>
              <a:t> in REN versus over-the-counter and on-estimate </a:t>
            </a:r>
          </a:p>
          <a:p>
            <a:pPr marL="628650" lvl="1" indent="-171450">
              <a:spcAft>
                <a:spcPts val="300"/>
              </a:spcAft>
              <a:buFont typeface="Courier New" panose="02070309020205020404" pitchFamily="49" charset="0"/>
              <a:buChar char="o"/>
            </a:pPr>
            <a:r>
              <a:rPr lang="en-US" sz="1000">
                <a:solidFill>
                  <a:schemeClr val="tx1"/>
                </a:solidFill>
              </a:rPr>
              <a:t>Yet these </a:t>
            </a:r>
            <a:r>
              <a:rPr lang="en-US" sz="1000">
                <a:solidFill>
                  <a:schemeClr val="accent5">
                    <a:lumMod val="75000"/>
                  </a:schemeClr>
                </a:solidFill>
              </a:rPr>
              <a:t>platforms</a:t>
            </a:r>
            <a:r>
              <a:rPr lang="en-US" sz="1000">
                <a:solidFill>
                  <a:schemeClr val="tx1"/>
                </a:solidFill>
              </a:rPr>
              <a:t> don’t have the capacity to handle more renovation works due to the </a:t>
            </a:r>
            <a:r>
              <a:rPr lang="en-US" sz="1000">
                <a:solidFill>
                  <a:schemeClr val="accent5">
                    <a:lumMod val="75000"/>
                  </a:schemeClr>
                </a:solidFill>
              </a:rPr>
              <a:t>shortage of qualified professionals</a:t>
            </a:r>
            <a:endParaRPr lang="en-US" sz="1000">
              <a:solidFill>
                <a:schemeClr val="tx1"/>
              </a:solidFill>
            </a:endParaRPr>
          </a:p>
          <a:p>
            <a:pPr marL="628650" lvl="1" indent="-171450">
              <a:spcAft>
                <a:spcPts val="300"/>
              </a:spcAft>
              <a:buFont typeface="Courier New" panose="02070309020205020404" pitchFamily="49" charset="0"/>
              <a:buChar char="o"/>
            </a:pPr>
            <a:r>
              <a:rPr lang="en-US" sz="1000">
                <a:solidFill>
                  <a:schemeClr val="tx1"/>
                </a:solidFill>
              </a:rPr>
              <a:t>Moreover these platforms </a:t>
            </a:r>
            <a:r>
              <a:rPr lang="en-US" sz="1000">
                <a:solidFill>
                  <a:schemeClr val="accent5">
                    <a:lumMod val="75000"/>
                  </a:schemeClr>
                </a:solidFill>
              </a:rPr>
              <a:t>struggle to reach financial balance</a:t>
            </a:r>
            <a:r>
              <a:rPr lang="en-US" sz="1000">
                <a:solidFill>
                  <a:schemeClr val="accent5"/>
                </a:solidFill>
              </a:rPr>
              <a:t> </a:t>
            </a:r>
            <a:r>
              <a:rPr lang="en-US" sz="1000">
                <a:solidFill>
                  <a:schemeClr val="tx1"/>
                </a:solidFill>
              </a:rPr>
              <a:t>due to the high acquisition cost on both supply and demand sides </a:t>
            </a:r>
          </a:p>
        </p:txBody>
      </p:sp>
      <p:grpSp>
        <p:nvGrpSpPr>
          <p:cNvPr id="183" name="Group 4">
            <a:extLst>
              <a:ext uri="{FF2B5EF4-FFF2-40B4-BE49-F238E27FC236}">
                <a16:creationId xmlns:a16="http://schemas.microsoft.com/office/drawing/2014/main" id="{8F0BAAC3-FAD1-4FA3-9014-A23B3C88DC83}"/>
              </a:ext>
            </a:extLst>
          </p:cNvPr>
          <p:cNvGrpSpPr>
            <a:grpSpLocks noChangeAspect="1"/>
          </p:cNvGrpSpPr>
          <p:nvPr/>
        </p:nvGrpSpPr>
        <p:grpSpPr bwMode="auto">
          <a:xfrm>
            <a:off x="2978876" y="3185177"/>
            <a:ext cx="217267" cy="257654"/>
            <a:chOff x="811" y="719"/>
            <a:chExt cx="694" cy="823"/>
          </a:xfrm>
          <a:solidFill>
            <a:schemeClr val="accent3"/>
          </a:solidFill>
        </p:grpSpPr>
        <p:sp>
          <p:nvSpPr>
            <p:cNvPr id="184" name="Freeform 5">
              <a:extLst>
                <a:ext uri="{FF2B5EF4-FFF2-40B4-BE49-F238E27FC236}">
                  <a16:creationId xmlns:a16="http://schemas.microsoft.com/office/drawing/2014/main" id="{633F067C-EE7A-46D9-A7FC-442E390741D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6">
              <a:extLst>
                <a:ext uri="{FF2B5EF4-FFF2-40B4-BE49-F238E27FC236}">
                  <a16:creationId xmlns:a16="http://schemas.microsoft.com/office/drawing/2014/main" id="{9CFD71CC-1D8A-419F-9772-93D745D7994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4">
            <a:extLst>
              <a:ext uri="{FF2B5EF4-FFF2-40B4-BE49-F238E27FC236}">
                <a16:creationId xmlns:a16="http://schemas.microsoft.com/office/drawing/2014/main" id="{B1941CD3-B798-4BC0-BE34-C3EA0FDC8C20}"/>
              </a:ext>
            </a:extLst>
          </p:cNvPr>
          <p:cNvGrpSpPr>
            <a:grpSpLocks noChangeAspect="1"/>
          </p:cNvGrpSpPr>
          <p:nvPr/>
        </p:nvGrpSpPr>
        <p:grpSpPr bwMode="auto">
          <a:xfrm>
            <a:off x="3267763" y="3185177"/>
            <a:ext cx="217267" cy="257654"/>
            <a:chOff x="811" y="719"/>
            <a:chExt cx="694" cy="823"/>
          </a:xfrm>
          <a:solidFill>
            <a:schemeClr val="accent6"/>
          </a:solidFill>
        </p:grpSpPr>
        <p:sp>
          <p:nvSpPr>
            <p:cNvPr id="187" name="Freeform 5">
              <a:extLst>
                <a:ext uri="{FF2B5EF4-FFF2-40B4-BE49-F238E27FC236}">
                  <a16:creationId xmlns:a16="http://schemas.microsoft.com/office/drawing/2014/main" id="{D3424856-BFEE-4956-9A9B-53F60AFCDA1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
              <a:extLst>
                <a:ext uri="{FF2B5EF4-FFF2-40B4-BE49-F238E27FC236}">
                  <a16:creationId xmlns:a16="http://schemas.microsoft.com/office/drawing/2014/main" id="{562972FF-15EF-415A-899D-D1664F7D31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ZoneTexte 99">
            <a:extLst>
              <a:ext uri="{FF2B5EF4-FFF2-40B4-BE49-F238E27FC236}">
                <a16:creationId xmlns:a16="http://schemas.microsoft.com/office/drawing/2014/main" id="{4343EB7A-018D-484E-A28E-992B43E9083C}"/>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189" name="Rectangle 188">
            <a:extLst>
              <a:ext uri="{FF2B5EF4-FFF2-40B4-BE49-F238E27FC236}">
                <a16:creationId xmlns:a16="http://schemas.microsoft.com/office/drawing/2014/main" id="{7A2C2269-A033-4F79-A009-25900D3441B1}"/>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90" name="Rectangle 189">
            <a:extLst>
              <a:ext uri="{FF2B5EF4-FFF2-40B4-BE49-F238E27FC236}">
                <a16:creationId xmlns:a16="http://schemas.microsoft.com/office/drawing/2014/main" id="{FA3A6E33-C7E6-414E-9791-7BE8447D706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91" name="Rectangle 190">
            <a:extLst>
              <a:ext uri="{FF2B5EF4-FFF2-40B4-BE49-F238E27FC236}">
                <a16:creationId xmlns:a16="http://schemas.microsoft.com/office/drawing/2014/main" id="{DBBC3D5B-EC57-49B3-B205-C41618E3396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92" name="Rectangle 191">
            <a:extLst>
              <a:ext uri="{FF2B5EF4-FFF2-40B4-BE49-F238E27FC236}">
                <a16:creationId xmlns:a16="http://schemas.microsoft.com/office/drawing/2014/main" id="{BF3302B9-47A5-4467-AA31-76ED8B771FC9}"/>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93" name="Rectangle 192">
            <a:extLst>
              <a:ext uri="{FF2B5EF4-FFF2-40B4-BE49-F238E27FC236}">
                <a16:creationId xmlns:a16="http://schemas.microsoft.com/office/drawing/2014/main" id="{B1694CCA-F107-47BD-AAA1-047996B236B4}"/>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94" name="Rectangle 193">
            <a:extLst>
              <a:ext uri="{FF2B5EF4-FFF2-40B4-BE49-F238E27FC236}">
                <a16:creationId xmlns:a16="http://schemas.microsoft.com/office/drawing/2014/main" id="{4431F41C-8189-4C12-A87E-2AFCFB166EE8}"/>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95" name="Rectangle 194">
            <a:extLst>
              <a:ext uri="{FF2B5EF4-FFF2-40B4-BE49-F238E27FC236}">
                <a16:creationId xmlns:a16="http://schemas.microsoft.com/office/drawing/2014/main" id="{15043260-4F88-47EB-9EC9-BE6BDA2C35AD}"/>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96" name="Rectangle 195">
            <a:extLst>
              <a:ext uri="{FF2B5EF4-FFF2-40B4-BE49-F238E27FC236}">
                <a16:creationId xmlns:a16="http://schemas.microsoft.com/office/drawing/2014/main" id="{EC3A5484-F35D-4036-8453-B5110A822440}"/>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42" name="Freeform 26">
            <a:extLst>
              <a:ext uri="{FF2B5EF4-FFF2-40B4-BE49-F238E27FC236}">
                <a16:creationId xmlns:a16="http://schemas.microsoft.com/office/drawing/2014/main" id="{8477144C-E050-4BCE-90E4-461EFA09336B}"/>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175" name="Group 4">
            <a:extLst>
              <a:ext uri="{FF2B5EF4-FFF2-40B4-BE49-F238E27FC236}">
                <a16:creationId xmlns:a16="http://schemas.microsoft.com/office/drawing/2014/main" id="{1BAC7C6E-BF4C-4A56-9558-6C47BB05A483}"/>
              </a:ext>
            </a:extLst>
          </p:cNvPr>
          <p:cNvGrpSpPr>
            <a:grpSpLocks noChangeAspect="1"/>
          </p:cNvGrpSpPr>
          <p:nvPr/>
        </p:nvGrpSpPr>
        <p:grpSpPr bwMode="auto">
          <a:xfrm>
            <a:off x="397578" y="6443654"/>
            <a:ext cx="217267" cy="257654"/>
            <a:chOff x="811" y="719"/>
            <a:chExt cx="694" cy="823"/>
          </a:xfrm>
          <a:solidFill>
            <a:schemeClr val="accent3"/>
          </a:solidFill>
        </p:grpSpPr>
        <p:sp>
          <p:nvSpPr>
            <p:cNvPr id="176" name="Freeform 5">
              <a:extLst>
                <a:ext uri="{FF2B5EF4-FFF2-40B4-BE49-F238E27FC236}">
                  <a16:creationId xmlns:a16="http://schemas.microsoft.com/office/drawing/2014/main" id="{1CF94507-0D6D-4187-9956-AACA9DAF0DC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7" name="Freeform 6">
              <a:extLst>
                <a:ext uri="{FF2B5EF4-FFF2-40B4-BE49-F238E27FC236}">
                  <a16:creationId xmlns:a16="http://schemas.microsoft.com/office/drawing/2014/main" id="{0B8B498D-0ED0-4B0D-BB5D-F904AB9D6F5A}"/>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78" name="Group 4">
            <a:extLst>
              <a:ext uri="{FF2B5EF4-FFF2-40B4-BE49-F238E27FC236}">
                <a16:creationId xmlns:a16="http://schemas.microsoft.com/office/drawing/2014/main" id="{875DF1F6-88B2-43C8-8ADA-13D3A6C0029E}"/>
              </a:ext>
            </a:extLst>
          </p:cNvPr>
          <p:cNvGrpSpPr>
            <a:grpSpLocks noChangeAspect="1"/>
          </p:cNvGrpSpPr>
          <p:nvPr/>
        </p:nvGrpSpPr>
        <p:grpSpPr bwMode="auto">
          <a:xfrm>
            <a:off x="1378785" y="6443654"/>
            <a:ext cx="217267" cy="257654"/>
            <a:chOff x="811" y="719"/>
            <a:chExt cx="694" cy="823"/>
          </a:xfrm>
          <a:solidFill>
            <a:schemeClr val="accent6"/>
          </a:solidFill>
        </p:grpSpPr>
        <p:sp>
          <p:nvSpPr>
            <p:cNvPr id="198" name="Freeform 5">
              <a:extLst>
                <a:ext uri="{FF2B5EF4-FFF2-40B4-BE49-F238E27FC236}">
                  <a16:creationId xmlns:a16="http://schemas.microsoft.com/office/drawing/2014/main" id="{E458AE8B-5ECA-4594-8BBC-FD5C95B1AA0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6">
              <a:extLst>
                <a:ext uri="{FF2B5EF4-FFF2-40B4-BE49-F238E27FC236}">
                  <a16:creationId xmlns:a16="http://schemas.microsoft.com/office/drawing/2014/main" id="{694B2E02-A920-42E1-AEAA-9DAC060765E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8" name="TextBox 207">
            <a:extLst>
              <a:ext uri="{FF2B5EF4-FFF2-40B4-BE49-F238E27FC236}">
                <a16:creationId xmlns:a16="http://schemas.microsoft.com/office/drawing/2014/main" id="{BC1E7591-3A9E-4F6B-83E9-241617E72BDC}"/>
              </a:ext>
            </a:extLst>
          </p:cNvPr>
          <p:cNvSpPr txBox="1"/>
          <p:nvPr/>
        </p:nvSpPr>
        <p:spPr>
          <a:xfrm>
            <a:off x="707650" y="6464759"/>
            <a:ext cx="611065" cy="215444"/>
          </a:xfrm>
          <a:prstGeom prst="rect">
            <a:avLst/>
          </a:prstGeom>
          <a:noFill/>
        </p:spPr>
        <p:txBody>
          <a:bodyPr wrap="none" rtlCol="0">
            <a:spAutoFit/>
          </a:bodyPr>
          <a:lstStyle/>
          <a:p>
            <a:pPr algn="l"/>
            <a:r>
              <a:rPr lang="en-US" sz="800"/>
              <a:t>Low risk</a:t>
            </a:r>
          </a:p>
        </p:txBody>
      </p:sp>
      <p:sp>
        <p:nvSpPr>
          <p:cNvPr id="209" name="TextBox 208">
            <a:extLst>
              <a:ext uri="{FF2B5EF4-FFF2-40B4-BE49-F238E27FC236}">
                <a16:creationId xmlns:a16="http://schemas.microsoft.com/office/drawing/2014/main" id="{017D4C1D-89F2-498D-90CB-23614051EA9C}"/>
              </a:ext>
            </a:extLst>
          </p:cNvPr>
          <p:cNvSpPr txBox="1"/>
          <p:nvPr/>
        </p:nvSpPr>
        <p:spPr>
          <a:xfrm>
            <a:off x="1796186" y="6464759"/>
            <a:ext cx="813043" cy="215444"/>
          </a:xfrm>
          <a:prstGeom prst="rect">
            <a:avLst/>
          </a:prstGeom>
          <a:noFill/>
        </p:spPr>
        <p:txBody>
          <a:bodyPr wrap="none" rtlCol="0">
            <a:spAutoFit/>
          </a:bodyPr>
          <a:lstStyle/>
          <a:p>
            <a:pPr algn="l"/>
            <a:r>
              <a:rPr lang="en-US" sz="800"/>
              <a:t>Medium risk</a:t>
            </a:r>
          </a:p>
        </p:txBody>
      </p:sp>
      <p:pic>
        <p:nvPicPr>
          <p:cNvPr id="210" name="Graphique 51" descr="Loupe avec un remplissage uni">
            <a:extLst>
              <a:ext uri="{FF2B5EF4-FFF2-40B4-BE49-F238E27FC236}">
                <a16:creationId xmlns:a16="http://schemas.microsoft.com/office/drawing/2014/main" id="{A7E27470-610F-43ED-BE00-8230836A8EA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706843" y="6457901"/>
            <a:ext cx="229161" cy="229161"/>
          </a:xfrm>
          <a:prstGeom prst="rect">
            <a:avLst/>
          </a:prstGeom>
        </p:spPr>
      </p:pic>
      <p:sp>
        <p:nvSpPr>
          <p:cNvPr id="211" name="ZoneTexte 2">
            <a:extLst>
              <a:ext uri="{FF2B5EF4-FFF2-40B4-BE49-F238E27FC236}">
                <a16:creationId xmlns:a16="http://schemas.microsoft.com/office/drawing/2014/main" id="{A57F2AA1-EB87-4174-890F-173CA94E0976}"/>
              </a:ext>
            </a:extLst>
          </p:cNvPr>
          <p:cNvSpPr txBox="1"/>
          <p:nvPr/>
        </p:nvSpPr>
        <p:spPr>
          <a:xfrm>
            <a:off x="2951540" y="6403204"/>
            <a:ext cx="1610258" cy="338554"/>
          </a:xfrm>
          <a:prstGeom prst="rect">
            <a:avLst/>
          </a:prstGeom>
          <a:noFill/>
        </p:spPr>
        <p:txBody>
          <a:bodyPr wrap="square" rtlCol="0">
            <a:spAutoFit/>
          </a:bodyPr>
          <a:lstStyle/>
          <a:p>
            <a:pPr algn="l"/>
            <a:r>
              <a:rPr lang="en-US" sz="800" i="1">
                <a:solidFill>
                  <a:schemeClr val="tx2"/>
                </a:solidFill>
              </a:rPr>
              <a:t>Focus on the following pages</a:t>
            </a:r>
          </a:p>
        </p:txBody>
      </p:sp>
      <p:grpSp>
        <p:nvGrpSpPr>
          <p:cNvPr id="69" name="Group 68">
            <a:extLst>
              <a:ext uri="{FF2B5EF4-FFF2-40B4-BE49-F238E27FC236}">
                <a16:creationId xmlns:a16="http://schemas.microsoft.com/office/drawing/2014/main" id="{848E2AAD-AE2A-4289-9C86-8A2E23856C37}"/>
              </a:ext>
            </a:extLst>
          </p:cNvPr>
          <p:cNvGrpSpPr/>
          <p:nvPr/>
        </p:nvGrpSpPr>
        <p:grpSpPr>
          <a:xfrm>
            <a:off x="8296067" y="2948564"/>
            <a:ext cx="259238" cy="251645"/>
            <a:chOff x="8296067" y="2948564"/>
            <a:chExt cx="259238" cy="251645"/>
          </a:xfrm>
        </p:grpSpPr>
        <p:pic>
          <p:nvPicPr>
            <p:cNvPr id="213" name="Graphique 51" descr="Loupe avec un remplissage uni">
              <a:extLst>
                <a:ext uri="{FF2B5EF4-FFF2-40B4-BE49-F238E27FC236}">
                  <a16:creationId xmlns:a16="http://schemas.microsoft.com/office/drawing/2014/main" id="{F461E74F-D28E-4B72-B7FA-69B5F0551655}"/>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68" name="TextBox 67">
              <a:extLst>
                <a:ext uri="{FF2B5EF4-FFF2-40B4-BE49-F238E27FC236}">
                  <a16:creationId xmlns:a16="http://schemas.microsoft.com/office/drawing/2014/main" id="{440562BC-2139-452C-90CA-04DACA4FEE77}"/>
                </a:ext>
              </a:extLst>
            </p:cNvPr>
            <p:cNvSpPr txBox="1"/>
            <p:nvPr/>
          </p:nvSpPr>
          <p:spPr>
            <a:xfrm>
              <a:off x="8296067" y="2948564"/>
              <a:ext cx="250390" cy="215444"/>
            </a:xfrm>
            <a:prstGeom prst="rect">
              <a:avLst/>
            </a:prstGeom>
            <a:noFill/>
          </p:spPr>
          <p:txBody>
            <a:bodyPr wrap="none" rtlCol="0">
              <a:spAutoFit/>
            </a:bodyPr>
            <a:lstStyle/>
            <a:p>
              <a:pPr algn="l"/>
              <a:r>
                <a:rPr lang="fr-FR" sz="800">
                  <a:solidFill>
                    <a:srgbClr val="1F497D"/>
                  </a:solidFill>
                </a:rPr>
                <a:t>1</a:t>
              </a:r>
            </a:p>
          </p:txBody>
        </p:sp>
      </p:grpSp>
      <p:grpSp>
        <p:nvGrpSpPr>
          <p:cNvPr id="214" name="Group 213">
            <a:extLst>
              <a:ext uri="{FF2B5EF4-FFF2-40B4-BE49-F238E27FC236}">
                <a16:creationId xmlns:a16="http://schemas.microsoft.com/office/drawing/2014/main" id="{60D1F3E1-B197-40A7-B3B3-DE8EC54D49AD}"/>
              </a:ext>
            </a:extLst>
          </p:cNvPr>
          <p:cNvGrpSpPr/>
          <p:nvPr/>
        </p:nvGrpSpPr>
        <p:grpSpPr>
          <a:xfrm>
            <a:off x="8939079" y="3285255"/>
            <a:ext cx="259238" cy="251645"/>
            <a:chOff x="8296067" y="2948564"/>
            <a:chExt cx="259238" cy="251645"/>
          </a:xfrm>
        </p:grpSpPr>
        <p:pic>
          <p:nvPicPr>
            <p:cNvPr id="215" name="Graphique 51" descr="Loupe avec un remplissage uni">
              <a:extLst>
                <a:ext uri="{FF2B5EF4-FFF2-40B4-BE49-F238E27FC236}">
                  <a16:creationId xmlns:a16="http://schemas.microsoft.com/office/drawing/2014/main" id="{5DE85754-19CC-43F2-8DF2-D92835B4FB97}"/>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216" name="TextBox 215">
              <a:extLst>
                <a:ext uri="{FF2B5EF4-FFF2-40B4-BE49-F238E27FC236}">
                  <a16:creationId xmlns:a16="http://schemas.microsoft.com/office/drawing/2014/main" id="{518A10AA-BD9B-475A-A417-EAD72C134DB6}"/>
                </a:ext>
              </a:extLst>
            </p:cNvPr>
            <p:cNvSpPr txBox="1"/>
            <p:nvPr/>
          </p:nvSpPr>
          <p:spPr>
            <a:xfrm>
              <a:off x="8296067" y="2948564"/>
              <a:ext cx="250390" cy="215444"/>
            </a:xfrm>
            <a:prstGeom prst="rect">
              <a:avLst/>
            </a:prstGeom>
            <a:noFill/>
          </p:spPr>
          <p:txBody>
            <a:bodyPr wrap="none" rtlCol="0">
              <a:spAutoFit/>
            </a:bodyPr>
            <a:lstStyle/>
            <a:p>
              <a:pPr algn="l"/>
              <a:r>
                <a:rPr lang="fr-FR" sz="800">
                  <a:solidFill>
                    <a:srgbClr val="1F497D"/>
                  </a:solidFill>
                </a:rPr>
                <a:t>3</a:t>
              </a:r>
            </a:p>
          </p:txBody>
        </p:sp>
      </p:grpSp>
      <p:grpSp>
        <p:nvGrpSpPr>
          <p:cNvPr id="217" name="Group 216">
            <a:extLst>
              <a:ext uri="{FF2B5EF4-FFF2-40B4-BE49-F238E27FC236}">
                <a16:creationId xmlns:a16="http://schemas.microsoft.com/office/drawing/2014/main" id="{6CDB5475-255A-4E2E-B961-E4282E92F5A4}"/>
              </a:ext>
            </a:extLst>
          </p:cNvPr>
          <p:cNvGrpSpPr/>
          <p:nvPr/>
        </p:nvGrpSpPr>
        <p:grpSpPr>
          <a:xfrm>
            <a:off x="6711294" y="3285255"/>
            <a:ext cx="259238" cy="251645"/>
            <a:chOff x="8296067" y="2948564"/>
            <a:chExt cx="259238" cy="251645"/>
          </a:xfrm>
        </p:grpSpPr>
        <p:pic>
          <p:nvPicPr>
            <p:cNvPr id="218" name="Graphique 51" descr="Loupe avec un remplissage uni">
              <a:extLst>
                <a:ext uri="{FF2B5EF4-FFF2-40B4-BE49-F238E27FC236}">
                  <a16:creationId xmlns:a16="http://schemas.microsoft.com/office/drawing/2014/main" id="{D101AA13-2123-4C45-B97B-4968F1BC4D86}"/>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219" name="TextBox 218">
              <a:extLst>
                <a:ext uri="{FF2B5EF4-FFF2-40B4-BE49-F238E27FC236}">
                  <a16:creationId xmlns:a16="http://schemas.microsoft.com/office/drawing/2014/main" id="{2AC7C9DA-FA37-4D8B-A973-013500E688FC}"/>
                </a:ext>
              </a:extLst>
            </p:cNvPr>
            <p:cNvSpPr txBox="1"/>
            <p:nvPr/>
          </p:nvSpPr>
          <p:spPr>
            <a:xfrm>
              <a:off x="8296067" y="2948564"/>
              <a:ext cx="250390" cy="215444"/>
            </a:xfrm>
            <a:prstGeom prst="rect">
              <a:avLst/>
            </a:prstGeom>
            <a:noFill/>
          </p:spPr>
          <p:txBody>
            <a:bodyPr wrap="none" rtlCol="0">
              <a:spAutoFit/>
            </a:bodyPr>
            <a:lstStyle/>
            <a:p>
              <a:pPr algn="l"/>
              <a:r>
                <a:rPr lang="fr-FR" sz="800">
                  <a:solidFill>
                    <a:srgbClr val="1F497D"/>
                  </a:solidFill>
                </a:rPr>
                <a:t>2</a:t>
              </a:r>
            </a:p>
          </p:txBody>
        </p:sp>
      </p:grpSp>
    </p:spTree>
    <p:extLst>
      <p:ext uri="{BB962C8B-B14F-4D97-AF65-F5344CB8AC3E}">
        <p14:creationId xmlns:p14="http://schemas.microsoft.com/office/powerpoint/2010/main" val="3428758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973664F8-DF86-4225-8CB9-42E888DA9E93}"/>
              </a:ext>
            </a:extLst>
          </p:cNvPr>
          <p:cNvGraphicFramePr>
            <a:graphicFrameLocks noChangeAspect="1"/>
          </p:cNvGraphicFramePr>
          <p:nvPr>
            <p:custDataLst>
              <p:tags r:id="rId1"/>
            </p:custDataLst>
            <p:extLst>
              <p:ext uri="{D42A27DB-BD31-4B8C-83A1-F6EECF244321}">
                <p14:modId xmlns:p14="http://schemas.microsoft.com/office/powerpoint/2010/main" val="2263975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5" name="Objet 4" hidden="1">
                        <a:extLst>
                          <a:ext uri="{FF2B5EF4-FFF2-40B4-BE49-F238E27FC236}">
                            <a16:creationId xmlns:a16="http://schemas.microsoft.com/office/drawing/2014/main" id="{973664F8-DF86-4225-8CB9-42E888DA9E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86535CF-1A65-469E-AB4E-24F3D533381F}"/>
              </a:ext>
            </a:extLst>
          </p:cNvPr>
          <p:cNvSpPr>
            <a:spLocks noGrp="1"/>
          </p:cNvSpPr>
          <p:nvPr>
            <p:ph type="ctrTitle"/>
          </p:nvPr>
        </p:nvSpPr>
        <p:spPr>
          <a:xfrm>
            <a:off x="599191" y="116632"/>
            <a:ext cx="8390795" cy="576064"/>
          </a:xfrm>
        </p:spPr>
        <p:txBody>
          <a:bodyPr vert="horz"/>
          <a:lstStyle/>
          <a:p>
            <a:r>
              <a:rPr lang="en-US" sz="1300" b="0"/>
              <a:t>The on-demand renovation platform ecosystem seems to be </a:t>
            </a:r>
            <a:r>
              <a:rPr lang="en-US" sz="1300" b="0">
                <a:solidFill>
                  <a:schemeClr val="accent5">
                    <a:lumMod val="75000"/>
                  </a:schemeClr>
                </a:solidFill>
              </a:rPr>
              <a:t>fragmented</a:t>
            </a:r>
            <a:r>
              <a:rPr lang="en-US" sz="1300" b="0"/>
              <a:t>, with only a </a:t>
            </a:r>
            <a:r>
              <a:rPr lang="en-US" sz="1300" b="0">
                <a:solidFill>
                  <a:schemeClr val="accent5">
                    <a:lumMod val="75000"/>
                  </a:schemeClr>
                </a:solidFill>
              </a:rPr>
              <a:t>handful of players </a:t>
            </a:r>
            <a:r>
              <a:rPr lang="en-US" sz="1300" b="0"/>
              <a:t>having found a </a:t>
            </a:r>
            <a:r>
              <a:rPr lang="en-US" sz="1300" b="0">
                <a:solidFill>
                  <a:schemeClr val="accent5">
                    <a:lumMod val="75000"/>
                  </a:schemeClr>
                </a:solidFill>
              </a:rPr>
              <a:t>sustainable model </a:t>
            </a:r>
            <a:r>
              <a:rPr lang="en-US" sz="1300" b="0"/>
              <a:t>when the rest </a:t>
            </a:r>
            <a:r>
              <a:rPr lang="en-US" sz="1300" b="0">
                <a:solidFill>
                  <a:schemeClr val="accent5">
                    <a:lumMod val="75000"/>
                  </a:schemeClr>
                </a:solidFill>
              </a:rPr>
              <a:t>struggles to be profitable</a:t>
            </a:r>
          </a:p>
        </p:txBody>
      </p:sp>
      <p:pic>
        <p:nvPicPr>
          <p:cNvPr id="22" name="Image 76">
            <a:extLst>
              <a:ext uri="{FF2B5EF4-FFF2-40B4-BE49-F238E27FC236}">
                <a16:creationId xmlns:a16="http://schemas.microsoft.com/office/drawing/2014/main" id="{1177DB2B-EC9C-4799-A629-842202B84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907" y="-765430"/>
            <a:ext cx="106379" cy="72338"/>
          </a:xfrm>
          <a:prstGeom prst="rect">
            <a:avLst/>
          </a:prstGeom>
        </p:spPr>
      </p:pic>
      <p:graphicFrame>
        <p:nvGraphicFramePr>
          <p:cNvPr id="15" name="Table 14">
            <a:extLst>
              <a:ext uri="{FF2B5EF4-FFF2-40B4-BE49-F238E27FC236}">
                <a16:creationId xmlns:a16="http://schemas.microsoft.com/office/drawing/2014/main" id="{9F498932-4CCF-4B8A-8787-99F5420B02A5}"/>
              </a:ext>
            </a:extLst>
          </p:cNvPr>
          <p:cNvGraphicFramePr>
            <a:graphicFrameLocks noGrp="1"/>
          </p:cNvGraphicFramePr>
          <p:nvPr>
            <p:extLst>
              <p:ext uri="{D42A27DB-BD31-4B8C-83A1-F6EECF244321}">
                <p14:modId xmlns:p14="http://schemas.microsoft.com/office/powerpoint/2010/main" val="968650410"/>
              </p:ext>
            </p:extLst>
          </p:nvPr>
        </p:nvGraphicFramePr>
        <p:xfrm>
          <a:off x="343259" y="764136"/>
          <a:ext cx="9219483" cy="5060341"/>
        </p:xfrm>
        <a:graphic>
          <a:graphicData uri="http://schemas.openxmlformats.org/drawingml/2006/table">
            <a:tbl>
              <a:tblPr>
                <a:tableStyleId>{5C22544A-7EE6-4342-B048-85BDC9FD1C3A}</a:tableStyleId>
              </a:tblPr>
              <a:tblGrid>
                <a:gridCol w="635325">
                  <a:extLst>
                    <a:ext uri="{9D8B030D-6E8A-4147-A177-3AD203B41FA5}">
                      <a16:colId xmlns:a16="http://schemas.microsoft.com/office/drawing/2014/main" val="1430591049"/>
                    </a:ext>
                  </a:extLst>
                </a:gridCol>
                <a:gridCol w="1028159">
                  <a:extLst>
                    <a:ext uri="{9D8B030D-6E8A-4147-A177-3AD203B41FA5}">
                      <a16:colId xmlns:a16="http://schemas.microsoft.com/office/drawing/2014/main" val="4070650845"/>
                    </a:ext>
                  </a:extLst>
                </a:gridCol>
                <a:gridCol w="431657">
                  <a:extLst>
                    <a:ext uri="{9D8B030D-6E8A-4147-A177-3AD203B41FA5}">
                      <a16:colId xmlns:a16="http://schemas.microsoft.com/office/drawing/2014/main" val="3822559252"/>
                    </a:ext>
                  </a:extLst>
                </a:gridCol>
                <a:gridCol w="800100">
                  <a:extLst>
                    <a:ext uri="{9D8B030D-6E8A-4147-A177-3AD203B41FA5}">
                      <a16:colId xmlns:a16="http://schemas.microsoft.com/office/drawing/2014/main" val="1147164303"/>
                    </a:ext>
                  </a:extLst>
                </a:gridCol>
                <a:gridCol w="400050">
                  <a:extLst>
                    <a:ext uri="{9D8B030D-6E8A-4147-A177-3AD203B41FA5}">
                      <a16:colId xmlns:a16="http://schemas.microsoft.com/office/drawing/2014/main" val="3215775113"/>
                    </a:ext>
                  </a:extLst>
                </a:gridCol>
                <a:gridCol w="579736">
                  <a:extLst>
                    <a:ext uri="{9D8B030D-6E8A-4147-A177-3AD203B41FA5}">
                      <a16:colId xmlns:a16="http://schemas.microsoft.com/office/drawing/2014/main" val="1211841547"/>
                    </a:ext>
                  </a:extLst>
                </a:gridCol>
                <a:gridCol w="579736">
                  <a:extLst>
                    <a:ext uri="{9D8B030D-6E8A-4147-A177-3AD203B41FA5}">
                      <a16:colId xmlns:a16="http://schemas.microsoft.com/office/drawing/2014/main" val="3900187392"/>
                    </a:ext>
                  </a:extLst>
                </a:gridCol>
                <a:gridCol w="579736">
                  <a:extLst>
                    <a:ext uri="{9D8B030D-6E8A-4147-A177-3AD203B41FA5}">
                      <a16:colId xmlns:a16="http://schemas.microsoft.com/office/drawing/2014/main" val="2232366708"/>
                    </a:ext>
                  </a:extLst>
                </a:gridCol>
                <a:gridCol w="916480">
                  <a:extLst>
                    <a:ext uri="{9D8B030D-6E8A-4147-A177-3AD203B41FA5}">
                      <a16:colId xmlns:a16="http://schemas.microsoft.com/office/drawing/2014/main" val="3797999754"/>
                    </a:ext>
                  </a:extLst>
                </a:gridCol>
                <a:gridCol w="916480">
                  <a:extLst>
                    <a:ext uri="{9D8B030D-6E8A-4147-A177-3AD203B41FA5}">
                      <a16:colId xmlns:a16="http://schemas.microsoft.com/office/drawing/2014/main" val="2796542388"/>
                    </a:ext>
                  </a:extLst>
                </a:gridCol>
                <a:gridCol w="916480">
                  <a:extLst>
                    <a:ext uri="{9D8B030D-6E8A-4147-A177-3AD203B41FA5}">
                      <a16:colId xmlns:a16="http://schemas.microsoft.com/office/drawing/2014/main" val="1755235504"/>
                    </a:ext>
                  </a:extLst>
                </a:gridCol>
                <a:gridCol w="628390">
                  <a:extLst>
                    <a:ext uri="{9D8B030D-6E8A-4147-A177-3AD203B41FA5}">
                      <a16:colId xmlns:a16="http://schemas.microsoft.com/office/drawing/2014/main" val="945214512"/>
                    </a:ext>
                  </a:extLst>
                </a:gridCol>
                <a:gridCol w="807154">
                  <a:extLst>
                    <a:ext uri="{9D8B030D-6E8A-4147-A177-3AD203B41FA5}">
                      <a16:colId xmlns:a16="http://schemas.microsoft.com/office/drawing/2014/main" val="1668778533"/>
                    </a:ext>
                  </a:extLst>
                </a:gridCol>
              </a:tblGrid>
              <a:tr h="318053">
                <a:tc>
                  <a:txBody>
                    <a:bodyPr/>
                    <a:lstStyle/>
                    <a:p>
                      <a:pPr algn="ctr" fontAlgn="b"/>
                      <a:r>
                        <a:rPr lang="fr-FR" sz="700" u="none" strike="noStrike">
                          <a:effectLst/>
                        </a:rPr>
                        <a:t>Parent company</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Company</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Model</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Business model</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kern="1200">
                          <a:solidFill>
                            <a:schemeClr val="dk1"/>
                          </a:solidFill>
                          <a:effectLst/>
                          <a:latin typeface="+mn-lt"/>
                          <a:ea typeface="+mn-ea"/>
                          <a:cs typeface="+mn-cs"/>
                        </a:rPr>
                        <a:t>Profita-bility</a:t>
                      </a:r>
                    </a:p>
                  </a:txBody>
                  <a:tcPr marL="1302" marR="1302" marT="1302" marB="0" anchor="ctr">
                    <a:solidFill>
                      <a:schemeClr val="accent5">
                        <a:lumMod val="60000"/>
                        <a:lumOff val="40000"/>
                      </a:schemeClr>
                    </a:solidFill>
                  </a:tcPr>
                </a:tc>
                <a:tc>
                  <a:txBody>
                    <a:bodyPr/>
                    <a:lstStyle/>
                    <a:p>
                      <a:pPr algn="ctr" fontAlgn="b"/>
                      <a:r>
                        <a:rPr lang="fr-FR" sz="700" u="none" strike="noStrike">
                          <a:effectLst/>
                        </a:rPr>
                        <a:t>Creation</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HQ</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FTEs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Website monthly traffic (in k)</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Total funding (in €m)</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Revenue (in €m)</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 service providers / jobbers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 interventions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extLst>
                  <a:ext uri="{0D108BD9-81ED-4DB2-BD59-A6C34878D82A}">
                    <a16:rowId xmlns:a16="http://schemas.microsoft.com/office/drawing/2014/main" val="2545110999"/>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 (mid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05732056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&lt;10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0.5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42988498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1999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178919092"/>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35,000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600" u="none" strike="noStrike">
                          <a:effectLst/>
                        </a:rPr>
                        <a:t>100,000 quotations per month</a:t>
                      </a:r>
                      <a:endParaRPr lang="fr-FR" sz="6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270226805"/>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4,500 (since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125195262"/>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2013</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33</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1.7m series A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 (2017)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56728263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l" fontAlgn="b"/>
                      <a:r>
                        <a:rPr lang="fr-FR" sz="700" b="0" i="0" u="none" strike="noStrike">
                          <a:solidFill>
                            <a:srgbClr val="000000"/>
                          </a:solidFill>
                          <a:effectLst/>
                          <a:latin typeface="Calibri" panose="020F0502020204030204" pitchFamily="34" charset="0"/>
                        </a:rPr>
                        <a:t>Maison Saint Gobain</a:t>
                      </a: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086140846"/>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322626233"/>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1,400 (in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667176200"/>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1999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UK</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600" u="none" strike="noStrike">
                          <a:effectLst/>
                        </a:rPr>
                        <a:t>50,000 quotations per month</a:t>
                      </a:r>
                      <a:endParaRPr lang="fr-FR" sz="6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499421354"/>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98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 (2022e)</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marL="0" indent="0" algn="ctr" fontAlgn="b">
                        <a:buNone/>
                      </a:pPr>
                      <a:r>
                        <a:rPr lang="fr-FR" sz="700" u="none" strike="noStrike">
                          <a:effectLst/>
                        </a:rPr>
                        <a:t>30,000 (in 2018)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87656154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1.1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200,000 incl 5,500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highlight>
                          <a:srgbClr val="FFFF00"/>
                        </a:highligh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81461306"/>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2011</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107388366"/>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300,000 (since 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842234597"/>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1.1</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marL="0" algn="ctr" defTabSz="990570" rtl="0" eaLnBrk="1" fontAlgn="b" latinLnBrk="0" hangingPunct="1"/>
                      <a:r>
                        <a:rPr lang="fr-FR" sz="700" u="none" strike="noStrike" kern="1200">
                          <a:solidFill>
                            <a:schemeClr val="dk1"/>
                          </a:solidFill>
                          <a:effectLst/>
                          <a:latin typeface="+mn-lt"/>
                          <a:ea typeface="+mn-ea"/>
                          <a:cs typeface="+mn-cs"/>
                        </a:rPr>
                        <a:t>14,000</a:t>
                      </a: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330001478"/>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 à 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951750571"/>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US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50-100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15 (.fr)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578589000"/>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58,000 (in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793708210"/>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759562904"/>
                  </a:ext>
                </a:extLst>
              </a:tr>
            </a:tbl>
          </a:graphicData>
        </a:graphic>
      </p:graphicFrame>
      <p:pic>
        <p:nvPicPr>
          <p:cNvPr id="7" name="Picture 4" descr="Fonctionnement de Frizbiz">
            <a:extLst>
              <a:ext uri="{FF2B5EF4-FFF2-40B4-BE49-F238E27FC236}">
                <a16:creationId xmlns:a16="http://schemas.microsoft.com/office/drawing/2014/main" id="{8D4F93A2-126A-4AEC-B407-BC8FE232B5A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1153450" y="3856860"/>
            <a:ext cx="679157" cy="192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otie — Wikipédia">
            <a:extLst>
              <a:ext uri="{FF2B5EF4-FFF2-40B4-BE49-F238E27FC236}">
                <a16:creationId xmlns:a16="http://schemas.microsoft.com/office/drawing/2014/main" id="{1A544533-0F22-4157-8C37-5CE88855A08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735" t="33804" r="21001" b="38182"/>
          <a:stretch/>
        </p:blipFill>
        <p:spPr bwMode="auto">
          <a:xfrm>
            <a:off x="1186072" y="4128424"/>
            <a:ext cx="606074" cy="1438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60" descr="Une image contenant texte&#10;&#10;Description générée automatiquement">
            <a:extLst>
              <a:ext uri="{FF2B5EF4-FFF2-40B4-BE49-F238E27FC236}">
                <a16:creationId xmlns:a16="http://schemas.microsoft.com/office/drawing/2014/main" id="{DDA11F24-1E69-4DFF-9103-66EC49AA33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2144" y="1895506"/>
            <a:ext cx="741768" cy="105045"/>
          </a:xfrm>
          <a:prstGeom prst="rect">
            <a:avLst/>
          </a:prstGeom>
        </p:spPr>
      </p:pic>
      <p:pic>
        <p:nvPicPr>
          <p:cNvPr id="11" name="Image 61" descr="Une image contenant texte&#10;&#10;Description générée automatiquement">
            <a:extLst>
              <a:ext uri="{FF2B5EF4-FFF2-40B4-BE49-F238E27FC236}">
                <a16:creationId xmlns:a16="http://schemas.microsoft.com/office/drawing/2014/main" id="{9AD566D3-0560-46EB-B9CF-2CF9E64648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034" y="2094808"/>
            <a:ext cx="921989" cy="250254"/>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ECE2B167-B645-4CE8-91F4-A413BFE785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9237" y="4329036"/>
            <a:ext cx="859743" cy="257922"/>
          </a:xfrm>
          <a:prstGeom prst="rect">
            <a:avLst/>
          </a:prstGeom>
        </p:spPr>
      </p:pic>
      <p:pic>
        <p:nvPicPr>
          <p:cNvPr id="13" name="Picture 2" descr="Hemea pour les pros (Mise à jour 2021)">
            <a:extLst>
              <a:ext uri="{FF2B5EF4-FFF2-40B4-BE49-F238E27FC236}">
                <a16:creationId xmlns:a16="http://schemas.microsoft.com/office/drawing/2014/main" id="{27B53E34-4BF1-4BAE-B8BD-F35883261E00}"/>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1243564" y="1120398"/>
            <a:ext cx="498928" cy="15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5">
            <a:extLst>
              <a:ext uri="{FF2B5EF4-FFF2-40B4-BE49-F238E27FC236}">
                <a16:creationId xmlns:a16="http://schemas.microsoft.com/office/drawing/2014/main" id="{D61607F4-C4E5-453E-9A93-311C57CC85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4023" y="1373029"/>
            <a:ext cx="678011" cy="168185"/>
          </a:xfrm>
          <a:prstGeom prst="rect">
            <a:avLst/>
          </a:prstGeom>
        </p:spPr>
      </p:pic>
      <p:pic>
        <p:nvPicPr>
          <p:cNvPr id="16" name="Image 70">
            <a:extLst>
              <a:ext uri="{FF2B5EF4-FFF2-40B4-BE49-F238E27FC236}">
                <a16:creationId xmlns:a16="http://schemas.microsoft.com/office/drawing/2014/main" id="{A0367ECD-08DA-4122-A4D2-FF70F798176E}"/>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2258" y="4908029"/>
            <a:ext cx="843480" cy="100274"/>
          </a:xfrm>
          <a:prstGeom prst="rect">
            <a:avLst/>
          </a:prstGeom>
        </p:spPr>
      </p:pic>
      <p:pic>
        <p:nvPicPr>
          <p:cNvPr id="17" name="Image 71">
            <a:extLst>
              <a:ext uri="{FF2B5EF4-FFF2-40B4-BE49-F238E27FC236}">
                <a16:creationId xmlns:a16="http://schemas.microsoft.com/office/drawing/2014/main" id="{54737D26-F635-4198-835F-2A6AEB6857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6454" y="5347623"/>
            <a:ext cx="773146" cy="224081"/>
          </a:xfrm>
          <a:prstGeom prst="rect">
            <a:avLst/>
          </a:prstGeom>
        </p:spPr>
      </p:pic>
      <p:pic>
        <p:nvPicPr>
          <p:cNvPr id="18" name="Picture 10" descr="BRICOCO Paris - Fournisseurs d'accès internet (adresse)">
            <a:extLst>
              <a:ext uri="{FF2B5EF4-FFF2-40B4-BE49-F238E27FC236}">
                <a16:creationId xmlns:a16="http://schemas.microsoft.com/office/drawing/2014/main" id="{32214D7F-0987-4C98-8AEF-F304D4C96D18}"/>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4838" y="5658380"/>
            <a:ext cx="516380" cy="8875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73">
            <a:extLst>
              <a:ext uri="{FF2B5EF4-FFF2-40B4-BE49-F238E27FC236}">
                <a16:creationId xmlns:a16="http://schemas.microsoft.com/office/drawing/2014/main" id="{4E1B7D03-DB7E-43AA-B529-9B5BAD737C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71852" y="4608091"/>
            <a:ext cx="440744" cy="187445"/>
          </a:xfrm>
          <a:prstGeom prst="rect">
            <a:avLst/>
          </a:prstGeom>
        </p:spPr>
      </p:pic>
      <p:pic>
        <p:nvPicPr>
          <p:cNvPr id="21" name="Picture 4" descr="Le Palmarès 2019 - Silver Eco - le Show SilverNight">
            <a:extLst>
              <a:ext uri="{FF2B5EF4-FFF2-40B4-BE49-F238E27FC236}">
                <a16:creationId xmlns:a16="http://schemas.microsoft.com/office/drawing/2014/main" id="{C9849E9F-B942-4E93-8790-CABFAD29CDE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1120572" y="3077737"/>
            <a:ext cx="744912" cy="228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MeilleurArtisan.com | Tableaux comparatifs - SocialCompare">
            <a:extLst>
              <a:ext uri="{FF2B5EF4-FFF2-40B4-BE49-F238E27FC236}">
                <a16:creationId xmlns:a16="http://schemas.microsoft.com/office/drawing/2014/main" id="{B28B15CD-F5EA-4210-96DD-B3EE76AF4246}"/>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9805" y="2800753"/>
            <a:ext cx="586447" cy="30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23devis.com pour les pros (Mise à jour 2021)">
            <a:extLst>
              <a:ext uri="{FF2B5EF4-FFF2-40B4-BE49-F238E27FC236}">
                <a16:creationId xmlns:a16="http://schemas.microsoft.com/office/drawing/2014/main" id="{DB84F3C1-8F66-4D1E-B93B-68198A531B50}"/>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b="47280"/>
          <a:stretch/>
        </p:blipFill>
        <p:spPr bwMode="auto">
          <a:xfrm>
            <a:off x="1119931" y="1625410"/>
            <a:ext cx="746195" cy="1538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e service de montage TaskRabbit - IKEA">
            <a:extLst>
              <a:ext uri="{FF2B5EF4-FFF2-40B4-BE49-F238E27FC236}">
                <a16:creationId xmlns:a16="http://schemas.microsoft.com/office/drawing/2014/main" id="{08D572F3-6500-4213-8532-25E24A183039}"/>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2550" y="5083779"/>
            <a:ext cx="460956" cy="23585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esDépanneurs.fr, un service de dépannage domestique adapté aux besoins des  seniors - Portail National de la Silver Economie">
            <a:extLst>
              <a:ext uri="{FF2B5EF4-FFF2-40B4-BE49-F238E27FC236}">
                <a16:creationId xmlns:a16="http://schemas.microsoft.com/office/drawing/2014/main" id="{11F3490D-9D7A-4B3C-AEEE-E4B3BDC8DB58}"/>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92" t="61167" r="22678" b="21124"/>
          <a:stretch/>
        </p:blipFill>
        <p:spPr bwMode="auto">
          <a:xfrm>
            <a:off x="1237024" y="2418716"/>
            <a:ext cx="693074" cy="951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La Maison Saint-Gobain - Home | Facebook">
            <a:extLst>
              <a:ext uri="{FF2B5EF4-FFF2-40B4-BE49-F238E27FC236}">
                <a16:creationId xmlns:a16="http://schemas.microsoft.com/office/drawing/2014/main" id="{82159A97-21E7-495D-AC7F-88C69C659672}"/>
              </a:ext>
            </a:extLst>
          </p:cNvPr>
          <p:cNvPicPr>
            <a:picLocks noChangeAspect="1" noChangeArrowheads="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658" t="14326" r="26724" b="47693"/>
          <a:stretch/>
        </p:blipFill>
        <p:spPr bwMode="auto">
          <a:xfrm>
            <a:off x="1758981" y="2613525"/>
            <a:ext cx="241239" cy="1884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otatis | LinkedIn">
            <a:extLst>
              <a:ext uri="{FF2B5EF4-FFF2-40B4-BE49-F238E27FC236}">
                <a16:creationId xmlns:a16="http://schemas.microsoft.com/office/drawing/2014/main" id="{CCD5A1C7-928E-4D6F-B638-BB090F282B2C}"/>
              </a:ext>
            </a:extLst>
          </p:cNvPr>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b="19162"/>
          <a:stretch/>
        </p:blipFill>
        <p:spPr bwMode="auto">
          <a:xfrm>
            <a:off x="1750514" y="3408962"/>
            <a:ext cx="134683" cy="986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Quotatis | LinkedIn">
            <a:extLst>
              <a:ext uri="{FF2B5EF4-FFF2-40B4-BE49-F238E27FC236}">
                <a16:creationId xmlns:a16="http://schemas.microsoft.com/office/drawing/2014/main" id="{F299AF2E-DCEB-4872-9E42-A51E17827296}"/>
              </a:ext>
            </a:extLst>
          </p:cNvPr>
          <p:cNvPicPr>
            <a:picLocks noChangeAspect="1" noChangeArrowheads="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t="83622"/>
          <a:stretch/>
        </p:blipFill>
        <p:spPr bwMode="auto">
          <a:xfrm>
            <a:off x="1099290" y="3401324"/>
            <a:ext cx="613306" cy="1004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66CBFBFB-E776-4DDA-A925-909017F94481}"/>
              </a:ext>
            </a:extLst>
          </p:cNvPr>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t="32306" b="33330"/>
          <a:stretch/>
        </p:blipFill>
        <p:spPr bwMode="auto">
          <a:xfrm>
            <a:off x="365647" y="1382082"/>
            <a:ext cx="569458" cy="146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Shanghai Shenda et IAC Group achèvent la transaction de coentreprise  formant Auria, un fournisseur automobile mondial de premier rang de  garnitures et de produits acoustiques">
            <a:extLst>
              <a:ext uri="{FF2B5EF4-FFF2-40B4-BE49-F238E27FC236}">
                <a16:creationId xmlns:a16="http://schemas.microsoft.com/office/drawing/2014/main" id="{B863573C-CBB3-4E05-AAD5-9CF1958A35A3}"/>
              </a:ext>
            </a:extLst>
          </p:cNvPr>
          <p:cNvPicPr>
            <a:picLocks noChangeAspect="1" noChangeArrowheads="1"/>
          </p:cNvPicPr>
          <p:nvPr/>
        </p:nvPicPr>
        <p:blipFill>
          <a:blip r:embed="rId2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362901" y="1871482"/>
            <a:ext cx="574947" cy="18225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esDépanneurs.fr, un service de dépannage domestique adapté aux besoins des  seniors - Portail National de la Silver Economie">
            <a:extLst>
              <a:ext uri="{FF2B5EF4-FFF2-40B4-BE49-F238E27FC236}">
                <a16:creationId xmlns:a16="http://schemas.microsoft.com/office/drawing/2014/main" id="{6817E525-2302-4695-94DE-2C307F9C8AE3}"/>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41845" t="20320" r="40700" b="38056"/>
          <a:stretch/>
        </p:blipFill>
        <p:spPr bwMode="auto">
          <a:xfrm>
            <a:off x="1035811" y="2380603"/>
            <a:ext cx="155151" cy="1543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ENGIE | IndustriALL">
            <a:extLst>
              <a:ext uri="{FF2B5EF4-FFF2-40B4-BE49-F238E27FC236}">
                <a16:creationId xmlns:a16="http://schemas.microsoft.com/office/drawing/2014/main" id="{DFEEC6BA-3F28-4344-90E7-B7A27A0D9CAA}"/>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34" t="27811" r="14727" b="33210"/>
          <a:stretch/>
        </p:blipFill>
        <p:spPr bwMode="auto">
          <a:xfrm>
            <a:off x="365647" y="2354637"/>
            <a:ext cx="569458" cy="2224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Saint-Gobain — Wikipédia">
            <a:extLst>
              <a:ext uri="{FF2B5EF4-FFF2-40B4-BE49-F238E27FC236}">
                <a16:creationId xmlns:a16="http://schemas.microsoft.com/office/drawing/2014/main" id="{D688F5CE-B18F-453D-9BD8-4C22C0B4A1A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4251" y="2624880"/>
            <a:ext cx="432249" cy="182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Leroy Merlin — Wikipédia">
            <a:extLst>
              <a:ext uri="{FF2B5EF4-FFF2-40B4-BE49-F238E27FC236}">
                <a16:creationId xmlns:a16="http://schemas.microsoft.com/office/drawing/2014/main" id="{2A2AFF58-0AEF-472D-9EE1-191A0C765C4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5421" y="3358020"/>
            <a:ext cx="329911" cy="1987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DF pro : offres d'électricité et de gaz et contact pour les entreprises">
            <a:extLst>
              <a:ext uri="{FF2B5EF4-FFF2-40B4-BE49-F238E27FC236}">
                <a16:creationId xmlns:a16="http://schemas.microsoft.com/office/drawing/2014/main" id="{40FD351B-9F23-4710-B1E4-75D0ECC4A37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02090" y="3581196"/>
            <a:ext cx="496572" cy="2482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2" descr="IZI by EDF : Travaux, Rénovation énergétique, Mobilité électrique">
            <a:extLst>
              <a:ext uri="{FF2B5EF4-FFF2-40B4-BE49-F238E27FC236}">
                <a16:creationId xmlns:a16="http://schemas.microsoft.com/office/drawing/2014/main" id="{83F5ABBD-4AF4-472A-B1B3-ACE588E19B7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273461" y="3596354"/>
            <a:ext cx="439135" cy="23054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3ID Désamiantage (Groupe RESILIANS) | Prévention amiante">
            <a:extLst>
              <a:ext uri="{FF2B5EF4-FFF2-40B4-BE49-F238E27FC236}">
                <a16:creationId xmlns:a16="http://schemas.microsoft.com/office/drawing/2014/main" id="{7C7CF20E-E388-4E82-8905-9E5CA9C7D2EA}"/>
              </a:ext>
            </a:extLst>
          </p:cNvPr>
          <p:cNvPicPr>
            <a:picLocks noChangeAspect="1" noChangeArrowheads="1"/>
          </p:cNvPicPr>
          <p:nvPr/>
        </p:nvPicPr>
        <p:blipFill>
          <a:blip r:embed="rId3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61828" y="3895777"/>
            <a:ext cx="577097" cy="1534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F7032B4-E851-47BE-95D3-8112B0F4DA8D}"/>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36533" y="4139105"/>
            <a:ext cx="627687" cy="15815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a:extLst>
              <a:ext uri="{FF2B5EF4-FFF2-40B4-BE49-F238E27FC236}">
                <a16:creationId xmlns:a16="http://schemas.microsoft.com/office/drawing/2014/main" id="{E1A24A80-58BE-4419-AF18-E829851F0854}"/>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86383" y="5094406"/>
            <a:ext cx="527986" cy="21119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Kingfisher (entreprise) — Wikipédia">
            <a:extLst>
              <a:ext uri="{FF2B5EF4-FFF2-40B4-BE49-F238E27FC236}">
                <a16:creationId xmlns:a16="http://schemas.microsoft.com/office/drawing/2014/main" id="{F60ADEBD-43FC-4655-99AF-2F97FF71715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1038" y="5319328"/>
            <a:ext cx="693031" cy="25741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 coins arrondis 25">
            <a:extLst>
              <a:ext uri="{FF2B5EF4-FFF2-40B4-BE49-F238E27FC236}">
                <a16:creationId xmlns:a16="http://schemas.microsoft.com/office/drawing/2014/main" id="{4D39C270-ACE8-427E-A326-79B07CDDAE45}"/>
              </a:ext>
            </a:extLst>
          </p:cNvPr>
          <p:cNvSpPr/>
          <p:nvPr/>
        </p:nvSpPr>
        <p:spPr>
          <a:xfrm>
            <a:off x="8633428" y="6403352"/>
            <a:ext cx="1168842" cy="2150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accent6"/>
                </a:solidFill>
              </a:rPr>
              <a:t>Based on public data</a:t>
            </a:r>
          </a:p>
        </p:txBody>
      </p:sp>
      <p:pic>
        <p:nvPicPr>
          <p:cNvPr id="39" name="Graphic 38">
            <a:extLst>
              <a:ext uri="{FF2B5EF4-FFF2-40B4-BE49-F238E27FC236}">
                <a16:creationId xmlns:a16="http://schemas.microsoft.com/office/drawing/2014/main" id="{3B198D7F-6286-4E77-8887-0C4F375EE2D1}"/>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3307411" y="1849126"/>
            <a:ext cx="238839" cy="250255"/>
          </a:xfrm>
          <a:prstGeom prst="rect">
            <a:avLst/>
          </a:prstGeom>
        </p:spPr>
      </p:pic>
      <p:pic>
        <p:nvPicPr>
          <p:cNvPr id="60" name="Graphic 59">
            <a:extLst>
              <a:ext uri="{FF2B5EF4-FFF2-40B4-BE49-F238E27FC236}">
                <a16:creationId xmlns:a16="http://schemas.microsoft.com/office/drawing/2014/main" id="{414E5A9A-2BDD-4112-BCA0-A9FAB60A6FE5}"/>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3307411" y="1594442"/>
            <a:ext cx="238839" cy="250255"/>
          </a:xfrm>
          <a:prstGeom prst="rect">
            <a:avLst/>
          </a:prstGeom>
        </p:spPr>
      </p:pic>
      <p:pic>
        <p:nvPicPr>
          <p:cNvPr id="42" name="Graphic 41">
            <a:extLst>
              <a:ext uri="{FF2B5EF4-FFF2-40B4-BE49-F238E27FC236}">
                <a16:creationId xmlns:a16="http://schemas.microsoft.com/office/drawing/2014/main" id="{9414FE26-F27C-4762-A453-7A3C591EE144}"/>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3307411" y="3831157"/>
            <a:ext cx="246020" cy="264527"/>
          </a:xfrm>
          <a:prstGeom prst="rect">
            <a:avLst/>
          </a:prstGeom>
        </p:spPr>
      </p:pic>
      <p:pic>
        <p:nvPicPr>
          <p:cNvPr id="47" name="Graphic 46">
            <a:extLst>
              <a:ext uri="{FF2B5EF4-FFF2-40B4-BE49-F238E27FC236}">
                <a16:creationId xmlns:a16="http://schemas.microsoft.com/office/drawing/2014/main" id="{C347B97F-F6EB-4F05-B89A-E6F01F0D0640}"/>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3307411" y="4078785"/>
            <a:ext cx="246020" cy="264527"/>
          </a:xfrm>
          <a:prstGeom prst="rect">
            <a:avLst/>
          </a:prstGeom>
        </p:spPr>
      </p:pic>
      <p:pic>
        <p:nvPicPr>
          <p:cNvPr id="24" name="Graphic 23">
            <a:extLst>
              <a:ext uri="{FF2B5EF4-FFF2-40B4-BE49-F238E27FC236}">
                <a16:creationId xmlns:a16="http://schemas.microsoft.com/office/drawing/2014/main" id="{0FE180EE-9F62-44E8-B008-7AD4A4BB49FF}"/>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1856210"/>
            <a:ext cx="315079" cy="213174"/>
          </a:xfrm>
          <a:prstGeom prst="rect">
            <a:avLst/>
          </a:prstGeom>
        </p:spPr>
      </p:pic>
      <p:pic>
        <p:nvPicPr>
          <p:cNvPr id="50" name="Graphic 49">
            <a:extLst>
              <a:ext uri="{FF2B5EF4-FFF2-40B4-BE49-F238E27FC236}">
                <a16:creationId xmlns:a16="http://schemas.microsoft.com/office/drawing/2014/main" id="{D0383DAB-FE4A-49F5-8551-FCE2308E61CA}"/>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2102065"/>
            <a:ext cx="315079" cy="213174"/>
          </a:xfrm>
          <a:prstGeom prst="rect">
            <a:avLst/>
          </a:prstGeom>
        </p:spPr>
      </p:pic>
      <p:pic>
        <p:nvPicPr>
          <p:cNvPr id="51" name="Graphic 50">
            <a:extLst>
              <a:ext uri="{FF2B5EF4-FFF2-40B4-BE49-F238E27FC236}">
                <a16:creationId xmlns:a16="http://schemas.microsoft.com/office/drawing/2014/main" id="{E3091DF1-A5EA-4472-9D4D-AF46F1D944C7}"/>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3855877"/>
            <a:ext cx="315079" cy="213174"/>
          </a:xfrm>
          <a:prstGeom prst="rect">
            <a:avLst/>
          </a:prstGeom>
        </p:spPr>
      </p:pic>
      <p:pic>
        <p:nvPicPr>
          <p:cNvPr id="52" name="Graphic 51">
            <a:extLst>
              <a:ext uri="{FF2B5EF4-FFF2-40B4-BE49-F238E27FC236}">
                <a16:creationId xmlns:a16="http://schemas.microsoft.com/office/drawing/2014/main" id="{9C5661FE-0B5A-4B3B-B9B1-352415FA3C3F}"/>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5098164"/>
            <a:ext cx="315079" cy="213174"/>
          </a:xfrm>
          <a:prstGeom prst="rect">
            <a:avLst/>
          </a:prstGeom>
        </p:spPr>
      </p:pic>
      <p:pic>
        <p:nvPicPr>
          <p:cNvPr id="55" name="Graphic 54">
            <a:extLst>
              <a:ext uri="{FF2B5EF4-FFF2-40B4-BE49-F238E27FC236}">
                <a16:creationId xmlns:a16="http://schemas.microsoft.com/office/drawing/2014/main" id="{1EFD0AF7-5E14-4F43-BC97-4675CD67E22A}"/>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5348784"/>
            <a:ext cx="315079" cy="213174"/>
          </a:xfrm>
          <a:prstGeom prst="rect">
            <a:avLst/>
          </a:prstGeom>
        </p:spPr>
      </p:pic>
      <p:pic>
        <p:nvPicPr>
          <p:cNvPr id="56" name="Graphic 55">
            <a:extLst>
              <a:ext uri="{FF2B5EF4-FFF2-40B4-BE49-F238E27FC236}">
                <a16:creationId xmlns:a16="http://schemas.microsoft.com/office/drawing/2014/main" id="{1033EDCC-699D-4D7B-A796-6755D3AEFE70}"/>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4103975"/>
            <a:ext cx="315079" cy="213174"/>
          </a:xfrm>
          <a:prstGeom prst="rect">
            <a:avLst/>
          </a:prstGeom>
        </p:spPr>
      </p:pic>
      <p:pic>
        <p:nvPicPr>
          <p:cNvPr id="57" name="Graphic 56">
            <a:extLst>
              <a:ext uri="{FF2B5EF4-FFF2-40B4-BE49-F238E27FC236}">
                <a16:creationId xmlns:a16="http://schemas.microsoft.com/office/drawing/2014/main" id="{899E1F5A-CFA2-4CAB-80BC-AE0988095B71}"/>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3601171"/>
            <a:ext cx="315079" cy="213174"/>
          </a:xfrm>
          <a:prstGeom prst="rect">
            <a:avLst/>
          </a:prstGeom>
        </p:spPr>
      </p:pic>
      <p:pic>
        <p:nvPicPr>
          <p:cNvPr id="58" name="Graphic 57">
            <a:extLst>
              <a:ext uri="{FF2B5EF4-FFF2-40B4-BE49-F238E27FC236}">
                <a16:creationId xmlns:a16="http://schemas.microsoft.com/office/drawing/2014/main" id="{1312DDB8-3216-4419-A395-FAB501284D73}"/>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361828" y="6386993"/>
            <a:ext cx="315079" cy="213174"/>
          </a:xfrm>
          <a:prstGeom prst="rect">
            <a:avLst/>
          </a:prstGeom>
        </p:spPr>
      </p:pic>
      <p:sp>
        <p:nvSpPr>
          <p:cNvPr id="4" name="TextBox 3">
            <a:extLst>
              <a:ext uri="{FF2B5EF4-FFF2-40B4-BE49-F238E27FC236}">
                <a16:creationId xmlns:a16="http://schemas.microsoft.com/office/drawing/2014/main" id="{8D0673D8-58F3-4C92-BE58-BE86886857C4}"/>
              </a:ext>
            </a:extLst>
          </p:cNvPr>
          <p:cNvSpPr txBox="1"/>
          <p:nvPr/>
        </p:nvSpPr>
        <p:spPr>
          <a:xfrm>
            <a:off x="688151" y="6314835"/>
            <a:ext cx="1385093" cy="338554"/>
          </a:xfrm>
          <a:prstGeom prst="rect">
            <a:avLst/>
          </a:prstGeom>
          <a:noFill/>
        </p:spPr>
        <p:txBody>
          <a:bodyPr wrap="square" rtlCol="0">
            <a:spAutoFit/>
          </a:bodyPr>
          <a:lstStyle/>
          <a:p>
            <a:pPr algn="l"/>
            <a:r>
              <a:rPr lang="en-US" sz="800"/>
              <a:t>Sold to another company</a:t>
            </a:r>
          </a:p>
        </p:txBody>
      </p:sp>
      <p:sp>
        <p:nvSpPr>
          <p:cNvPr id="61" name="TextBox 60">
            <a:extLst>
              <a:ext uri="{FF2B5EF4-FFF2-40B4-BE49-F238E27FC236}">
                <a16:creationId xmlns:a16="http://schemas.microsoft.com/office/drawing/2014/main" id="{3A77C3B4-4234-494E-B3AF-E2D230D559B9}"/>
              </a:ext>
            </a:extLst>
          </p:cNvPr>
          <p:cNvSpPr txBox="1"/>
          <p:nvPr/>
        </p:nvSpPr>
        <p:spPr>
          <a:xfrm>
            <a:off x="2027833" y="6394759"/>
            <a:ext cx="670100" cy="215444"/>
          </a:xfrm>
          <a:prstGeom prst="rect">
            <a:avLst/>
          </a:prstGeom>
          <a:noFill/>
        </p:spPr>
        <p:txBody>
          <a:bodyPr wrap="square" rtlCol="0">
            <a:spAutoFit/>
          </a:bodyPr>
          <a:lstStyle/>
          <a:p>
            <a:pPr algn="l"/>
            <a:r>
              <a:rPr lang="en-US" sz="800"/>
              <a:t>Profitable</a:t>
            </a:r>
          </a:p>
        </p:txBody>
      </p:sp>
      <p:pic>
        <p:nvPicPr>
          <p:cNvPr id="62" name="Graphic 61">
            <a:extLst>
              <a:ext uri="{FF2B5EF4-FFF2-40B4-BE49-F238E27FC236}">
                <a16:creationId xmlns:a16="http://schemas.microsoft.com/office/drawing/2014/main" id="{EA9C60AA-A559-4415-AA56-8F9FFCB00B32}"/>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1724781" y="6394759"/>
            <a:ext cx="238839" cy="250255"/>
          </a:xfrm>
          <a:prstGeom prst="rect">
            <a:avLst/>
          </a:prstGeom>
        </p:spPr>
      </p:pic>
      <p:pic>
        <p:nvPicPr>
          <p:cNvPr id="63" name="Graphic 62">
            <a:extLst>
              <a:ext uri="{FF2B5EF4-FFF2-40B4-BE49-F238E27FC236}">
                <a16:creationId xmlns:a16="http://schemas.microsoft.com/office/drawing/2014/main" id="{ABF749D3-6BC3-468A-A7FF-910869A88D1C}"/>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2881565" y="6367970"/>
            <a:ext cx="246020" cy="264527"/>
          </a:xfrm>
          <a:prstGeom prst="rect">
            <a:avLst/>
          </a:prstGeom>
        </p:spPr>
      </p:pic>
      <p:sp>
        <p:nvSpPr>
          <p:cNvPr id="65" name="TextBox 64">
            <a:extLst>
              <a:ext uri="{FF2B5EF4-FFF2-40B4-BE49-F238E27FC236}">
                <a16:creationId xmlns:a16="http://schemas.microsoft.com/office/drawing/2014/main" id="{76ED0108-7E7B-4C9D-89F2-A614F653A231}"/>
              </a:ext>
            </a:extLst>
          </p:cNvPr>
          <p:cNvSpPr txBox="1"/>
          <p:nvPr/>
        </p:nvSpPr>
        <p:spPr>
          <a:xfrm>
            <a:off x="3173561" y="6394759"/>
            <a:ext cx="1207939" cy="215444"/>
          </a:xfrm>
          <a:prstGeom prst="rect">
            <a:avLst/>
          </a:prstGeom>
          <a:noFill/>
        </p:spPr>
        <p:txBody>
          <a:bodyPr wrap="square" rtlCol="0">
            <a:spAutoFit/>
          </a:bodyPr>
          <a:lstStyle/>
          <a:p>
            <a:pPr algn="l"/>
            <a:r>
              <a:rPr lang="en-US" sz="800"/>
              <a:t>Went bankrupt</a:t>
            </a:r>
          </a:p>
        </p:txBody>
      </p:sp>
      <p:sp>
        <p:nvSpPr>
          <p:cNvPr id="64" name="Rectangle 63">
            <a:extLst>
              <a:ext uri="{FF2B5EF4-FFF2-40B4-BE49-F238E27FC236}">
                <a16:creationId xmlns:a16="http://schemas.microsoft.com/office/drawing/2014/main" id="{691BA92F-2D07-4894-BC16-248A09E7B8E7}"/>
              </a:ext>
            </a:extLst>
          </p:cNvPr>
          <p:cNvSpPr/>
          <p:nvPr/>
        </p:nvSpPr>
        <p:spPr bwMode="auto">
          <a:xfrm>
            <a:off x="343259" y="5896111"/>
            <a:ext cx="1147551" cy="41508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67" name="Rectangle 66">
            <a:extLst>
              <a:ext uri="{FF2B5EF4-FFF2-40B4-BE49-F238E27FC236}">
                <a16:creationId xmlns:a16="http://schemas.microsoft.com/office/drawing/2014/main" id="{2F88E149-890C-439D-A411-E74C5028D4DB}"/>
              </a:ext>
            </a:extLst>
          </p:cNvPr>
          <p:cNvSpPr/>
          <p:nvPr/>
        </p:nvSpPr>
        <p:spPr bwMode="auto">
          <a:xfrm>
            <a:off x="1543443" y="5896111"/>
            <a:ext cx="8019297" cy="4189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a:t>The home renovation digital platform business is very fragmented, actors </a:t>
            </a:r>
            <a:r>
              <a:rPr lang="en-US" sz="900">
                <a:solidFill>
                  <a:schemeClr val="accent5">
                    <a:lumMod val="75000"/>
                  </a:schemeClr>
                </a:solidFill>
              </a:rPr>
              <a:t>struggle to reach profitability</a:t>
            </a:r>
            <a:r>
              <a:rPr lang="en-US" sz="900"/>
              <a:t>, and many are acquired by </a:t>
            </a:r>
            <a:r>
              <a:rPr lang="en-US" sz="900">
                <a:solidFill>
                  <a:schemeClr val="accent5">
                    <a:lumMod val="75000"/>
                  </a:schemeClr>
                </a:solidFill>
              </a:rPr>
              <a:t>international groups that anticipate synergies with their core business</a:t>
            </a:r>
          </a:p>
        </p:txBody>
      </p:sp>
      <p:sp>
        <p:nvSpPr>
          <p:cNvPr id="68" name="Triangle isocèle 30">
            <a:extLst>
              <a:ext uri="{FF2B5EF4-FFF2-40B4-BE49-F238E27FC236}">
                <a16:creationId xmlns:a16="http://schemas.microsoft.com/office/drawing/2014/main" id="{2DC6D0C2-73C5-4906-ADC1-16EE93DFC98A}"/>
              </a:ext>
            </a:extLst>
          </p:cNvPr>
          <p:cNvSpPr/>
          <p:nvPr/>
        </p:nvSpPr>
        <p:spPr bwMode="auto">
          <a:xfrm rot="5400000">
            <a:off x="183529" y="6049117"/>
            <a:ext cx="415083" cy="10907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69" name="ZoneTexte 99">
            <a:extLst>
              <a:ext uri="{FF2B5EF4-FFF2-40B4-BE49-F238E27FC236}">
                <a16:creationId xmlns:a16="http://schemas.microsoft.com/office/drawing/2014/main" id="{5EBB11DB-C104-4333-8834-EAE667C89105}"/>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81" name="Rectangle 80">
            <a:extLst>
              <a:ext uri="{FF2B5EF4-FFF2-40B4-BE49-F238E27FC236}">
                <a16:creationId xmlns:a16="http://schemas.microsoft.com/office/drawing/2014/main" id="{0FBF1E32-B6D0-4348-A648-BF12F780300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82" name="Rectangle 81">
            <a:extLst>
              <a:ext uri="{FF2B5EF4-FFF2-40B4-BE49-F238E27FC236}">
                <a16:creationId xmlns:a16="http://schemas.microsoft.com/office/drawing/2014/main" id="{B7B8953C-D149-47D5-960F-235DAF55AEC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83" name="Rectangle 82">
            <a:extLst>
              <a:ext uri="{FF2B5EF4-FFF2-40B4-BE49-F238E27FC236}">
                <a16:creationId xmlns:a16="http://schemas.microsoft.com/office/drawing/2014/main" id="{B26FA1B6-823F-4D05-9001-5B804381DFB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4" name="Rectangle 83">
            <a:extLst>
              <a:ext uri="{FF2B5EF4-FFF2-40B4-BE49-F238E27FC236}">
                <a16:creationId xmlns:a16="http://schemas.microsoft.com/office/drawing/2014/main" id="{D880890D-D484-44B2-A230-177108C3F1B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85" name="Rectangle 84">
            <a:extLst>
              <a:ext uri="{FF2B5EF4-FFF2-40B4-BE49-F238E27FC236}">
                <a16:creationId xmlns:a16="http://schemas.microsoft.com/office/drawing/2014/main" id="{FB985EB4-EFAF-4CFE-AAC8-3BFEF86CD305}"/>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6" name="Rectangle 85">
            <a:extLst>
              <a:ext uri="{FF2B5EF4-FFF2-40B4-BE49-F238E27FC236}">
                <a16:creationId xmlns:a16="http://schemas.microsoft.com/office/drawing/2014/main" id="{D33079FA-0FE4-4F50-9CB5-E57CCD4A3E6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7" name="Rectangle 86">
            <a:extLst>
              <a:ext uri="{FF2B5EF4-FFF2-40B4-BE49-F238E27FC236}">
                <a16:creationId xmlns:a16="http://schemas.microsoft.com/office/drawing/2014/main" id="{D0C7EF25-F41C-4D5A-8D5F-89222470364F}"/>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8" name="Rectangle 87">
            <a:extLst>
              <a:ext uri="{FF2B5EF4-FFF2-40B4-BE49-F238E27FC236}">
                <a16:creationId xmlns:a16="http://schemas.microsoft.com/office/drawing/2014/main" id="{33CC15C5-E426-425E-8CA8-58B5F0AF7407}"/>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89" name="Picture 12" descr="Shanghai Shenda et IAC Group achèvent la transaction de coentreprise  formant Auria, un fournisseur automobile mondial de premier rang de  garnitures et de produits acoustiques">
            <a:extLst>
              <a:ext uri="{FF2B5EF4-FFF2-40B4-BE49-F238E27FC236}">
                <a16:creationId xmlns:a16="http://schemas.microsoft.com/office/drawing/2014/main" id="{9EBE027D-8EAA-4C2A-A27E-E736F1F4D783}"/>
              </a:ext>
            </a:extLst>
          </p:cNvPr>
          <p:cNvPicPr>
            <a:picLocks noChangeAspect="1" noChangeArrowheads="1"/>
          </p:cNvPicPr>
          <p:nvPr/>
        </p:nvPicPr>
        <p:blipFill>
          <a:blip r:embed="rId2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362901" y="1622043"/>
            <a:ext cx="574947" cy="182251"/>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69">
            <a:extLst>
              <a:ext uri="{FF2B5EF4-FFF2-40B4-BE49-F238E27FC236}">
                <a16:creationId xmlns:a16="http://schemas.microsoft.com/office/drawing/2014/main" id="{CD93BD11-97EA-48B2-92A2-D7BDA271F048}"/>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 expert calls</a:t>
            </a:r>
          </a:p>
        </p:txBody>
      </p:sp>
      <p:pic>
        <p:nvPicPr>
          <p:cNvPr id="71" name="Graphique 51" descr="Loupe avec un remplissage uni">
            <a:extLst>
              <a:ext uri="{FF2B5EF4-FFF2-40B4-BE49-F238E27FC236}">
                <a16:creationId xmlns:a16="http://schemas.microsoft.com/office/drawing/2014/main" id="{D6875A61-0132-4855-BAFA-47C1EDCCC32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2544" y="189023"/>
            <a:ext cx="441324" cy="441324"/>
          </a:xfrm>
          <a:prstGeom prst="rect">
            <a:avLst/>
          </a:prstGeom>
        </p:spPr>
      </p:pic>
      <p:sp>
        <p:nvSpPr>
          <p:cNvPr id="79" name="TextBox 78">
            <a:extLst>
              <a:ext uri="{FF2B5EF4-FFF2-40B4-BE49-F238E27FC236}">
                <a16:creationId xmlns:a16="http://schemas.microsoft.com/office/drawing/2014/main" id="{1CBA9F3D-3E13-45BD-820F-C591145294E9}"/>
              </a:ext>
            </a:extLst>
          </p:cNvPr>
          <p:cNvSpPr txBox="1"/>
          <p:nvPr/>
        </p:nvSpPr>
        <p:spPr>
          <a:xfrm>
            <a:off x="186682" y="230674"/>
            <a:ext cx="269626" cy="253916"/>
          </a:xfrm>
          <a:prstGeom prst="rect">
            <a:avLst/>
          </a:prstGeom>
          <a:noFill/>
        </p:spPr>
        <p:txBody>
          <a:bodyPr wrap="none" rtlCol="0">
            <a:spAutoFit/>
          </a:bodyPr>
          <a:lstStyle/>
          <a:p>
            <a:pPr algn="l"/>
            <a:r>
              <a:rPr lang="fr-FR" sz="1050">
                <a:solidFill>
                  <a:srgbClr val="1F497D"/>
                </a:solidFill>
              </a:rPr>
              <a:t>1</a:t>
            </a:r>
          </a:p>
        </p:txBody>
      </p:sp>
    </p:spTree>
    <p:extLst>
      <p:ext uri="{BB962C8B-B14F-4D97-AF65-F5344CB8AC3E}">
        <p14:creationId xmlns:p14="http://schemas.microsoft.com/office/powerpoint/2010/main" val="95735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1B30618F-332C-4735-B637-9D05B68B0E28}"/>
              </a:ext>
            </a:extLst>
          </p:cNvPr>
          <p:cNvGraphicFramePr>
            <a:graphicFrameLocks noChangeAspect="1"/>
          </p:cNvGraphicFramePr>
          <p:nvPr>
            <p:custDataLst>
              <p:tags r:id="rId1"/>
            </p:custDataLst>
            <p:extLst>
              <p:ext uri="{D42A27DB-BD31-4B8C-83A1-F6EECF244321}">
                <p14:modId xmlns:p14="http://schemas.microsoft.com/office/powerpoint/2010/main" val="153106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1B30618F-332C-4735-B637-9D05B68B0E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endParaRPr lang="en-US" sz="110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189238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03355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FFFFFF"/>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lnSpc>
                <a:spcPts val="1300"/>
              </a:lnSpc>
              <a:spcBef>
                <a:spcPct val="0"/>
              </a:spcBef>
              <a:spcAft>
                <a:spcPct val="0"/>
              </a:spcAft>
            </a:pPr>
            <a:r>
              <a:rPr kumimoji="0" lang="en-US" sz="1050" b="1" i="0" u="none" strike="noStrike" cap="none" normalizeH="0" baseline="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Tree>
    <p:extLst>
      <p:ext uri="{BB962C8B-B14F-4D97-AF65-F5344CB8AC3E}">
        <p14:creationId xmlns:p14="http://schemas.microsoft.com/office/powerpoint/2010/main" val="353602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6895C98-3515-4E6E-A5B0-7021F9705239}"/>
              </a:ext>
            </a:extLst>
          </p:cNvPr>
          <p:cNvGrpSpPr/>
          <p:nvPr/>
        </p:nvGrpSpPr>
        <p:grpSpPr>
          <a:xfrm>
            <a:off x="5812509" y="1322875"/>
            <a:ext cx="3652194" cy="402257"/>
            <a:chOff x="5812509" y="1322875"/>
            <a:chExt cx="3652194" cy="402257"/>
          </a:xfrm>
        </p:grpSpPr>
        <p:pic>
          <p:nvPicPr>
            <p:cNvPr id="57" name="Picture 2" descr="Selon votre localité, trouvez les aides financières | La Maison Saint-Gobain">
              <a:extLst>
                <a:ext uri="{FF2B5EF4-FFF2-40B4-BE49-F238E27FC236}">
                  <a16:creationId xmlns:a16="http://schemas.microsoft.com/office/drawing/2014/main" id="{30F772CF-5E30-476A-B024-582BF15867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7889" y="1346347"/>
              <a:ext cx="1056814" cy="2482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emea pour les pros (Mise à jour 2021)">
              <a:extLst>
                <a:ext uri="{FF2B5EF4-FFF2-40B4-BE49-F238E27FC236}">
                  <a16:creationId xmlns:a16="http://schemas.microsoft.com/office/drawing/2014/main" id="{ADF1D5ED-E513-45E3-90D6-400895E99B6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4869" y="1322875"/>
              <a:ext cx="1137845" cy="402257"/>
            </a:xfrm>
            <a:prstGeom prst="rect">
              <a:avLst/>
            </a:prstGeom>
            <a:noFill/>
            <a:extLst>
              <a:ext uri="{909E8E84-426E-40DD-AFC4-6F175D3DCCD1}">
                <a14:hiddenFill xmlns:a14="http://schemas.microsoft.com/office/drawing/2010/main">
                  <a:solidFill>
                    <a:srgbClr val="FFFFFF"/>
                  </a:solidFill>
                </a14:hiddenFill>
              </a:ext>
            </a:extLst>
          </p:spPr>
        </p:pic>
        <p:pic>
          <p:nvPicPr>
            <p:cNvPr id="65" name="Image 18" descr="Une image contenant texte&#10;&#10;Description générée automatiquement">
              <a:extLst>
                <a:ext uri="{FF2B5EF4-FFF2-40B4-BE49-F238E27FC236}">
                  <a16:creationId xmlns:a16="http://schemas.microsoft.com/office/drawing/2014/main" id="{2A13C374-280C-417A-9EDF-C140250416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509" y="1397118"/>
              <a:ext cx="1005824" cy="273011"/>
            </a:xfrm>
            <a:prstGeom prst="rect">
              <a:avLst/>
            </a:prstGeom>
          </p:spPr>
        </p:pic>
        <p:pic>
          <p:nvPicPr>
            <p:cNvPr id="1026" name="Picture 2" descr="Archionline | N°1 des Architectes &amp; Entreprises en France‎">
              <a:extLst>
                <a:ext uri="{FF2B5EF4-FFF2-40B4-BE49-F238E27FC236}">
                  <a16:creationId xmlns:a16="http://schemas.microsoft.com/office/drawing/2014/main" id="{3FED756C-F652-43BF-94E0-5CA2361858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9094" y="1385757"/>
              <a:ext cx="799014" cy="22425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Objet 11" hidden="1">
            <a:extLst>
              <a:ext uri="{FF2B5EF4-FFF2-40B4-BE49-F238E27FC236}">
                <a16:creationId xmlns:a16="http://schemas.microsoft.com/office/drawing/2014/main" id="{F79979F6-AFE0-4EE6-B52C-09A6D4303B52}"/>
              </a:ext>
            </a:extLst>
          </p:cNvPr>
          <p:cNvGraphicFramePr>
            <a:graphicFrameLocks noChangeAspect="1"/>
          </p:cNvGraphicFramePr>
          <p:nvPr>
            <p:custDataLst>
              <p:tags r:id="rId1"/>
            </p:custDataLst>
            <p:extLst>
              <p:ext uri="{D42A27DB-BD31-4B8C-83A1-F6EECF244321}">
                <p14:modId xmlns:p14="http://schemas.microsoft.com/office/powerpoint/2010/main" val="30446691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12" name="Objet 11" hidden="1">
                        <a:extLst>
                          <a:ext uri="{FF2B5EF4-FFF2-40B4-BE49-F238E27FC236}">
                            <a16:creationId xmlns:a16="http://schemas.microsoft.com/office/drawing/2014/main" id="{F79979F6-AFE0-4EE6-B52C-09A6D4303B5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69247EA-17E8-4C3A-8816-83F479289603}"/>
              </a:ext>
            </a:extLst>
          </p:cNvPr>
          <p:cNvSpPr>
            <a:spLocks noGrp="1"/>
          </p:cNvSpPr>
          <p:nvPr>
            <p:ph type="ctrTitle"/>
          </p:nvPr>
        </p:nvSpPr>
        <p:spPr>
          <a:xfrm>
            <a:off x="584515" y="116632"/>
            <a:ext cx="8305167" cy="576064"/>
          </a:xfrm>
        </p:spPr>
        <p:txBody>
          <a:bodyPr vert="horz"/>
          <a:lstStyle/>
          <a:p>
            <a:r>
              <a:rPr lang="en-US" sz="1300" b="0"/>
              <a:t>Amongst on-demand </a:t>
            </a:r>
            <a:r>
              <a:rPr lang="en-US" sz="1300" b="0">
                <a:solidFill>
                  <a:schemeClr val="accent5">
                    <a:lumMod val="75000"/>
                  </a:schemeClr>
                </a:solidFill>
              </a:rPr>
              <a:t>renovation B2C platforms two business models </a:t>
            </a:r>
            <a:r>
              <a:rPr lang="en-US" sz="1300" b="0"/>
              <a:t>coexist and </a:t>
            </a:r>
            <a:r>
              <a:rPr lang="en-US" sz="1300" b="0">
                <a:solidFill>
                  <a:schemeClr val="accent5">
                    <a:lumMod val="75000"/>
                  </a:schemeClr>
                </a:solidFill>
              </a:rPr>
              <a:t>differentiate</a:t>
            </a:r>
            <a:r>
              <a:rPr lang="en-US" sz="1300" b="0"/>
              <a:t> mainly on the </a:t>
            </a:r>
            <a:r>
              <a:rPr lang="en-US" sz="1300" b="0">
                <a:solidFill>
                  <a:schemeClr val="accent5">
                    <a:lumMod val="75000"/>
                  </a:schemeClr>
                </a:solidFill>
              </a:rPr>
              <a:t>level of customer support </a:t>
            </a:r>
            <a:r>
              <a:rPr lang="en-US" sz="1300" b="0"/>
              <a:t>they provide </a:t>
            </a:r>
          </a:p>
        </p:txBody>
      </p:sp>
      <p:sp>
        <p:nvSpPr>
          <p:cNvPr id="7" name="Rectangle 6">
            <a:extLst>
              <a:ext uri="{FF2B5EF4-FFF2-40B4-BE49-F238E27FC236}">
                <a16:creationId xmlns:a16="http://schemas.microsoft.com/office/drawing/2014/main" id="{044946C5-D2A9-4225-9A4A-E922125A0AE1}"/>
              </a:ext>
            </a:extLst>
          </p:cNvPr>
          <p:cNvSpPr/>
          <p:nvPr/>
        </p:nvSpPr>
        <p:spPr>
          <a:xfrm>
            <a:off x="373712" y="2992334"/>
            <a:ext cx="1117098" cy="44296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US" sz="1000"/>
              <a:t>Value proposition for demand side</a:t>
            </a:r>
          </a:p>
        </p:txBody>
      </p:sp>
      <p:sp>
        <p:nvSpPr>
          <p:cNvPr id="17" name="Rectangle 16">
            <a:extLst>
              <a:ext uri="{FF2B5EF4-FFF2-40B4-BE49-F238E27FC236}">
                <a16:creationId xmlns:a16="http://schemas.microsoft.com/office/drawing/2014/main" id="{C9EAEAC2-A4FF-4DD8-9228-E949C4DB6A55}"/>
              </a:ext>
            </a:extLst>
          </p:cNvPr>
          <p:cNvSpPr/>
          <p:nvPr/>
        </p:nvSpPr>
        <p:spPr>
          <a:xfrm>
            <a:off x="1746572" y="2987068"/>
            <a:ext cx="3577449" cy="45317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Access to </a:t>
            </a:r>
            <a:r>
              <a:rPr lang="en-US" sz="1000">
                <a:solidFill>
                  <a:schemeClr val="accent5">
                    <a:lumMod val="75000"/>
                  </a:schemeClr>
                </a:solidFill>
              </a:rPr>
              <a:t>extensive database </a:t>
            </a:r>
            <a:r>
              <a:rPr lang="en-US" sz="1000">
                <a:solidFill>
                  <a:schemeClr val="tx1"/>
                </a:solidFill>
              </a:rPr>
              <a:t>of service providers</a:t>
            </a:r>
          </a:p>
          <a:p>
            <a:pPr marL="171450" indent="-171450">
              <a:buFont typeface="Arial" panose="020B0604020202020204" pitchFamily="34" charset="0"/>
              <a:buChar char="•"/>
            </a:pPr>
            <a:r>
              <a:rPr lang="en-US" sz="1000">
                <a:solidFill>
                  <a:schemeClr val="tx1"/>
                </a:solidFill>
              </a:rPr>
              <a:t>Possibility to </a:t>
            </a:r>
            <a:r>
              <a:rPr lang="en-US" sz="1000">
                <a:solidFill>
                  <a:schemeClr val="accent5">
                    <a:lumMod val="75000"/>
                  </a:schemeClr>
                </a:solidFill>
              </a:rPr>
              <a:t>easily compare quotations</a:t>
            </a:r>
          </a:p>
        </p:txBody>
      </p:sp>
      <p:sp>
        <p:nvSpPr>
          <p:cNvPr id="20" name="Rectangle 19">
            <a:extLst>
              <a:ext uri="{FF2B5EF4-FFF2-40B4-BE49-F238E27FC236}">
                <a16:creationId xmlns:a16="http://schemas.microsoft.com/office/drawing/2014/main" id="{5F5540D3-73DA-4CB5-8CE1-6C8BEAA293F6}"/>
              </a:ext>
            </a:extLst>
          </p:cNvPr>
          <p:cNvSpPr/>
          <p:nvPr/>
        </p:nvSpPr>
        <p:spPr>
          <a:xfrm>
            <a:off x="1746572" y="3541679"/>
            <a:ext cx="3577449" cy="43939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Access to a </a:t>
            </a:r>
            <a:r>
              <a:rPr lang="en-US" sz="1000">
                <a:solidFill>
                  <a:schemeClr val="accent5">
                    <a:lumMod val="75000"/>
                  </a:schemeClr>
                </a:solidFill>
              </a:rPr>
              <a:t>wide pool of clients </a:t>
            </a:r>
            <a:r>
              <a:rPr lang="en-US" sz="1000">
                <a:solidFill>
                  <a:schemeClr val="tx1"/>
                </a:solidFill>
              </a:rPr>
              <a:t>without prospecting</a:t>
            </a:r>
          </a:p>
        </p:txBody>
      </p:sp>
      <p:sp>
        <p:nvSpPr>
          <p:cNvPr id="24" name="Rectangle 23">
            <a:extLst>
              <a:ext uri="{FF2B5EF4-FFF2-40B4-BE49-F238E27FC236}">
                <a16:creationId xmlns:a16="http://schemas.microsoft.com/office/drawing/2014/main" id="{9AC553B1-4F81-4C20-B305-7DC8EB1A6187}"/>
              </a:ext>
            </a:extLst>
          </p:cNvPr>
          <p:cNvSpPr/>
          <p:nvPr/>
        </p:nvSpPr>
        <p:spPr>
          <a:xfrm>
            <a:off x="373712" y="2558513"/>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Business model</a:t>
            </a:r>
          </a:p>
        </p:txBody>
      </p:sp>
      <p:sp>
        <p:nvSpPr>
          <p:cNvPr id="25" name="Rectangle 24">
            <a:extLst>
              <a:ext uri="{FF2B5EF4-FFF2-40B4-BE49-F238E27FC236}">
                <a16:creationId xmlns:a16="http://schemas.microsoft.com/office/drawing/2014/main" id="{3E109305-F3C7-486E-897E-2E8221625EF8}"/>
              </a:ext>
            </a:extLst>
          </p:cNvPr>
          <p:cNvSpPr/>
          <p:nvPr/>
        </p:nvSpPr>
        <p:spPr>
          <a:xfrm>
            <a:off x="1746572" y="2558514"/>
            <a:ext cx="3577449" cy="3280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Fixed fee per quotation </a:t>
            </a:r>
            <a:r>
              <a:rPr lang="en-US" sz="1000">
                <a:solidFill>
                  <a:schemeClr val="tx1"/>
                </a:solidFill>
              </a:rPr>
              <a:t>done by professionals (~30€ each)</a:t>
            </a:r>
          </a:p>
        </p:txBody>
      </p:sp>
      <p:sp>
        <p:nvSpPr>
          <p:cNvPr id="29" name="Rectangle 28">
            <a:extLst>
              <a:ext uri="{FF2B5EF4-FFF2-40B4-BE49-F238E27FC236}">
                <a16:creationId xmlns:a16="http://schemas.microsoft.com/office/drawing/2014/main" id="{6883ADF0-392A-45C2-A4E3-ABAB2274EB03}"/>
              </a:ext>
            </a:extLst>
          </p:cNvPr>
          <p:cNvSpPr/>
          <p:nvPr/>
        </p:nvSpPr>
        <p:spPr>
          <a:xfrm>
            <a:off x="373712" y="4082514"/>
            <a:ext cx="1117098" cy="442970"/>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Key differentiating asset </a:t>
            </a:r>
          </a:p>
        </p:txBody>
      </p:sp>
      <p:sp>
        <p:nvSpPr>
          <p:cNvPr id="30" name="Rectangle 29">
            <a:extLst>
              <a:ext uri="{FF2B5EF4-FFF2-40B4-BE49-F238E27FC236}">
                <a16:creationId xmlns:a16="http://schemas.microsoft.com/office/drawing/2014/main" id="{DEF0A5A1-4D9F-4E2F-9E07-C79302AD07AD}"/>
              </a:ext>
            </a:extLst>
          </p:cNvPr>
          <p:cNvSpPr/>
          <p:nvPr/>
        </p:nvSpPr>
        <p:spPr>
          <a:xfrm>
            <a:off x="1746572" y="4082514"/>
            <a:ext cx="3577449" cy="4429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Reliability of service providers</a:t>
            </a:r>
          </a:p>
          <a:p>
            <a:pPr marL="171450" indent="-171450">
              <a:buClr>
                <a:schemeClr val="tx1"/>
              </a:buClr>
              <a:buFont typeface="Arial" panose="020B0604020202020204" pitchFamily="34" charset="0"/>
              <a:buChar char="•"/>
            </a:pPr>
            <a:r>
              <a:rPr lang="en-US" sz="1000">
                <a:solidFill>
                  <a:schemeClr val="accent5">
                    <a:lumMod val="75000"/>
                  </a:schemeClr>
                </a:solidFill>
              </a:rPr>
              <a:t>Customer support </a:t>
            </a:r>
            <a:r>
              <a:rPr lang="en-US" sz="1000">
                <a:solidFill>
                  <a:schemeClr val="tx1"/>
                </a:solidFill>
              </a:rPr>
              <a:t>layer</a:t>
            </a:r>
          </a:p>
        </p:txBody>
      </p:sp>
      <p:sp>
        <p:nvSpPr>
          <p:cNvPr id="32" name="Rectangle 31">
            <a:extLst>
              <a:ext uri="{FF2B5EF4-FFF2-40B4-BE49-F238E27FC236}">
                <a16:creationId xmlns:a16="http://schemas.microsoft.com/office/drawing/2014/main" id="{3FF3FDF5-52D0-49E0-A0E7-824DFE96C177}"/>
              </a:ext>
            </a:extLst>
          </p:cNvPr>
          <p:cNvSpPr/>
          <p:nvPr/>
        </p:nvSpPr>
        <p:spPr>
          <a:xfrm>
            <a:off x="373712" y="1694467"/>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Nature of intervention</a:t>
            </a:r>
          </a:p>
        </p:txBody>
      </p:sp>
      <p:sp>
        <p:nvSpPr>
          <p:cNvPr id="33" name="Rectangle 32">
            <a:extLst>
              <a:ext uri="{FF2B5EF4-FFF2-40B4-BE49-F238E27FC236}">
                <a16:creationId xmlns:a16="http://schemas.microsoft.com/office/drawing/2014/main" id="{199DDAA8-0D15-4205-9F4A-142676014187}"/>
              </a:ext>
            </a:extLst>
          </p:cNvPr>
          <p:cNvSpPr/>
          <p:nvPr/>
        </p:nvSpPr>
        <p:spPr>
          <a:xfrm>
            <a:off x="1746572" y="1694467"/>
            <a:ext cx="3577449" cy="32801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Small housework to big renovation projects</a:t>
            </a:r>
          </a:p>
        </p:txBody>
      </p:sp>
      <p:sp>
        <p:nvSpPr>
          <p:cNvPr id="28" name="ZoneTexte 27">
            <a:extLst>
              <a:ext uri="{FF2B5EF4-FFF2-40B4-BE49-F238E27FC236}">
                <a16:creationId xmlns:a16="http://schemas.microsoft.com/office/drawing/2014/main" id="{F0A42D70-8359-43E9-B3F0-C9955529B0D8}"/>
              </a:ext>
            </a:extLst>
          </p:cNvPr>
          <p:cNvSpPr txBox="1"/>
          <p:nvPr/>
        </p:nvSpPr>
        <p:spPr>
          <a:xfrm>
            <a:off x="424338" y="1298876"/>
            <a:ext cx="1004555" cy="415498"/>
          </a:xfrm>
          <a:prstGeom prst="rect">
            <a:avLst/>
          </a:prstGeom>
          <a:noFill/>
        </p:spPr>
        <p:txBody>
          <a:bodyPr wrap="square" rtlCol="0">
            <a:spAutoFit/>
          </a:bodyPr>
          <a:lstStyle/>
          <a:p>
            <a:pPr algn="ctr"/>
            <a:r>
              <a:rPr lang="en-US" sz="1000" i="1"/>
              <a:t>Example of players</a:t>
            </a:r>
          </a:p>
        </p:txBody>
      </p:sp>
      <p:cxnSp>
        <p:nvCxnSpPr>
          <p:cNvPr id="35" name="Connecteur droit 34">
            <a:extLst>
              <a:ext uri="{FF2B5EF4-FFF2-40B4-BE49-F238E27FC236}">
                <a16:creationId xmlns:a16="http://schemas.microsoft.com/office/drawing/2014/main" id="{57417665-03B3-4BC9-AECB-6432DB859F71}"/>
              </a:ext>
            </a:extLst>
          </p:cNvPr>
          <p:cNvCxnSpPr/>
          <p:nvPr/>
        </p:nvCxnSpPr>
        <p:spPr>
          <a:xfrm>
            <a:off x="5609483" y="1077564"/>
            <a:ext cx="0" cy="465373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eur droit 66">
            <a:extLst>
              <a:ext uri="{FF2B5EF4-FFF2-40B4-BE49-F238E27FC236}">
                <a16:creationId xmlns:a16="http://schemas.microsoft.com/office/drawing/2014/main" id="{663322A1-0AC1-4870-9C82-26198269C7C3}"/>
              </a:ext>
            </a:extLst>
          </p:cNvPr>
          <p:cNvCxnSpPr>
            <a:cxnSpLocks/>
          </p:cNvCxnSpPr>
          <p:nvPr/>
        </p:nvCxnSpPr>
        <p:spPr bwMode="auto">
          <a:xfrm>
            <a:off x="171973" y="9116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4" name="Rectangle 63">
            <a:extLst>
              <a:ext uri="{FF2B5EF4-FFF2-40B4-BE49-F238E27FC236}">
                <a16:creationId xmlns:a16="http://schemas.microsoft.com/office/drawing/2014/main" id="{D18473C9-8757-432D-9AB2-988A0819821F}"/>
              </a:ext>
            </a:extLst>
          </p:cNvPr>
          <p:cNvSpPr/>
          <p:nvPr/>
        </p:nvSpPr>
        <p:spPr>
          <a:xfrm>
            <a:off x="2882097" y="803902"/>
            <a:ext cx="5390951"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Two main business models prevail in the B2C/B market</a:t>
            </a:r>
          </a:p>
        </p:txBody>
      </p:sp>
      <p:grpSp>
        <p:nvGrpSpPr>
          <p:cNvPr id="52" name="Group 51">
            <a:extLst>
              <a:ext uri="{FF2B5EF4-FFF2-40B4-BE49-F238E27FC236}">
                <a16:creationId xmlns:a16="http://schemas.microsoft.com/office/drawing/2014/main" id="{386A30DA-96F8-45AE-9CEA-A8ED36FC45A0}"/>
              </a:ext>
            </a:extLst>
          </p:cNvPr>
          <p:cNvGrpSpPr/>
          <p:nvPr/>
        </p:nvGrpSpPr>
        <p:grpSpPr>
          <a:xfrm>
            <a:off x="1956607" y="1390958"/>
            <a:ext cx="3138573" cy="229537"/>
            <a:chOff x="5198247" y="2102010"/>
            <a:chExt cx="1929817" cy="141135"/>
          </a:xfrm>
        </p:grpSpPr>
        <p:pic>
          <p:nvPicPr>
            <p:cNvPr id="53" name="Image 10" descr="Une image contenant texte&#10;&#10;Description générée automatiquement">
              <a:extLst>
                <a:ext uri="{FF2B5EF4-FFF2-40B4-BE49-F238E27FC236}">
                  <a16:creationId xmlns:a16="http://schemas.microsoft.com/office/drawing/2014/main" id="{3263E840-FDB5-4CE4-B918-AEEBD7247E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98247" y="2102010"/>
              <a:ext cx="727900" cy="103081"/>
            </a:xfrm>
            <a:prstGeom prst="rect">
              <a:avLst/>
            </a:prstGeom>
          </p:spPr>
        </p:pic>
        <p:pic>
          <p:nvPicPr>
            <p:cNvPr id="54" name="Picture 2" descr="123devis.com pour les pros (Mise à jour 2021)">
              <a:extLst>
                <a:ext uri="{FF2B5EF4-FFF2-40B4-BE49-F238E27FC236}">
                  <a16:creationId xmlns:a16="http://schemas.microsoft.com/office/drawing/2014/main" id="{32A7792F-76DB-4FA8-A029-94FBFF20772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47280"/>
            <a:stretch/>
          </p:blipFill>
          <p:spPr bwMode="auto">
            <a:xfrm>
              <a:off x="6035859" y="2116485"/>
              <a:ext cx="515501" cy="1062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QUOTATIS FRANCE SAS">
              <a:extLst>
                <a:ext uri="{FF2B5EF4-FFF2-40B4-BE49-F238E27FC236}">
                  <a16:creationId xmlns:a16="http://schemas.microsoft.com/office/drawing/2014/main" id="{0819C732-607E-4F68-A7DB-FDCD8C09C72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8385" b="18674"/>
            <a:stretch/>
          </p:blipFill>
          <p:spPr bwMode="auto">
            <a:xfrm>
              <a:off x="6676007" y="2102010"/>
              <a:ext cx="452057" cy="1411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53F76EF6-A16A-4416-954E-5734C91DB3EA}"/>
              </a:ext>
            </a:extLst>
          </p:cNvPr>
          <p:cNvSpPr/>
          <p:nvPr/>
        </p:nvSpPr>
        <p:spPr>
          <a:xfrm>
            <a:off x="5888408" y="1694411"/>
            <a:ext cx="3577449" cy="32801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Complex refurbishment projects combining different specialties </a:t>
            </a:r>
          </a:p>
        </p:txBody>
      </p:sp>
      <p:sp>
        <p:nvSpPr>
          <p:cNvPr id="74" name="Rectangle 73">
            <a:extLst>
              <a:ext uri="{FF2B5EF4-FFF2-40B4-BE49-F238E27FC236}">
                <a16:creationId xmlns:a16="http://schemas.microsoft.com/office/drawing/2014/main" id="{86FA14E8-7A65-4CBB-A34D-88A87FFA3ACF}"/>
              </a:ext>
            </a:extLst>
          </p:cNvPr>
          <p:cNvSpPr/>
          <p:nvPr/>
        </p:nvSpPr>
        <p:spPr bwMode="auto">
          <a:xfrm>
            <a:off x="371705" y="5841793"/>
            <a:ext cx="1119105" cy="41508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75" name="Rectangle 74">
            <a:extLst>
              <a:ext uri="{FF2B5EF4-FFF2-40B4-BE49-F238E27FC236}">
                <a16:creationId xmlns:a16="http://schemas.microsoft.com/office/drawing/2014/main" id="{C116CA5A-79BC-4753-A781-D939D02B2F40}"/>
              </a:ext>
            </a:extLst>
          </p:cNvPr>
          <p:cNvSpPr/>
          <p:nvPr/>
        </p:nvSpPr>
        <p:spPr bwMode="auto">
          <a:xfrm>
            <a:off x="1746571" y="5841793"/>
            <a:ext cx="7736321" cy="4189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1000"/>
              <a:t>The market of construction for individuals has </a:t>
            </a:r>
            <a:r>
              <a:rPr lang="en-US" sz="1000">
                <a:solidFill>
                  <a:schemeClr val="accent5">
                    <a:lumMod val="75000"/>
                  </a:schemeClr>
                </a:solidFill>
              </a:rPr>
              <a:t>long been dominated by matching players </a:t>
            </a:r>
            <a:r>
              <a:rPr lang="en-US" sz="1000"/>
              <a:t>that struggled to reach profitability, but new </a:t>
            </a:r>
            <a:r>
              <a:rPr lang="en-US" sz="1000">
                <a:solidFill>
                  <a:schemeClr val="accent5">
                    <a:lumMod val="75000"/>
                  </a:schemeClr>
                </a:solidFill>
              </a:rPr>
              <a:t>business models have emerged </a:t>
            </a:r>
            <a:r>
              <a:rPr lang="en-US" sz="1000"/>
              <a:t>with more service regarding project supervision and delivery</a:t>
            </a:r>
          </a:p>
        </p:txBody>
      </p:sp>
      <p:sp>
        <p:nvSpPr>
          <p:cNvPr id="76" name="Rectangle 75">
            <a:extLst>
              <a:ext uri="{FF2B5EF4-FFF2-40B4-BE49-F238E27FC236}">
                <a16:creationId xmlns:a16="http://schemas.microsoft.com/office/drawing/2014/main" id="{610286D6-0078-41F1-9A71-66B2525DCCAB}"/>
              </a:ext>
            </a:extLst>
          </p:cNvPr>
          <p:cNvSpPr/>
          <p:nvPr/>
        </p:nvSpPr>
        <p:spPr>
          <a:xfrm>
            <a:off x="373712" y="3538105"/>
            <a:ext cx="1117098" cy="44296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US" sz="1000"/>
              <a:t>Value proposition for supply side</a:t>
            </a:r>
          </a:p>
        </p:txBody>
      </p:sp>
      <p:sp>
        <p:nvSpPr>
          <p:cNvPr id="77" name="ZoneTexte 29">
            <a:extLst>
              <a:ext uri="{FF2B5EF4-FFF2-40B4-BE49-F238E27FC236}">
                <a16:creationId xmlns:a16="http://schemas.microsoft.com/office/drawing/2014/main" id="{655F16CF-879C-4ED9-9E0C-45719166FD41}"/>
              </a:ext>
            </a:extLst>
          </p:cNvPr>
          <p:cNvSpPr txBox="1"/>
          <p:nvPr/>
        </p:nvSpPr>
        <p:spPr>
          <a:xfrm>
            <a:off x="1746571" y="5226992"/>
            <a:ext cx="3577450" cy="688193"/>
          </a:xfrm>
          <a:prstGeom prst="rect">
            <a:avLst/>
          </a:prstGeom>
          <a:noFill/>
        </p:spPr>
        <p:txBody>
          <a:bodyPr wrap="square" lIns="36000" rIns="36000">
            <a:noAutofit/>
          </a:bodyPr>
          <a:lstStyle/>
          <a:p>
            <a:pPr marL="95250">
              <a:spcAft>
                <a:spcPts val="300"/>
              </a:spcAft>
              <a:buClr>
                <a:schemeClr val="tx1"/>
              </a:buClr>
              <a:defRPr/>
            </a:pPr>
            <a:r>
              <a:rPr lang="en-US" sz="1000">
                <a:latin typeface="+mj-lt"/>
              </a:rPr>
              <a:t>“Travaux.com should be profitable this year, but hasn’t been for the past five years</a:t>
            </a:r>
            <a:r>
              <a:rPr lang="en-US" sz="1000" i="1">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Former CMO at Travaux.com</a:t>
            </a:r>
          </a:p>
        </p:txBody>
      </p:sp>
      <p:sp>
        <p:nvSpPr>
          <p:cNvPr id="78" name="Rectangle 77">
            <a:extLst>
              <a:ext uri="{FF2B5EF4-FFF2-40B4-BE49-F238E27FC236}">
                <a16:creationId xmlns:a16="http://schemas.microsoft.com/office/drawing/2014/main" id="{C87B6AA9-98E8-446F-8FA4-C5C34CFB04AF}"/>
              </a:ext>
            </a:extLst>
          </p:cNvPr>
          <p:cNvSpPr/>
          <p:nvPr/>
        </p:nvSpPr>
        <p:spPr>
          <a:xfrm>
            <a:off x="5888407" y="2554765"/>
            <a:ext cx="3577449" cy="3280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Mainly commission </a:t>
            </a:r>
            <a:r>
              <a:rPr lang="en-US" sz="1000">
                <a:solidFill>
                  <a:schemeClr val="tx1"/>
                </a:solidFill>
              </a:rPr>
              <a:t>(5-15% of project amount), and subscription for professionals</a:t>
            </a:r>
          </a:p>
        </p:txBody>
      </p:sp>
      <p:sp>
        <p:nvSpPr>
          <p:cNvPr id="79" name="Rectangle 78">
            <a:extLst>
              <a:ext uri="{FF2B5EF4-FFF2-40B4-BE49-F238E27FC236}">
                <a16:creationId xmlns:a16="http://schemas.microsoft.com/office/drawing/2014/main" id="{8EBF367E-E2DA-415E-B281-2B9404ED3A46}"/>
              </a:ext>
            </a:extLst>
          </p:cNvPr>
          <p:cNvSpPr/>
          <p:nvPr/>
        </p:nvSpPr>
        <p:spPr>
          <a:xfrm>
            <a:off x="5887256" y="2982131"/>
            <a:ext cx="3577449" cy="45317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Selection of best service </a:t>
            </a:r>
            <a:r>
              <a:rPr lang="en-US" sz="1000">
                <a:solidFill>
                  <a:schemeClr val="tx1"/>
                </a:solidFill>
              </a:rPr>
              <a:t>providers</a:t>
            </a:r>
          </a:p>
          <a:p>
            <a:pPr marL="171450" indent="-171450">
              <a:buClr>
                <a:schemeClr val="tx1"/>
              </a:buClr>
              <a:buFont typeface="Arial" panose="020B0604020202020204" pitchFamily="34" charset="0"/>
              <a:buChar char="•"/>
            </a:pPr>
            <a:r>
              <a:rPr lang="en-US" sz="1000">
                <a:solidFill>
                  <a:schemeClr val="accent5">
                    <a:lumMod val="75000"/>
                  </a:schemeClr>
                </a:solidFill>
              </a:rPr>
              <a:t>Trusted third-party </a:t>
            </a:r>
            <a:r>
              <a:rPr lang="en-US" sz="1000">
                <a:solidFill>
                  <a:schemeClr val="tx1"/>
                </a:solidFill>
              </a:rPr>
              <a:t>to facilitate project management for end-customers</a:t>
            </a:r>
          </a:p>
        </p:txBody>
      </p:sp>
      <p:sp>
        <p:nvSpPr>
          <p:cNvPr id="80" name="Rectangle 79">
            <a:extLst>
              <a:ext uri="{FF2B5EF4-FFF2-40B4-BE49-F238E27FC236}">
                <a16:creationId xmlns:a16="http://schemas.microsoft.com/office/drawing/2014/main" id="{DF9DF7E7-5FF0-48B8-A1AC-164500254812}"/>
              </a:ext>
            </a:extLst>
          </p:cNvPr>
          <p:cNvSpPr/>
          <p:nvPr/>
        </p:nvSpPr>
        <p:spPr>
          <a:xfrm>
            <a:off x="5887256" y="3539891"/>
            <a:ext cx="3577449" cy="43939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Reliable payment system </a:t>
            </a:r>
            <a:r>
              <a:rPr lang="en-US" sz="1000">
                <a:solidFill>
                  <a:schemeClr val="tx1"/>
                </a:solidFill>
              </a:rPr>
              <a:t>through platform</a:t>
            </a:r>
          </a:p>
          <a:p>
            <a:pPr marL="171450" indent="-171450">
              <a:buClr>
                <a:schemeClr val="tx1"/>
              </a:buClr>
              <a:buFont typeface="Arial" panose="020B0604020202020204" pitchFamily="34" charset="0"/>
              <a:buChar char="•"/>
            </a:pPr>
            <a:r>
              <a:rPr lang="en-US" sz="1000">
                <a:solidFill>
                  <a:schemeClr val="accent5">
                    <a:lumMod val="75000"/>
                  </a:schemeClr>
                </a:solidFill>
              </a:rPr>
              <a:t>Access to new clients </a:t>
            </a:r>
            <a:r>
              <a:rPr lang="en-US" sz="1000">
                <a:solidFill>
                  <a:schemeClr val="tx1"/>
                </a:solidFill>
              </a:rPr>
              <a:t>with precise and large projects</a:t>
            </a:r>
          </a:p>
        </p:txBody>
      </p:sp>
      <p:sp>
        <p:nvSpPr>
          <p:cNvPr id="81" name="Rectangle 80">
            <a:extLst>
              <a:ext uri="{FF2B5EF4-FFF2-40B4-BE49-F238E27FC236}">
                <a16:creationId xmlns:a16="http://schemas.microsoft.com/office/drawing/2014/main" id="{09E3A3BE-0DD8-4980-A1CF-2EFA556C927A}"/>
              </a:ext>
            </a:extLst>
          </p:cNvPr>
          <p:cNvSpPr/>
          <p:nvPr/>
        </p:nvSpPr>
        <p:spPr>
          <a:xfrm>
            <a:off x="5895251" y="4078592"/>
            <a:ext cx="3577449" cy="4429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Cost of service</a:t>
            </a:r>
          </a:p>
          <a:p>
            <a:pPr marL="171450" indent="-171450">
              <a:buClr>
                <a:schemeClr val="tx1"/>
              </a:buClr>
              <a:buFont typeface="Arial" panose="020B0604020202020204" pitchFamily="34" charset="0"/>
              <a:buChar char="•"/>
            </a:pPr>
            <a:r>
              <a:rPr lang="en-US" sz="1000">
                <a:solidFill>
                  <a:schemeClr val="accent5">
                    <a:lumMod val="75000"/>
                  </a:schemeClr>
                </a:solidFill>
              </a:rPr>
              <a:t>Quality of assistance </a:t>
            </a:r>
            <a:r>
              <a:rPr lang="en-US" sz="1000">
                <a:solidFill>
                  <a:schemeClr val="tx1"/>
                </a:solidFill>
              </a:rPr>
              <a:t>during renovation work</a:t>
            </a:r>
          </a:p>
        </p:txBody>
      </p:sp>
      <p:sp>
        <p:nvSpPr>
          <p:cNvPr id="82" name="Rectangle 81">
            <a:extLst>
              <a:ext uri="{FF2B5EF4-FFF2-40B4-BE49-F238E27FC236}">
                <a16:creationId xmlns:a16="http://schemas.microsoft.com/office/drawing/2014/main" id="{79B17794-B5C3-4B9C-8192-450BCE0A6895}"/>
              </a:ext>
            </a:extLst>
          </p:cNvPr>
          <p:cNvSpPr/>
          <p:nvPr/>
        </p:nvSpPr>
        <p:spPr>
          <a:xfrm>
            <a:off x="373712" y="4626923"/>
            <a:ext cx="1117098" cy="588501"/>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Limits</a:t>
            </a:r>
          </a:p>
        </p:txBody>
      </p:sp>
      <p:sp>
        <p:nvSpPr>
          <p:cNvPr id="83" name="Rectangle 82">
            <a:extLst>
              <a:ext uri="{FF2B5EF4-FFF2-40B4-BE49-F238E27FC236}">
                <a16:creationId xmlns:a16="http://schemas.microsoft.com/office/drawing/2014/main" id="{A56ACA3E-1DF3-4D17-8A29-417336C3FEA0}"/>
              </a:ext>
            </a:extLst>
          </p:cNvPr>
          <p:cNvSpPr/>
          <p:nvPr/>
        </p:nvSpPr>
        <p:spPr>
          <a:xfrm>
            <a:off x="1746572" y="4626923"/>
            <a:ext cx="3577449" cy="59284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Limited profitability </a:t>
            </a:r>
            <a:r>
              <a:rPr lang="en-US" sz="1000">
                <a:solidFill>
                  <a:schemeClr val="tx1"/>
                </a:solidFill>
              </a:rPr>
              <a:t>of the business model </a:t>
            </a:r>
          </a:p>
          <a:p>
            <a:pPr marL="171450" indent="-171450">
              <a:buClr>
                <a:schemeClr val="tx1"/>
              </a:buClr>
              <a:buFont typeface="Arial" panose="020B0604020202020204" pitchFamily="34" charset="0"/>
              <a:buChar char="•"/>
            </a:pPr>
            <a:r>
              <a:rPr lang="en-US" sz="1000">
                <a:solidFill>
                  <a:schemeClr val="accent5">
                    <a:lumMod val="75000"/>
                  </a:schemeClr>
                </a:solidFill>
              </a:rPr>
              <a:t>Very high acquisition costs </a:t>
            </a:r>
            <a:r>
              <a:rPr lang="en-US" sz="1000">
                <a:solidFill>
                  <a:schemeClr val="tx1"/>
                </a:solidFill>
              </a:rPr>
              <a:t>(50% of revenues)</a:t>
            </a:r>
          </a:p>
        </p:txBody>
      </p:sp>
      <p:sp>
        <p:nvSpPr>
          <p:cNvPr id="84" name="Rectangle 83">
            <a:extLst>
              <a:ext uri="{FF2B5EF4-FFF2-40B4-BE49-F238E27FC236}">
                <a16:creationId xmlns:a16="http://schemas.microsoft.com/office/drawing/2014/main" id="{6D983CC5-2164-4341-A344-C58A95E2C300}"/>
              </a:ext>
            </a:extLst>
          </p:cNvPr>
          <p:cNvSpPr/>
          <p:nvPr/>
        </p:nvSpPr>
        <p:spPr>
          <a:xfrm>
            <a:off x="5905444" y="4622576"/>
            <a:ext cx="3577449" cy="59284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Difficulty to scale-up </a:t>
            </a:r>
            <a:r>
              <a:rPr lang="en-US" sz="1000">
                <a:solidFill>
                  <a:schemeClr val="tx1"/>
                </a:solidFill>
              </a:rPr>
              <a:t>the model</a:t>
            </a:r>
          </a:p>
          <a:p>
            <a:pPr marL="171450" indent="-171450">
              <a:buClr>
                <a:schemeClr val="tx1"/>
              </a:buClr>
              <a:buFont typeface="Arial" panose="020B0604020202020204" pitchFamily="34" charset="0"/>
              <a:buChar char="•"/>
            </a:pPr>
            <a:r>
              <a:rPr lang="en-US" sz="1000">
                <a:solidFill>
                  <a:schemeClr val="tx1"/>
                </a:solidFill>
              </a:rPr>
              <a:t>Service is often </a:t>
            </a:r>
            <a:r>
              <a:rPr lang="en-US" sz="1000">
                <a:solidFill>
                  <a:schemeClr val="accent5">
                    <a:lumMod val="75000"/>
                  </a:schemeClr>
                </a:solidFill>
              </a:rPr>
              <a:t>limited to several big cities</a:t>
            </a:r>
          </a:p>
          <a:p>
            <a:pPr marL="171450" indent="-171450">
              <a:buClr>
                <a:schemeClr val="tx1"/>
              </a:buClr>
              <a:buFont typeface="Arial" panose="020B0604020202020204" pitchFamily="34" charset="0"/>
              <a:buChar char="•"/>
            </a:pPr>
            <a:r>
              <a:rPr lang="en-US" sz="1000">
                <a:solidFill>
                  <a:schemeClr val="tx1"/>
                </a:solidFill>
              </a:rPr>
              <a:t>Limited to </a:t>
            </a:r>
            <a:r>
              <a:rPr lang="en-US" sz="1000">
                <a:solidFill>
                  <a:schemeClr val="accent5">
                    <a:lumMod val="75000"/>
                  </a:schemeClr>
                </a:solidFill>
              </a:rPr>
              <a:t>big projects </a:t>
            </a:r>
            <a:r>
              <a:rPr lang="en-US" sz="1000">
                <a:solidFill>
                  <a:schemeClr val="tx1"/>
                </a:solidFill>
              </a:rPr>
              <a:t>(5-10k€ at least)</a:t>
            </a:r>
          </a:p>
        </p:txBody>
      </p:sp>
      <p:sp>
        <p:nvSpPr>
          <p:cNvPr id="85" name="ZoneTexte 29">
            <a:extLst>
              <a:ext uri="{FF2B5EF4-FFF2-40B4-BE49-F238E27FC236}">
                <a16:creationId xmlns:a16="http://schemas.microsoft.com/office/drawing/2014/main" id="{61074D75-11F2-4326-8B1A-211012AA7EFA}"/>
              </a:ext>
            </a:extLst>
          </p:cNvPr>
          <p:cNvSpPr txBox="1"/>
          <p:nvPr/>
        </p:nvSpPr>
        <p:spPr>
          <a:xfrm>
            <a:off x="5806413" y="5215424"/>
            <a:ext cx="3831204" cy="688193"/>
          </a:xfrm>
          <a:prstGeom prst="rect">
            <a:avLst/>
          </a:prstGeom>
          <a:noFill/>
        </p:spPr>
        <p:txBody>
          <a:bodyPr wrap="square" lIns="36000" rIns="36000">
            <a:noAutofit/>
          </a:bodyPr>
          <a:lstStyle/>
          <a:p>
            <a:pPr marL="95250">
              <a:spcAft>
                <a:spcPts val="300"/>
              </a:spcAft>
              <a:buClr>
                <a:schemeClr val="tx1"/>
              </a:buClr>
              <a:defRPr/>
            </a:pPr>
            <a:r>
              <a:rPr lang="en-US" sz="1000">
                <a:latin typeface="+mj-lt"/>
              </a:rPr>
              <a:t>“The offer is really interesting, but the players are still really small</a:t>
            </a:r>
            <a:r>
              <a:rPr lang="en-US" sz="1000" i="1">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Former CMO at Travaux.com</a:t>
            </a:r>
          </a:p>
        </p:txBody>
      </p:sp>
      <p:sp>
        <p:nvSpPr>
          <p:cNvPr id="87" name="Rectangle 86">
            <a:extLst>
              <a:ext uri="{FF2B5EF4-FFF2-40B4-BE49-F238E27FC236}">
                <a16:creationId xmlns:a16="http://schemas.microsoft.com/office/drawing/2014/main" id="{F033E597-A1B3-4016-A335-0C6A3111FED6}"/>
              </a:ext>
            </a:extLst>
          </p:cNvPr>
          <p:cNvSpPr/>
          <p:nvPr/>
        </p:nvSpPr>
        <p:spPr>
          <a:xfrm>
            <a:off x="1727767" y="2131532"/>
            <a:ext cx="3596254"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Clr>
                <a:schemeClr val="tx1"/>
              </a:buClr>
              <a:buFont typeface="Arial" panose="020B0604020202020204" pitchFamily="34" charset="0"/>
              <a:buChar char="•"/>
            </a:pPr>
            <a:r>
              <a:rPr lang="en-US" sz="1000">
                <a:solidFill>
                  <a:schemeClr val="accent5">
                    <a:lumMod val="75000"/>
                  </a:schemeClr>
                </a:solidFill>
              </a:rPr>
              <a:t>&gt;15 </a:t>
            </a:r>
            <a:r>
              <a:rPr lang="en-US" sz="1000">
                <a:solidFill>
                  <a:schemeClr val="tx1"/>
                </a:solidFill>
              </a:rPr>
              <a:t>years of activity</a:t>
            </a:r>
          </a:p>
          <a:p>
            <a:pPr marL="171450" indent="-171450" algn="l">
              <a:buClr>
                <a:schemeClr val="tx1"/>
              </a:buClr>
              <a:buFont typeface="Arial" panose="020B0604020202020204" pitchFamily="34" charset="0"/>
              <a:buChar char="•"/>
            </a:pPr>
            <a:r>
              <a:rPr lang="en-US" sz="1000">
                <a:solidFill>
                  <a:schemeClr val="accent5">
                    <a:lumMod val="75000"/>
                  </a:schemeClr>
                </a:solidFill>
              </a:rPr>
              <a:t>~100-200 </a:t>
            </a:r>
            <a:r>
              <a:rPr lang="en-US" sz="1000">
                <a:solidFill>
                  <a:schemeClr val="tx1"/>
                </a:solidFill>
              </a:rPr>
              <a:t>FTEs</a:t>
            </a:r>
          </a:p>
        </p:txBody>
      </p:sp>
      <p:sp>
        <p:nvSpPr>
          <p:cNvPr id="88" name="Rectangle 87">
            <a:extLst>
              <a:ext uri="{FF2B5EF4-FFF2-40B4-BE49-F238E27FC236}">
                <a16:creationId xmlns:a16="http://schemas.microsoft.com/office/drawing/2014/main" id="{840038ED-3862-4130-85EF-095858B0A462}"/>
              </a:ext>
            </a:extLst>
          </p:cNvPr>
          <p:cNvSpPr/>
          <p:nvPr/>
        </p:nvSpPr>
        <p:spPr>
          <a:xfrm>
            <a:off x="373712" y="2130625"/>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Key platform metrics</a:t>
            </a:r>
          </a:p>
        </p:txBody>
      </p:sp>
      <p:sp>
        <p:nvSpPr>
          <p:cNvPr id="89" name="Rectangle 88">
            <a:extLst>
              <a:ext uri="{FF2B5EF4-FFF2-40B4-BE49-F238E27FC236}">
                <a16:creationId xmlns:a16="http://schemas.microsoft.com/office/drawing/2014/main" id="{EC97F917-C6ED-49BD-B1C9-20BEE6567689}"/>
              </a:ext>
            </a:extLst>
          </p:cNvPr>
          <p:cNvSpPr/>
          <p:nvPr/>
        </p:nvSpPr>
        <p:spPr>
          <a:xfrm>
            <a:off x="5877853" y="2127319"/>
            <a:ext cx="3596254"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Clr>
                <a:schemeClr val="tx1"/>
              </a:buClr>
              <a:buFont typeface="Arial" panose="020B0604020202020204" pitchFamily="34" charset="0"/>
              <a:buChar char="•"/>
            </a:pPr>
            <a:r>
              <a:rPr lang="en-US" sz="1000">
                <a:solidFill>
                  <a:schemeClr val="accent5">
                    <a:lumMod val="75000"/>
                  </a:schemeClr>
                </a:solidFill>
              </a:rPr>
              <a:t>&lt;5 </a:t>
            </a:r>
            <a:r>
              <a:rPr lang="en-US" sz="1000">
                <a:solidFill>
                  <a:schemeClr val="tx1"/>
                </a:solidFill>
              </a:rPr>
              <a:t>years of activity</a:t>
            </a:r>
          </a:p>
          <a:p>
            <a:pPr marL="171450" indent="-171450" algn="l">
              <a:buClr>
                <a:schemeClr val="tx1"/>
              </a:buClr>
              <a:buFont typeface="Arial" panose="020B0604020202020204" pitchFamily="34" charset="0"/>
              <a:buChar char="•"/>
            </a:pPr>
            <a:r>
              <a:rPr lang="en-US" sz="1000">
                <a:solidFill>
                  <a:schemeClr val="accent5">
                    <a:lumMod val="75000"/>
                  </a:schemeClr>
                </a:solidFill>
              </a:rPr>
              <a:t>~50 </a:t>
            </a:r>
            <a:r>
              <a:rPr lang="en-US" sz="1000">
                <a:solidFill>
                  <a:schemeClr val="tx1"/>
                </a:solidFill>
              </a:rPr>
              <a:t>FTEs</a:t>
            </a:r>
          </a:p>
        </p:txBody>
      </p:sp>
      <p:sp>
        <p:nvSpPr>
          <p:cNvPr id="92" name="TextBox 91">
            <a:extLst>
              <a:ext uri="{FF2B5EF4-FFF2-40B4-BE49-F238E27FC236}">
                <a16:creationId xmlns:a16="http://schemas.microsoft.com/office/drawing/2014/main" id="{DF0A93D5-BC60-4E6D-8984-A337ACD37FF2}"/>
              </a:ext>
            </a:extLst>
          </p:cNvPr>
          <p:cNvSpPr txBox="1"/>
          <p:nvPr/>
        </p:nvSpPr>
        <p:spPr>
          <a:xfrm>
            <a:off x="1746572" y="1081643"/>
            <a:ext cx="3577143" cy="246221"/>
          </a:xfrm>
          <a:prstGeom prst="rect">
            <a:avLst/>
          </a:prstGeom>
          <a:solidFill>
            <a:schemeClr val="accent5">
              <a:lumMod val="40000"/>
              <a:lumOff val="60000"/>
            </a:schemeClr>
          </a:solidFill>
        </p:spPr>
        <p:txBody>
          <a:bodyPr wrap="square" rtlCol="0">
            <a:spAutoFit/>
          </a:bodyPr>
          <a:lstStyle/>
          <a:p>
            <a:pPr algn="ctr"/>
            <a:r>
              <a:rPr lang="en-US" sz="1000" b="1"/>
              <a:t>Matching platforms</a:t>
            </a:r>
          </a:p>
        </p:txBody>
      </p:sp>
      <p:sp>
        <p:nvSpPr>
          <p:cNvPr id="93" name="TextBox 92">
            <a:extLst>
              <a:ext uri="{FF2B5EF4-FFF2-40B4-BE49-F238E27FC236}">
                <a16:creationId xmlns:a16="http://schemas.microsoft.com/office/drawing/2014/main" id="{7F3E896D-AB39-44B1-A16F-7968DE41B9E3}"/>
              </a:ext>
            </a:extLst>
          </p:cNvPr>
          <p:cNvSpPr txBox="1"/>
          <p:nvPr/>
        </p:nvSpPr>
        <p:spPr>
          <a:xfrm>
            <a:off x="5895251" y="1081643"/>
            <a:ext cx="3569452" cy="246221"/>
          </a:xfrm>
          <a:prstGeom prst="rect">
            <a:avLst/>
          </a:prstGeom>
          <a:solidFill>
            <a:schemeClr val="accent5">
              <a:lumMod val="40000"/>
              <a:lumOff val="60000"/>
            </a:schemeClr>
          </a:solidFill>
        </p:spPr>
        <p:txBody>
          <a:bodyPr wrap="square" rtlCol="0">
            <a:spAutoFit/>
          </a:bodyPr>
          <a:lstStyle>
            <a:defPPr>
              <a:defRPr lang="fr-FR"/>
            </a:defPPr>
            <a:lvl1pPr algn="ctr">
              <a:defRPr sz="1000" b="1"/>
            </a:lvl1pPr>
          </a:lstStyle>
          <a:p>
            <a:r>
              <a:rPr lang="en-US"/>
              <a:t>Renovation support platforms</a:t>
            </a:r>
          </a:p>
        </p:txBody>
      </p:sp>
      <p:sp>
        <p:nvSpPr>
          <p:cNvPr id="90" name="Triangle isocèle 30">
            <a:extLst>
              <a:ext uri="{FF2B5EF4-FFF2-40B4-BE49-F238E27FC236}">
                <a16:creationId xmlns:a16="http://schemas.microsoft.com/office/drawing/2014/main" id="{96560CEF-D75B-4D59-874C-6BA982B2C860}"/>
              </a:ext>
            </a:extLst>
          </p:cNvPr>
          <p:cNvSpPr/>
          <p:nvPr/>
        </p:nvSpPr>
        <p:spPr bwMode="auto">
          <a:xfrm rot="5400000">
            <a:off x="271572" y="5943932"/>
            <a:ext cx="415081" cy="210804"/>
          </a:xfrm>
          <a:prstGeom prst="triangle">
            <a:avLst>
              <a:gd name="adj" fmla="val 50001"/>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44" name="ZoneTexte 1030">
            <a:extLst>
              <a:ext uri="{FF2B5EF4-FFF2-40B4-BE49-F238E27FC236}">
                <a16:creationId xmlns:a16="http://schemas.microsoft.com/office/drawing/2014/main" id="{B0E36B4E-889F-4589-9A08-C01D267B1C72}"/>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 Information Memorandum</a:t>
            </a:r>
          </a:p>
        </p:txBody>
      </p:sp>
      <p:sp>
        <p:nvSpPr>
          <p:cNvPr id="58" name="ZoneTexte 99">
            <a:extLst>
              <a:ext uri="{FF2B5EF4-FFF2-40B4-BE49-F238E27FC236}">
                <a16:creationId xmlns:a16="http://schemas.microsoft.com/office/drawing/2014/main" id="{8B0B1F27-8215-4EAC-9E9C-BE1DEC1C7AAF}"/>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86" name="Rectangle 85">
            <a:extLst>
              <a:ext uri="{FF2B5EF4-FFF2-40B4-BE49-F238E27FC236}">
                <a16:creationId xmlns:a16="http://schemas.microsoft.com/office/drawing/2014/main" id="{8A14FC79-C56E-4484-8887-E9A78030B4D6}"/>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1" name="Rectangle 90">
            <a:extLst>
              <a:ext uri="{FF2B5EF4-FFF2-40B4-BE49-F238E27FC236}">
                <a16:creationId xmlns:a16="http://schemas.microsoft.com/office/drawing/2014/main" id="{8D2702E6-E17A-4FED-A239-52E2A9498B00}"/>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94" name="Rectangle 93">
            <a:extLst>
              <a:ext uri="{FF2B5EF4-FFF2-40B4-BE49-F238E27FC236}">
                <a16:creationId xmlns:a16="http://schemas.microsoft.com/office/drawing/2014/main" id="{E3370B19-BD69-449F-9C71-B1EC916BCB38}"/>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5" name="Rectangle 94">
            <a:extLst>
              <a:ext uri="{FF2B5EF4-FFF2-40B4-BE49-F238E27FC236}">
                <a16:creationId xmlns:a16="http://schemas.microsoft.com/office/drawing/2014/main" id="{D6DD3635-D8C4-4356-8D38-A092F5B54338}"/>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96" name="Rectangle 95">
            <a:extLst>
              <a:ext uri="{FF2B5EF4-FFF2-40B4-BE49-F238E27FC236}">
                <a16:creationId xmlns:a16="http://schemas.microsoft.com/office/drawing/2014/main" id="{3AAADA7A-9ABC-4FE7-9FC3-252DBD9FBA26}"/>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7" name="Rectangle 96">
            <a:extLst>
              <a:ext uri="{FF2B5EF4-FFF2-40B4-BE49-F238E27FC236}">
                <a16:creationId xmlns:a16="http://schemas.microsoft.com/office/drawing/2014/main" id="{9DEA2FC9-E544-4C7E-A8E7-A6BBC41C266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8" name="Rectangle 97">
            <a:extLst>
              <a:ext uri="{FF2B5EF4-FFF2-40B4-BE49-F238E27FC236}">
                <a16:creationId xmlns:a16="http://schemas.microsoft.com/office/drawing/2014/main" id="{A8335C43-B2C8-45C7-9493-1227FD0EFBD4}"/>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9" name="Rectangle 98">
            <a:extLst>
              <a:ext uri="{FF2B5EF4-FFF2-40B4-BE49-F238E27FC236}">
                <a16:creationId xmlns:a16="http://schemas.microsoft.com/office/drawing/2014/main" id="{BBF0B7C7-34C0-457C-AB36-80E0926AFC06}"/>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 name="Rectangle : coins arrondis 8">
            <a:extLst>
              <a:ext uri="{FF2B5EF4-FFF2-40B4-BE49-F238E27FC236}">
                <a16:creationId xmlns:a16="http://schemas.microsoft.com/office/drawing/2014/main" id="{FAF41793-0AE2-48FB-B0F7-F9CE65719F59}"/>
              </a:ext>
            </a:extLst>
          </p:cNvPr>
          <p:cNvSpPr/>
          <p:nvPr/>
        </p:nvSpPr>
        <p:spPr>
          <a:xfrm rot="1146102">
            <a:off x="8577411" y="994177"/>
            <a:ext cx="1272886" cy="221476"/>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Non-exhaustive list</a:t>
            </a:r>
          </a:p>
        </p:txBody>
      </p:sp>
      <p:sp>
        <p:nvSpPr>
          <p:cNvPr id="13" name="ZoneTexte 12">
            <a:extLst>
              <a:ext uri="{FF2B5EF4-FFF2-40B4-BE49-F238E27FC236}">
                <a16:creationId xmlns:a16="http://schemas.microsoft.com/office/drawing/2014/main" id="{E4610930-1FA0-46FB-8AFC-90F831D44116}"/>
              </a:ext>
            </a:extLst>
          </p:cNvPr>
          <p:cNvSpPr txBox="1"/>
          <p:nvPr/>
        </p:nvSpPr>
        <p:spPr>
          <a:xfrm>
            <a:off x="5133341" y="1364843"/>
            <a:ext cx="447675" cy="253916"/>
          </a:xfrm>
          <a:prstGeom prst="rect">
            <a:avLst/>
          </a:prstGeom>
          <a:noFill/>
        </p:spPr>
        <p:txBody>
          <a:bodyPr wrap="square" rtlCol="0">
            <a:spAutoFit/>
          </a:bodyPr>
          <a:lstStyle/>
          <a:p>
            <a:pPr algn="l"/>
            <a:r>
              <a:rPr lang="en-US" sz="1050"/>
              <a:t>…</a:t>
            </a:r>
          </a:p>
        </p:txBody>
      </p:sp>
      <p:sp>
        <p:nvSpPr>
          <p:cNvPr id="68" name="ZoneTexte 67">
            <a:extLst>
              <a:ext uri="{FF2B5EF4-FFF2-40B4-BE49-F238E27FC236}">
                <a16:creationId xmlns:a16="http://schemas.microsoft.com/office/drawing/2014/main" id="{09B355E0-39AF-4149-98DE-8CF7CD14B380}"/>
              </a:ext>
            </a:extLst>
          </p:cNvPr>
          <p:cNvSpPr txBox="1"/>
          <p:nvPr/>
        </p:nvSpPr>
        <p:spPr>
          <a:xfrm>
            <a:off x="9472700" y="1364843"/>
            <a:ext cx="447675" cy="253916"/>
          </a:xfrm>
          <a:prstGeom prst="rect">
            <a:avLst/>
          </a:prstGeom>
          <a:noFill/>
        </p:spPr>
        <p:txBody>
          <a:bodyPr wrap="square" rtlCol="0">
            <a:spAutoFit/>
          </a:bodyPr>
          <a:lstStyle/>
          <a:p>
            <a:pPr algn="l"/>
            <a:r>
              <a:rPr lang="en-US" sz="1050"/>
              <a:t>…</a:t>
            </a:r>
          </a:p>
        </p:txBody>
      </p:sp>
      <p:pic>
        <p:nvPicPr>
          <p:cNvPr id="69" name="Graphique 51" descr="Loupe avec un remplissage uni">
            <a:extLst>
              <a:ext uri="{FF2B5EF4-FFF2-40B4-BE49-F238E27FC236}">
                <a16:creationId xmlns:a16="http://schemas.microsoft.com/office/drawing/2014/main" id="{AEE34B8D-9902-44AB-8046-8D9D998A6E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2544" y="189023"/>
            <a:ext cx="441324" cy="441324"/>
          </a:xfrm>
          <a:prstGeom prst="rect">
            <a:avLst/>
          </a:prstGeom>
        </p:spPr>
      </p:pic>
      <p:sp>
        <p:nvSpPr>
          <p:cNvPr id="70" name="TextBox 69">
            <a:extLst>
              <a:ext uri="{FF2B5EF4-FFF2-40B4-BE49-F238E27FC236}">
                <a16:creationId xmlns:a16="http://schemas.microsoft.com/office/drawing/2014/main" id="{2B64032B-5BED-4DF6-861D-B3317D187F9D}"/>
              </a:ext>
            </a:extLst>
          </p:cNvPr>
          <p:cNvSpPr txBox="1"/>
          <p:nvPr/>
        </p:nvSpPr>
        <p:spPr>
          <a:xfrm>
            <a:off x="186682" y="230674"/>
            <a:ext cx="269626" cy="253916"/>
          </a:xfrm>
          <a:prstGeom prst="rect">
            <a:avLst/>
          </a:prstGeom>
          <a:noFill/>
        </p:spPr>
        <p:txBody>
          <a:bodyPr wrap="none" rtlCol="0">
            <a:spAutoFit/>
          </a:bodyPr>
          <a:lstStyle/>
          <a:p>
            <a:pPr algn="l"/>
            <a:r>
              <a:rPr lang="fr-FR" sz="1050">
                <a:solidFill>
                  <a:srgbClr val="1F497D"/>
                </a:solidFill>
              </a:rPr>
              <a:t>2</a:t>
            </a:r>
          </a:p>
        </p:txBody>
      </p:sp>
    </p:spTree>
    <p:extLst>
      <p:ext uri="{BB962C8B-B14F-4D97-AF65-F5344CB8AC3E}">
        <p14:creationId xmlns:p14="http://schemas.microsoft.com/office/powerpoint/2010/main" val="946667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585B5621-A324-4ED4-AA6B-39D8ECEBCC1E}"/>
              </a:ext>
            </a:extLst>
          </p:cNvPr>
          <p:cNvGraphicFramePr>
            <a:graphicFrameLocks noChangeAspect="1"/>
          </p:cNvGraphicFramePr>
          <p:nvPr>
            <p:custDataLst>
              <p:tags r:id="rId1"/>
            </p:custDataLst>
            <p:extLst>
              <p:ext uri="{D42A27DB-BD31-4B8C-83A1-F6EECF244321}">
                <p14:modId xmlns:p14="http://schemas.microsoft.com/office/powerpoint/2010/main" val="48124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1" name="Objet 20" hidden="1">
                        <a:extLst>
                          <a:ext uri="{FF2B5EF4-FFF2-40B4-BE49-F238E27FC236}">
                            <a16:creationId xmlns:a16="http://schemas.microsoft.com/office/drawing/2014/main" id="{585B5621-A324-4ED4-AA6B-39D8ECEBCC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5" name="Groupe 14">
            <a:extLst>
              <a:ext uri="{FF2B5EF4-FFF2-40B4-BE49-F238E27FC236}">
                <a16:creationId xmlns:a16="http://schemas.microsoft.com/office/drawing/2014/main" id="{21061655-6050-422A-86DE-F679FFE9F2AF}"/>
              </a:ext>
            </a:extLst>
          </p:cNvPr>
          <p:cNvGrpSpPr/>
          <p:nvPr/>
        </p:nvGrpSpPr>
        <p:grpSpPr>
          <a:xfrm>
            <a:off x="250827" y="1655866"/>
            <a:ext cx="6140450" cy="3016984"/>
            <a:chOff x="247650" y="1242124"/>
            <a:chExt cx="6140450" cy="3016984"/>
          </a:xfrm>
        </p:grpSpPr>
        <p:pic>
          <p:nvPicPr>
            <p:cNvPr id="4" name="Image 3">
              <a:extLst>
                <a:ext uri="{FF2B5EF4-FFF2-40B4-BE49-F238E27FC236}">
                  <a16:creationId xmlns:a16="http://schemas.microsoft.com/office/drawing/2014/main" id="{C271C27E-E5FB-4CC2-9DC1-D7C82A3787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1242124"/>
              <a:ext cx="6140450" cy="3016984"/>
            </a:xfrm>
            <a:prstGeom prst="rect">
              <a:avLst/>
            </a:prstGeom>
            <a:effectLst>
              <a:outerShdw blurRad="50800" dist="38100" dir="2700000" algn="tl" rotWithShape="0">
                <a:schemeClr val="bg1">
                  <a:lumMod val="75000"/>
                  <a:alpha val="40000"/>
                </a:schemeClr>
              </a:outerShdw>
            </a:effectLst>
          </p:spPr>
        </p:pic>
        <p:sp>
          <p:nvSpPr>
            <p:cNvPr id="9" name="Rectangle 8">
              <a:extLst>
                <a:ext uri="{FF2B5EF4-FFF2-40B4-BE49-F238E27FC236}">
                  <a16:creationId xmlns:a16="http://schemas.microsoft.com/office/drawing/2014/main" id="{D4C396AB-A618-464F-94D0-FDF3162C882F}"/>
                </a:ext>
              </a:extLst>
            </p:cNvPr>
            <p:cNvSpPr/>
            <p:nvPr/>
          </p:nvSpPr>
          <p:spPr>
            <a:xfrm>
              <a:off x="5054600" y="1644650"/>
              <a:ext cx="508000" cy="1079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0" name="Rectangle 9">
              <a:extLst>
                <a:ext uri="{FF2B5EF4-FFF2-40B4-BE49-F238E27FC236}">
                  <a16:creationId xmlns:a16="http://schemas.microsoft.com/office/drawing/2014/main" id="{26804255-20E5-4E94-A4F5-920E329EFCF5}"/>
                </a:ext>
              </a:extLst>
            </p:cNvPr>
            <p:cNvSpPr/>
            <p:nvPr/>
          </p:nvSpPr>
          <p:spPr>
            <a:xfrm>
              <a:off x="5054600" y="2203446"/>
              <a:ext cx="508000" cy="892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 name="Ellipse 10">
              <a:extLst>
                <a:ext uri="{FF2B5EF4-FFF2-40B4-BE49-F238E27FC236}">
                  <a16:creationId xmlns:a16="http://schemas.microsoft.com/office/drawing/2014/main" id="{366B7BDF-4463-42BD-A85C-F01387D4E694}"/>
                </a:ext>
              </a:extLst>
            </p:cNvPr>
            <p:cNvSpPr/>
            <p:nvPr/>
          </p:nvSpPr>
          <p:spPr>
            <a:xfrm>
              <a:off x="6038850" y="1535036"/>
              <a:ext cx="241300" cy="21922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2" name="Ellipse 11">
              <a:extLst>
                <a:ext uri="{FF2B5EF4-FFF2-40B4-BE49-F238E27FC236}">
                  <a16:creationId xmlns:a16="http://schemas.microsoft.com/office/drawing/2014/main" id="{9FC46527-9943-4603-A87B-832AB4E5463F}"/>
                </a:ext>
              </a:extLst>
            </p:cNvPr>
            <p:cNvSpPr/>
            <p:nvPr/>
          </p:nvSpPr>
          <p:spPr>
            <a:xfrm>
              <a:off x="6057900" y="2138439"/>
              <a:ext cx="241300" cy="21922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3" name="Rectangle 12">
              <a:extLst>
                <a:ext uri="{FF2B5EF4-FFF2-40B4-BE49-F238E27FC236}">
                  <a16:creationId xmlns:a16="http://schemas.microsoft.com/office/drawing/2014/main" id="{1B4BF4F1-8F5E-4892-AC86-2A3F1E191766}"/>
                </a:ext>
              </a:extLst>
            </p:cNvPr>
            <p:cNvSpPr/>
            <p:nvPr/>
          </p:nvSpPr>
          <p:spPr>
            <a:xfrm>
              <a:off x="5149850" y="2616658"/>
              <a:ext cx="336550" cy="1268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4" name="Rectangle 13">
              <a:extLst>
                <a:ext uri="{FF2B5EF4-FFF2-40B4-BE49-F238E27FC236}">
                  <a16:creationId xmlns:a16="http://schemas.microsoft.com/office/drawing/2014/main" id="{54A347A6-C1C0-427E-9F0F-E67A7A34B869}"/>
                </a:ext>
              </a:extLst>
            </p:cNvPr>
            <p:cNvSpPr/>
            <p:nvPr/>
          </p:nvSpPr>
          <p:spPr>
            <a:xfrm>
              <a:off x="5149850" y="1886179"/>
              <a:ext cx="171450" cy="10708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pSp>
      <p:sp>
        <p:nvSpPr>
          <p:cNvPr id="18" name="Titre 1">
            <a:extLst>
              <a:ext uri="{FF2B5EF4-FFF2-40B4-BE49-F238E27FC236}">
                <a16:creationId xmlns:a16="http://schemas.microsoft.com/office/drawing/2014/main" id="{5A81D160-8721-446A-9C5E-3BA38AA2B941}"/>
              </a:ext>
            </a:extLst>
          </p:cNvPr>
          <p:cNvSpPr>
            <a:spLocks noGrp="1"/>
          </p:cNvSpPr>
          <p:nvPr>
            <p:ph type="ctrTitle"/>
          </p:nvPr>
        </p:nvSpPr>
        <p:spPr>
          <a:xfrm>
            <a:off x="584515" y="116632"/>
            <a:ext cx="8121335" cy="576064"/>
          </a:xfrm>
        </p:spPr>
        <p:txBody>
          <a:bodyPr vert="horz"/>
          <a:lstStyle/>
          <a:p>
            <a:r>
              <a:rPr lang="en-US" sz="1300" b="0" i="1">
                <a:solidFill>
                  <a:schemeClr val="tx2"/>
                </a:solidFill>
              </a:rPr>
              <a:t>Illustration – Renovation Man: </a:t>
            </a:r>
            <a:r>
              <a:rPr lang="en-US" sz="1300" b="0"/>
              <a:t>The model of the B2C platform emphasizes on providing </a:t>
            </a:r>
            <a:r>
              <a:rPr lang="en-US" sz="1300" b="0">
                <a:solidFill>
                  <a:schemeClr val="accent5">
                    <a:lumMod val="75000"/>
                  </a:schemeClr>
                </a:solidFill>
              </a:rPr>
              <a:t>services that increase end-customers’ peace-of-mind and satisfaction</a:t>
            </a:r>
            <a:r>
              <a:rPr lang="en-US" sz="1300" b="0"/>
              <a:t>, notably through an </a:t>
            </a:r>
            <a:r>
              <a:rPr lang="en-US" sz="1300" b="0">
                <a:solidFill>
                  <a:schemeClr val="accent5">
                    <a:lumMod val="75000"/>
                  </a:schemeClr>
                </a:solidFill>
              </a:rPr>
              <a:t>online portal and dedicated customer support</a:t>
            </a:r>
          </a:p>
        </p:txBody>
      </p:sp>
      <p:cxnSp>
        <p:nvCxnSpPr>
          <p:cNvPr id="39" name="Connecteur droit 66">
            <a:extLst>
              <a:ext uri="{FF2B5EF4-FFF2-40B4-BE49-F238E27FC236}">
                <a16:creationId xmlns:a16="http://schemas.microsoft.com/office/drawing/2014/main" id="{83A815C8-889D-4CA1-AA1F-B443FB7098C3}"/>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0" name="Rectangle 39">
            <a:extLst>
              <a:ext uri="{FF2B5EF4-FFF2-40B4-BE49-F238E27FC236}">
                <a16:creationId xmlns:a16="http://schemas.microsoft.com/office/drawing/2014/main" id="{4B65849B-86CA-4D71-9950-D0231A4AC02F}"/>
              </a:ext>
            </a:extLst>
          </p:cNvPr>
          <p:cNvSpPr/>
          <p:nvPr/>
        </p:nvSpPr>
        <p:spPr>
          <a:xfrm>
            <a:off x="2910358" y="892802"/>
            <a:ext cx="4455332"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Illustration of Renovation Man’s customer portal</a:t>
            </a:r>
          </a:p>
        </p:txBody>
      </p:sp>
      <p:sp>
        <p:nvSpPr>
          <p:cNvPr id="41" name="ZoneTexte 40">
            <a:extLst>
              <a:ext uri="{FF2B5EF4-FFF2-40B4-BE49-F238E27FC236}">
                <a16:creationId xmlns:a16="http://schemas.microsoft.com/office/drawing/2014/main" id="{41D3736C-17D5-407B-A454-92BA4EEBEE51}"/>
              </a:ext>
            </a:extLst>
          </p:cNvPr>
          <p:cNvSpPr txBox="1"/>
          <p:nvPr/>
        </p:nvSpPr>
        <p:spPr>
          <a:xfrm>
            <a:off x="1260474" y="1416073"/>
            <a:ext cx="3714750" cy="230832"/>
          </a:xfrm>
          <a:prstGeom prst="rect">
            <a:avLst/>
          </a:prstGeom>
          <a:noFill/>
        </p:spPr>
        <p:txBody>
          <a:bodyPr wrap="square" rtlCol="0">
            <a:spAutoFit/>
          </a:bodyPr>
          <a:lstStyle/>
          <a:p>
            <a:pPr algn="ctr"/>
            <a:r>
              <a:rPr lang="en-US" sz="900" i="1">
                <a:solidFill>
                  <a:schemeClr val="bg1">
                    <a:lumMod val="50000"/>
                  </a:schemeClr>
                </a:solidFill>
              </a:rPr>
              <a:t>Customer dashboard &amp; overview of payments</a:t>
            </a:r>
          </a:p>
        </p:txBody>
      </p:sp>
      <p:sp>
        <p:nvSpPr>
          <p:cNvPr id="42" name="ZoneTexte 41">
            <a:extLst>
              <a:ext uri="{FF2B5EF4-FFF2-40B4-BE49-F238E27FC236}">
                <a16:creationId xmlns:a16="http://schemas.microsoft.com/office/drawing/2014/main" id="{5985DB3D-7C62-4A85-926C-852C05193A03}"/>
              </a:ext>
            </a:extLst>
          </p:cNvPr>
          <p:cNvSpPr txBox="1"/>
          <p:nvPr/>
        </p:nvSpPr>
        <p:spPr>
          <a:xfrm>
            <a:off x="6038850" y="1416073"/>
            <a:ext cx="3714750" cy="230832"/>
          </a:xfrm>
          <a:prstGeom prst="rect">
            <a:avLst/>
          </a:prstGeom>
          <a:noFill/>
        </p:spPr>
        <p:txBody>
          <a:bodyPr wrap="square" rtlCol="0">
            <a:spAutoFit/>
          </a:bodyPr>
          <a:lstStyle/>
          <a:p>
            <a:pPr algn="ctr"/>
            <a:r>
              <a:rPr lang="en-US" sz="900" i="1">
                <a:solidFill>
                  <a:schemeClr val="bg1">
                    <a:lumMod val="50000"/>
                  </a:schemeClr>
                </a:solidFill>
              </a:rPr>
              <a:t>Craftsman presentation one-pager</a:t>
            </a:r>
          </a:p>
        </p:txBody>
      </p:sp>
      <p:grpSp>
        <p:nvGrpSpPr>
          <p:cNvPr id="45" name="Groupe 44">
            <a:extLst>
              <a:ext uri="{FF2B5EF4-FFF2-40B4-BE49-F238E27FC236}">
                <a16:creationId xmlns:a16="http://schemas.microsoft.com/office/drawing/2014/main" id="{2E3E791A-357C-4B44-9251-588537D39B88}"/>
              </a:ext>
            </a:extLst>
          </p:cNvPr>
          <p:cNvGrpSpPr/>
          <p:nvPr/>
        </p:nvGrpSpPr>
        <p:grpSpPr>
          <a:xfrm>
            <a:off x="6584949" y="1655866"/>
            <a:ext cx="2870199" cy="3497605"/>
            <a:chOff x="6584949" y="1356999"/>
            <a:chExt cx="2870199" cy="3497605"/>
          </a:xfrm>
        </p:grpSpPr>
        <p:pic>
          <p:nvPicPr>
            <p:cNvPr id="17" name="Image 16">
              <a:extLst>
                <a:ext uri="{FF2B5EF4-FFF2-40B4-BE49-F238E27FC236}">
                  <a16:creationId xmlns:a16="http://schemas.microsoft.com/office/drawing/2014/main" id="{0ECF129B-6399-4A12-8F7D-7E27ACD02D7E}"/>
                </a:ext>
              </a:extLst>
            </p:cNvPr>
            <p:cNvPicPr>
              <a:picLocks noChangeAspect="1"/>
            </p:cNvPicPr>
            <p:nvPr/>
          </p:nvPicPr>
          <p:blipFill rotWithShape="1">
            <a:blip r:embed="rId6"/>
            <a:srcRect b="7786"/>
            <a:stretch/>
          </p:blipFill>
          <p:spPr>
            <a:xfrm>
              <a:off x="6584949" y="1356999"/>
              <a:ext cx="2870199" cy="3497605"/>
            </a:xfrm>
            <a:prstGeom prst="rect">
              <a:avLst/>
            </a:prstGeom>
            <a:effectLst>
              <a:outerShdw blurRad="50800" dist="38100" dir="2700000" algn="tl" rotWithShape="0">
                <a:schemeClr val="bg1">
                  <a:lumMod val="75000"/>
                  <a:alpha val="40000"/>
                </a:schemeClr>
              </a:outerShdw>
            </a:effectLst>
          </p:spPr>
        </p:pic>
        <p:sp>
          <p:nvSpPr>
            <p:cNvPr id="43" name="Rectangle 42">
              <a:extLst>
                <a:ext uri="{FF2B5EF4-FFF2-40B4-BE49-F238E27FC236}">
                  <a16:creationId xmlns:a16="http://schemas.microsoft.com/office/drawing/2014/main" id="{C7726A82-A9BE-4C03-AB6C-1A867B76F0A5}"/>
                </a:ext>
              </a:extLst>
            </p:cNvPr>
            <p:cNvSpPr/>
            <p:nvPr/>
          </p:nvSpPr>
          <p:spPr>
            <a:xfrm>
              <a:off x="7804149" y="2108137"/>
              <a:ext cx="622301" cy="953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4" name="Ellipse 43">
              <a:extLst>
                <a:ext uri="{FF2B5EF4-FFF2-40B4-BE49-F238E27FC236}">
                  <a16:creationId xmlns:a16="http://schemas.microsoft.com/office/drawing/2014/main" id="{64EA8B46-EDBA-492C-8605-0C57BB873C71}"/>
                </a:ext>
              </a:extLst>
            </p:cNvPr>
            <p:cNvSpPr/>
            <p:nvPr/>
          </p:nvSpPr>
          <p:spPr>
            <a:xfrm>
              <a:off x="8830517" y="2083211"/>
              <a:ext cx="398366" cy="34020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pSp>
      <p:pic>
        <p:nvPicPr>
          <p:cNvPr id="47" name="Image 46">
            <a:extLst>
              <a:ext uri="{FF2B5EF4-FFF2-40B4-BE49-F238E27FC236}">
                <a16:creationId xmlns:a16="http://schemas.microsoft.com/office/drawing/2014/main" id="{BE7BF310-F90B-41B5-835B-AAEF5EEF96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2692" y="1062872"/>
            <a:ext cx="704911" cy="445522"/>
          </a:xfrm>
          <a:prstGeom prst="rect">
            <a:avLst/>
          </a:prstGeom>
        </p:spPr>
      </p:pic>
      <p:pic>
        <p:nvPicPr>
          <p:cNvPr id="8" name="Image 7">
            <a:extLst>
              <a:ext uri="{FF2B5EF4-FFF2-40B4-BE49-F238E27FC236}">
                <a16:creationId xmlns:a16="http://schemas.microsoft.com/office/drawing/2014/main" id="{72A1398C-FFAF-43C4-AF39-0F6F2C2264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6325" y="3586695"/>
            <a:ext cx="2870199" cy="1575736"/>
          </a:xfrm>
          <a:prstGeom prst="rect">
            <a:avLst/>
          </a:prstGeom>
          <a:effectLst>
            <a:outerShdw blurRad="50800" dist="38100" dir="2700000" algn="tl" rotWithShape="0">
              <a:schemeClr val="bg1">
                <a:lumMod val="75000"/>
                <a:alpha val="40000"/>
              </a:schemeClr>
            </a:outerShdw>
          </a:effectLst>
        </p:spPr>
      </p:pic>
      <p:sp>
        <p:nvSpPr>
          <p:cNvPr id="48" name="Rectangle 47">
            <a:extLst>
              <a:ext uri="{FF2B5EF4-FFF2-40B4-BE49-F238E27FC236}">
                <a16:creationId xmlns:a16="http://schemas.microsoft.com/office/drawing/2014/main" id="{C242D873-E73A-46FF-88E4-4F7FF592F386}"/>
              </a:ext>
            </a:extLst>
          </p:cNvPr>
          <p:cNvSpPr/>
          <p:nvPr/>
        </p:nvSpPr>
        <p:spPr bwMode="auto">
          <a:xfrm>
            <a:off x="109470" y="5589518"/>
            <a:ext cx="1020326" cy="502249"/>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49" name="Rectangle 48">
            <a:extLst>
              <a:ext uri="{FF2B5EF4-FFF2-40B4-BE49-F238E27FC236}">
                <a16:creationId xmlns:a16="http://schemas.microsoft.com/office/drawing/2014/main" id="{5B79BA09-24AF-4DD4-A40D-1BA5E697B06D}"/>
              </a:ext>
            </a:extLst>
          </p:cNvPr>
          <p:cNvSpPr/>
          <p:nvPr/>
        </p:nvSpPr>
        <p:spPr bwMode="auto">
          <a:xfrm>
            <a:off x="1219003" y="5588400"/>
            <a:ext cx="8486398" cy="5069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a:t>Renovation Man positions as </a:t>
            </a:r>
            <a:r>
              <a:rPr lang="en-US" sz="900">
                <a:solidFill>
                  <a:schemeClr val="accent5">
                    <a:lumMod val="75000"/>
                  </a:schemeClr>
                </a:solidFill>
              </a:rPr>
              <a:t>a trusted third-party </a:t>
            </a:r>
            <a:r>
              <a:rPr lang="en-US" sz="900"/>
              <a:t>to help individuals along their renovation projects, particularly by </a:t>
            </a:r>
            <a:r>
              <a:rPr lang="en-US" sz="900">
                <a:solidFill>
                  <a:schemeClr val="accent5">
                    <a:lumMod val="75000"/>
                  </a:schemeClr>
                </a:solidFill>
              </a:rPr>
              <a:t>smoothing the interactions with service providers</a:t>
            </a:r>
          </a:p>
          <a:p>
            <a:pPr marL="171450" indent="-171450">
              <a:lnSpc>
                <a:spcPts val="900"/>
              </a:lnSpc>
              <a:buClr>
                <a:schemeClr val="tx1"/>
              </a:buClr>
              <a:buFont typeface="Arial" panose="020B0604020202020204" pitchFamily="34" charset="0"/>
              <a:buChar char="•"/>
            </a:pPr>
            <a:r>
              <a:rPr lang="en-US" sz="900"/>
              <a:t>To do so, the platform offers an </a:t>
            </a:r>
            <a:r>
              <a:rPr lang="en-US" sz="900">
                <a:solidFill>
                  <a:schemeClr val="accent5">
                    <a:lumMod val="75000"/>
                  </a:schemeClr>
                </a:solidFill>
              </a:rPr>
              <a:t>online portal </a:t>
            </a:r>
            <a:r>
              <a:rPr lang="en-US" sz="900"/>
              <a:t>where customers can access key information about their project’s progress, as well as contact their dedicated supervisor</a:t>
            </a:r>
          </a:p>
        </p:txBody>
      </p:sp>
      <p:sp>
        <p:nvSpPr>
          <p:cNvPr id="50" name="Triangle isocèle 30">
            <a:extLst>
              <a:ext uri="{FF2B5EF4-FFF2-40B4-BE49-F238E27FC236}">
                <a16:creationId xmlns:a16="http://schemas.microsoft.com/office/drawing/2014/main" id="{2D78B40F-EBB8-4307-9278-EC1CE8575E76}"/>
              </a:ext>
            </a:extLst>
          </p:cNvPr>
          <p:cNvSpPr/>
          <p:nvPr/>
        </p:nvSpPr>
        <p:spPr bwMode="auto">
          <a:xfrm rot="5400000">
            <a:off x="-46800" y="5744669"/>
            <a:ext cx="502250" cy="18971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1" name="Ellipse 50">
            <a:extLst>
              <a:ext uri="{FF2B5EF4-FFF2-40B4-BE49-F238E27FC236}">
                <a16:creationId xmlns:a16="http://schemas.microsoft.com/office/drawing/2014/main" id="{38A00563-F0E4-4DD2-BCC0-2CE8730B5ECB}"/>
              </a:ext>
            </a:extLst>
          </p:cNvPr>
          <p:cNvSpPr/>
          <p:nvPr/>
        </p:nvSpPr>
        <p:spPr>
          <a:xfrm>
            <a:off x="4800600" y="1923292"/>
            <a:ext cx="1685924" cy="531604"/>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2" name="Ellipse 51">
            <a:extLst>
              <a:ext uri="{FF2B5EF4-FFF2-40B4-BE49-F238E27FC236}">
                <a16:creationId xmlns:a16="http://schemas.microsoft.com/office/drawing/2014/main" id="{FF17630E-6039-47E0-A099-F9AF44449B48}"/>
              </a:ext>
            </a:extLst>
          </p:cNvPr>
          <p:cNvSpPr/>
          <p:nvPr/>
        </p:nvSpPr>
        <p:spPr>
          <a:xfrm>
            <a:off x="3862100" y="3894670"/>
            <a:ext cx="2280229" cy="685825"/>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9" name="ZoneTexte 1030">
            <a:extLst>
              <a:ext uri="{FF2B5EF4-FFF2-40B4-BE49-F238E27FC236}">
                <a16:creationId xmlns:a16="http://schemas.microsoft.com/office/drawing/2014/main" id="{453B5121-2F30-4856-BBAB-A6B2A2C01B1A}"/>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 Information Memorandum</a:t>
            </a:r>
          </a:p>
        </p:txBody>
      </p:sp>
      <p:sp>
        <p:nvSpPr>
          <p:cNvPr id="32" name="ZoneTexte 99">
            <a:extLst>
              <a:ext uri="{FF2B5EF4-FFF2-40B4-BE49-F238E27FC236}">
                <a16:creationId xmlns:a16="http://schemas.microsoft.com/office/drawing/2014/main" id="{3513B82D-EADB-4B0E-8C19-EAA01998F7D8}"/>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56" name="Rectangle 55">
            <a:extLst>
              <a:ext uri="{FF2B5EF4-FFF2-40B4-BE49-F238E27FC236}">
                <a16:creationId xmlns:a16="http://schemas.microsoft.com/office/drawing/2014/main" id="{AB37E254-CB07-4E2F-8C11-BC55A2502367}"/>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7" name="Rectangle 56">
            <a:extLst>
              <a:ext uri="{FF2B5EF4-FFF2-40B4-BE49-F238E27FC236}">
                <a16:creationId xmlns:a16="http://schemas.microsoft.com/office/drawing/2014/main" id="{DA45594E-7518-40CF-BAF6-8C01EF7D5755}"/>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58" name="Rectangle 57">
            <a:extLst>
              <a:ext uri="{FF2B5EF4-FFF2-40B4-BE49-F238E27FC236}">
                <a16:creationId xmlns:a16="http://schemas.microsoft.com/office/drawing/2014/main" id="{C29803E8-FBC2-483B-A68E-EABEA041F3D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59" name="Rectangle 58">
            <a:extLst>
              <a:ext uri="{FF2B5EF4-FFF2-40B4-BE49-F238E27FC236}">
                <a16:creationId xmlns:a16="http://schemas.microsoft.com/office/drawing/2014/main" id="{CFE36E34-7946-43BC-85F5-FE04E45C3AC6}"/>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60" name="Rectangle 59">
            <a:extLst>
              <a:ext uri="{FF2B5EF4-FFF2-40B4-BE49-F238E27FC236}">
                <a16:creationId xmlns:a16="http://schemas.microsoft.com/office/drawing/2014/main" id="{1D91D4A3-076B-46A0-94A1-79814D2920AE}"/>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61" name="Rectangle 60">
            <a:extLst>
              <a:ext uri="{FF2B5EF4-FFF2-40B4-BE49-F238E27FC236}">
                <a16:creationId xmlns:a16="http://schemas.microsoft.com/office/drawing/2014/main" id="{4FBB2CFE-59BF-413A-9854-073D18C4744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62" name="Rectangle 61">
            <a:extLst>
              <a:ext uri="{FF2B5EF4-FFF2-40B4-BE49-F238E27FC236}">
                <a16:creationId xmlns:a16="http://schemas.microsoft.com/office/drawing/2014/main" id="{5E8D6078-1C50-49DC-8AC6-5BE1132E09D1}"/>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63" name="Rectangle 62">
            <a:extLst>
              <a:ext uri="{FF2B5EF4-FFF2-40B4-BE49-F238E27FC236}">
                <a16:creationId xmlns:a16="http://schemas.microsoft.com/office/drawing/2014/main" id="{81F420AF-FDD5-4D82-AB93-DB2EA1AF7D88}"/>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Tree>
    <p:extLst>
      <p:ext uri="{BB962C8B-B14F-4D97-AF65-F5344CB8AC3E}">
        <p14:creationId xmlns:p14="http://schemas.microsoft.com/office/powerpoint/2010/main" val="317785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87D5C6DE-3ECD-402A-B887-7E2C12F1C83E}"/>
              </a:ext>
            </a:extLst>
          </p:cNvPr>
          <p:cNvGraphicFramePr>
            <a:graphicFrameLocks noChangeAspect="1"/>
          </p:cNvGraphicFramePr>
          <p:nvPr>
            <p:custDataLst>
              <p:tags r:id="rId1"/>
            </p:custDataLst>
            <p:extLst>
              <p:ext uri="{D42A27DB-BD31-4B8C-83A1-F6EECF244321}">
                <p14:modId xmlns:p14="http://schemas.microsoft.com/office/powerpoint/2010/main" val="264687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2" name="Object 11" hidden="1">
                        <a:extLst>
                          <a:ext uri="{FF2B5EF4-FFF2-40B4-BE49-F238E27FC236}">
                            <a16:creationId xmlns:a16="http://schemas.microsoft.com/office/drawing/2014/main" id="{87D5C6DE-3ECD-402A-B887-7E2C12F1C8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4" name="Graphic 103" descr="Arrow circle with solid fill">
            <a:extLst>
              <a:ext uri="{FF2B5EF4-FFF2-40B4-BE49-F238E27FC236}">
                <a16:creationId xmlns:a16="http://schemas.microsoft.com/office/drawing/2014/main" id="{2CD28E37-ED2A-4D76-88B1-0776132BCF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9917" y="3839416"/>
            <a:ext cx="2156108" cy="2156108"/>
          </a:xfrm>
          <a:prstGeom prst="rect">
            <a:avLst/>
          </a:prstGeom>
        </p:spPr>
      </p:pic>
      <p:sp>
        <p:nvSpPr>
          <p:cNvPr id="2" name="Titre 1">
            <a:extLst>
              <a:ext uri="{FF2B5EF4-FFF2-40B4-BE49-F238E27FC236}">
                <a16:creationId xmlns:a16="http://schemas.microsoft.com/office/drawing/2014/main" id="{F650F2D3-501E-420A-B1C2-0C0D75F1F375}"/>
              </a:ext>
            </a:extLst>
          </p:cNvPr>
          <p:cNvSpPr>
            <a:spLocks noGrp="1"/>
          </p:cNvSpPr>
          <p:nvPr>
            <p:ph type="ctrTitle"/>
          </p:nvPr>
        </p:nvSpPr>
        <p:spPr>
          <a:xfrm>
            <a:off x="584515" y="116632"/>
            <a:ext cx="8405471" cy="576064"/>
          </a:xfrm>
        </p:spPr>
        <p:txBody>
          <a:bodyPr vert="horz"/>
          <a:lstStyle/>
          <a:p>
            <a:r>
              <a:rPr lang="en-US" sz="1300" b="0" i="1">
                <a:solidFill>
                  <a:schemeClr val="tx2"/>
                </a:solidFill>
              </a:rPr>
              <a:t>Illustration – Porch: </a:t>
            </a:r>
            <a:r>
              <a:rPr lang="en-US" sz="1300" b="0">
                <a:solidFill>
                  <a:schemeClr val="accent5">
                    <a:lumMod val="75000"/>
                  </a:schemeClr>
                </a:solidFill>
              </a:rPr>
              <a:t>Initially</a:t>
            </a:r>
            <a:r>
              <a:rPr lang="en-US" sz="1300" b="0"/>
              <a:t> providing a </a:t>
            </a:r>
            <a:r>
              <a:rPr lang="en-US" sz="1300" b="0">
                <a:solidFill>
                  <a:schemeClr val="accent5">
                    <a:lumMod val="75000"/>
                  </a:schemeClr>
                </a:solidFill>
              </a:rPr>
              <a:t>B2C platform </a:t>
            </a:r>
            <a:r>
              <a:rPr lang="en-US" sz="1300" b="0"/>
              <a:t>to connect homeowners with home improvement services, Porch has </a:t>
            </a:r>
            <a:r>
              <a:rPr lang="en-US" sz="1300" b="0">
                <a:solidFill>
                  <a:schemeClr val="accent5">
                    <a:lumMod val="75000"/>
                  </a:schemeClr>
                </a:solidFill>
              </a:rPr>
              <a:t>developed a SaaS platform for home improvement companies </a:t>
            </a:r>
            <a:r>
              <a:rPr lang="en-US" sz="1300" b="0"/>
              <a:t>in order to </a:t>
            </a:r>
            <a:r>
              <a:rPr lang="en-US" sz="1300" b="0">
                <a:solidFill>
                  <a:schemeClr val="accent5">
                    <a:lumMod val="75000"/>
                  </a:schemeClr>
                </a:solidFill>
              </a:rPr>
              <a:t>reduce high end-customers acquisition costs </a:t>
            </a:r>
            <a:endParaRPr lang="en-US" sz="1300" b="0" i="1">
              <a:solidFill>
                <a:schemeClr val="accent5">
                  <a:lumMod val="75000"/>
                </a:schemeClr>
              </a:solidFill>
            </a:endParaRPr>
          </a:p>
        </p:txBody>
      </p:sp>
      <p:cxnSp>
        <p:nvCxnSpPr>
          <p:cNvPr id="4" name="Connecteur droit 3">
            <a:extLst>
              <a:ext uri="{FF2B5EF4-FFF2-40B4-BE49-F238E27FC236}">
                <a16:creationId xmlns:a16="http://schemas.microsoft.com/office/drawing/2014/main" id="{03FFAEED-E165-4C85-B6F5-CA16514DC9D1}"/>
              </a:ext>
            </a:extLst>
          </p:cNvPr>
          <p:cNvCxnSpPr>
            <a:cxnSpLocks/>
          </p:cNvCxnSpPr>
          <p:nvPr/>
        </p:nvCxnSpPr>
        <p:spPr bwMode="auto">
          <a:xfrm flipV="1">
            <a:off x="158887" y="3760525"/>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163" name="Connecteur droit 162">
            <a:extLst>
              <a:ext uri="{FF2B5EF4-FFF2-40B4-BE49-F238E27FC236}">
                <a16:creationId xmlns:a16="http://schemas.microsoft.com/office/drawing/2014/main" id="{07A2B4F3-6FB9-44C2-9A46-9BF43E731B86}"/>
              </a:ext>
            </a:extLst>
          </p:cNvPr>
          <p:cNvCxnSpPr>
            <a:cxnSpLocks/>
          </p:cNvCxnSpPr>
          <p:nvPr/>
        </p:nvCxnSpPr>
        <p:spPr bwMode="auto">
          <a:xfrm flipV="1">
            <a:off x="5086901" y="3760525"/>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5" name="Rectangle 84">
            <a:extLst>
              <a:ext uri="{FF2B5EF4-FFF2-40B4-BE49-F238E27FC236}">
                <a16:creationId xmlns:a16="http://schemas.microsoft.com/office/drawing/2014/main" id="{8A87828B-4DA3-4320-8F89-92B54C4F4105}"/>
              </a:ext>
            </a:extLst>
          </p:cNvPr>
          <p:cNvSpPr/>
          <p:nvPr/>
        </p:nvSpPr>
        <p:spPr>
          <a:xfrm>
            <a:off x="977111" y="4863899"/>
            <a:ext cx="1588945"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a:ln>
                  <a:noFill/>
                </a:ln>
                <a:solidFill>
                  <a:schemeClr val="accent5"/>
                </a:solidFill>
                <a:effectLst/>
                <a:uLnTx/>
                <a:uFillTx/>
                <a:latin typeface="+mj-lt"/>
                <a:ea typeface="+mn-ea"/>
                <a:cs typeface="Arial" pitchFamily="34" charset="0"/>
              </a:rPr>
              <a:t>Number of clients</a:t>
            </a:r>
            <a:endParaRPr kumimoji="0" lang="en-US" sz="900" b="0" i="0" u="none" strike="noStrike" kern="1200" cap="none" spc="0" normalizeH="0" baseline="0" noProof="0">
              <a:ln>
                <a:noFill/>
              </a:ln>
              <a:solidFill>
                <a:schemeClr val="accent5"/>
              </a:solidFill>
              <a:effectLst/>
              <a:uLnTx/>
              <a:uFillTx/>
              <a:latin typeface="+mj-lt"/>
              <a:ea typeface="+mn-ea"/>
              <a:cs typeface="Arial" pitchFamily="34" charset="0"/>
            </a:endParaRPr>
          </a:p>
        </p:txBody>
      </p:sp>
      <p:grpSp>
        <p:nvGrpSpPr>
          <p:cNvPr id="87" name="Group 5">
            <a:extLst>
              <a:ext uri="{FF2B5EF4-FFF2-40B4-BE49-F238E27FC236}">
                <a16:creationId xmlns:a16="http://schemas.microsoft.com/office/drawing/2014/main" id="{51472741-9E7A-4C04-993A-00BB3B2435ED}"/>
              </a:ext>
            </a:extLst>
          </p:cNvPr>
          <p:cNvGrpSpPr>
            <a:grpSpLocks noChangeAspect="1"/>
          </p:cNvGrpSpPr>
          <p:nvPr/>
        </p:nvGrpSpPr>
        <p:grpSpPr bwMode="auto">
          <a:xfrm>
            <a:off x="597743" y="4884666"/>
            <a:ext cx="224370" cy="189292"/>
            <a:chOff x="788" y="858"/>
            <a:chExt cx="742" cy="626"/>
          </a:xfrm>
          <a:solidFill>
            <a:schemeClr val="accent5"/>
          </a:solidFill>
        </p:grpSpPr>
        <p:sp>
          <p:nvSpPr>
            <p:cNvPr id="88" name="Oval 6">
              <a:extLst>
                <a:ext uri="{FF2B5EF4-FFF2-40B4-BE49-F238E27FC236}">
                  <a16:creationId xmlns:a16="http://schemas.microsoft.com/office/drawing/2014/main" id="{5B5B1430-9A4D-41B3-BA17-8EEBD6993683}"/>
                </a:ext>
              </a:extLst>
            </p:cNvPr>
            <p:cNvSpPr>
              <a:spLocks noChangeArrowheads="1"/>
            </p:cNvSpPr>
            <p:nvPr/>
          </p:nvSpPr>
          <p:spPr bwMode="auto">
            <a:xfrm>
              <a:off x="1344" y="858"/>
              <a:ext cx="140"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89" name="Oval 7">
              <a:extLst>
                <a:ext uri="{FF2B5EF4-FFF2-40B4-BE49-F238E27FC236}">
                  <a16:creationId xmlns:a16="http://schemas.microsoft.com/office/drawing/2014/main" id="{81E9349F-4722-43A8-8EE7-64C0DC9F3C53}"/>
                </a:ext>
              </a:extLst>
            </p:cNvPr>
            <p:cNvSpPr>
              <a:spLocks noChangeArrowheads="1"/>
            </p:cNvSpPr>
            <p:nvPr/>
          </p:nvSpPr>
          <p:spPr bwMode="auto">
            <a:xfrm>
              <a:off x="835"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90" name="Freeform 8">
              <a:extLst>
                <a:ext uri="{FF2B5EF4-FFF2-40B4-BE49-F238E27FC236}">
                  <a16:creationId xmlns:a16="http://schemas.microsoft.com/office/drawing/2014/main" id="{8C56BA98-531F-4D4E-96BC-04A119E94E1F}"/>
                </a:ext>
              </a:extLst>
            </p:cNvPr>
            <p:cNvSpPr>
              <a:spLocks/>
            </p:cNvSpPr>
            <p:nvPr/>
          </p:nvSpPr>
          <p:spPr bwMode="auto">
            <a:xfrm>
              <a:off x="788" y="1020"/>
              <a:ext cx="209"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91" name="Freeform 9">
              <a:extLst>
                <a:ext uri="{FF2B5EF4-FFF2-40B4-BE49-F238E27FC236}">
                  <a16:creationId xmlns:a16="http://schemas.microsoft.com/office/drawing/2014/main" id="{DB1B54EC-1FE9-410B-8E47-BAD41D7FC347}"/>
                </a:ext>
              </a:extLst>
            </p:cNvPr>
            <p:cNvSpPr>
              <a:spLocks/>
            </p:cNvSpPr>
            <p:nvPr/>
          </p:nvSpPr>
          <p:spPr bwMode="auto">
            <a:xfrm>
              <a:off x="1321" y="1020"/>
              <a:ext cx="209"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sp>
          <p:nvSpPr>
            <p:cNvPr id="92" name="Freeform 10">
              <a:extLst>
                <a:ext uri="{FF2B5EF4-FFF2-40B4-BE49-F238E27FC236}">
                  <a16:creationId xmlns:a16="http://schemas.microsoft.com/office/drawing/2014/main" id="{662EA579-FA68-4AE4-984E-9F514EBF36D3}"/>
                </a:ext>
              </a:extLst>
            </p:cNvPr>
            <p:cNvSpPr>
              <a:spLocks/>
            </p:cNvSpPr>
            <p:nvPr/>
          </p:nvSpPr>
          <p:spPr bwMode="auto">
            <a:xfrm>
              <a:off x="927" y="950"/>
              <a:ext cx="464"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94" name="Rectangle 93">
            <a:extLst>
              <a:ext uri="{FF2B5EF4-FFF2-40B4-BE49-F238E27FC236}">
                <a16:creationId xmlns:a16="http://schemas.microsoft.com/office/drawing/2014/main" id="{4ED8E281-6E50-4B86-8F57-CE6AF2076C8B}"/>
              </a:ext>
            </a:extLst>
          </p:cNvPr>
          <p:cNvSpPr/>
          <p:nvPr/>
        </p:nvSpPr>
        <p:spPr>
          <a:xfrm>
            <a:off x="977111" y="4089519"/>
            <a:ext cx="1281500"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lang="en-US" sz="900" b="1">
                <a:solidFill>
                  <a:schemeClr val="accent5"/>
                </a:solidFill>
                <a:latin typeface="+mj-lt"/>
              </a:rPr>
              <a:t>Business volume</a:t>
            </a:r>
            <a:endParaRPr kumimoji="0" lang="en-US" sz="900" b="0" i="0" u="none" strike="noStrike" kern="1200" cap="none" spc="0" normalizeH="0" baseline="0" noProof="0">
              <a:ln>
                <a:noFill/>
              </a:ln>
              <a:solidFill>
                <a:schemeClr val="accent5"/>
              </a:solidFill>
              <a:effectLst/>
              <a:uLnTx/>
              <a:uFillTx/>
              <a:latin typeface="+mj-lt"/>
            </a:endParaRPr>
          </a:p>
        </p:txBody>
      </p:sp>
      <p:sp>
        <p:nvSpPr>
          <p:cNvPr id="95" name="Rectangle 94">
            <a:extLst>
              <a:ext uri="{FF2B5EF4-FFF2-40B4-BE49-F238E27FC236}">
                <a16:creationId xmlns:a16="http://schemas.microsoft.com/office/drawing/2014/main" id="{955C889B-E359-4C1C-ADE8-61F29406941A}"/>
              </a:ext>
            </a:extLst>
          </p:cNvPr>
          <p:cNvSpPr/>
          <p:nvPr/>
        </p:nvSpPr>
        <p:spPr>
          <a:xfrm>
            <a:off x="2566057" y="4089519"/>
            <a:ext cx="1749326" cy="230832"/>
          </a:xfrm>
          <a:prstGeom prst="rect">
            <a:avLst/>
          </a:prstGeom>
        </p:spPr>
        <p:txBody>
          <a:bodyPr wrap="square">
            <a:spAutoFit/>
          </a:bodyPr>
          <a:lstStyle/>
          <a:p>
            <a:r>
              <a:rPr lang="en-US" sz="900">
                <a:latin typeface="+mj-lt"/>
              </a:rPr>
              <a:t>c. </a:t>
            </a:r>
            <a:r>
              <a:rPr lang="en-US" sz="900">
                <a:solidFill>
                  <a:schemeClr val="accent5">
                    <a:lumMod val="75000"/>
                  </a:schemeClr>
                </a:solidFill>
                <a:latin typeface="+mj-lt"/>
              </a:rPr>
              <a:t>$73.2m </a:t>
            </a:r>
            <a:r>
              <a:rPr lang="en-US" sz="900">
                <a:latin typeface="+mj-lt"/>
              </a:rPr>
              <a:t>in 2020</a:t>
            </a:r>
          </a:p>
        </p:txBody>
      </p:sp>
      <p:sp>
        <p:nvSpPr>
          <p:cNvPr id="100" name="Rectangle 99">
            <a:extLst>
              <a:ext uri="{FF2B5EF4-FFF2-40B4-BE49-F238E27FC236}">
                <a16:creationId xmlns:a16="http://schemas.microsoft.com/office/drawing/2014/main" id="{EBD54761-3F6A-42C5-A358-9B8C9AE709E6}"/>
              </a:ext>
            </a:extLst>
          </p:cNvPr>
          <p:cNvSpPr/>
          <p:nvPr/>
        </p:nvSpPr>
        <p:spPr>
          <a:xfrm>
            <a:off x="977111" y="4360622"/>
            <a:ext cx="1281500"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a:ln>
                  <a:noFill/>
                </a:ln>
                <a:solidFill>
                  <a:schemeClr val="accent5"/>
                </a:solidFill>
                <a:effectLst/>
                <a:uLnTx/>
                <a:uFillTx/>
                <a:latin typeface="+mj-lt"/>
              </a:rPr>
              <a:t>EBITDA</a:t>
            </a:r>
            <a:endParaRPr kumimoji="0" lang="en-US" sz="900" b="0" i="0" u="none" strike="noStrike" kern="1200" cap="none" spc="0" normalizeH="0" baseline="0" noProof="0">
              <a:ln>
                <a:noFill/>
              </a:ln>
              <a:solidFill>
                <a:schemeClr val="accent5"/>
              </a:solidFill>
              <a:effectLst/>
              <a:uLnTx/>
              <a:uFillTx/>
              <a:latin typeface="+mj-lt"/>
            </a:endParaRPr>
          </a:p>
        </p:txBody>
      </p:sp>
      <p:sp>
        <p:nvSpPr>
          <p:cNvPr id="101" name="Rectangle 100">
            <a:extLst>
              <a:ext uri="{FF2B5EF4-FFF2-40B4-BE49-F238E27FC236}">
                <a16:creationId xmlns:a16="http://schemas.microsoft.com/office/drawing/2014/main" id="{8F0FA4AA-6979-4163-8211-4D3E2504D922}"/>
              </a:ext>
            </a:extLst>
          </p:cNvPr>
          <p:cNvSpPr/>
          <p:nvPr/>
        </p:nvSpPr>
        <p:spPr>
          <a:xfrm>
            <a:off x="2566057" y="4360622"/>
            <a:ext cx="1749326" cy="230832"/>
          </a:xfrm>
          <a:prstGeom prst="rect">
            <a:avLst/>
          </a:prstGeom>
        </p:spPr>
        <p:txBody>
          <a:bodyPr wrap="square">
            <a:spAutoFit/>
          </a:bodyPr>
          <a:lstStyle/>
          <a:p>
            <a:r>
              <a:rPr lang="en-US" sz="900">
                <a:latin typeface="+mj-lt"/>
              </a:rPr>
              <a:t>c. </a:t>
            </a:r>
            <a:r>
              <a:rPr lang="en-US" sz="900">
                <a:solidFill>
                  <a:schemeClr val="accent5">
                    <a:lumMod val="75000"/>
                  </a:schemeClr>
                </a:solidFill>
                <a:latin typeface="+mj-lt"/>
              </a:rPr>
              <a:t>$-17.5m </a:t>
            </a:r>
            <a:r>
              <a:rPr lang="en-US" sz="900">
                <a:latin typeface="+mj-lt"/>
              </a:rPr>
              <a:t>in 2020</a:t>
            </a:r>
          </a:p>
        </p:txBody>
      </p:sp>
      <p:pic>
        <p:nvPicPr>
          <p:cNvPr id="102" name="Graphic 101" descr="Dollar">
            <a:extLst>
              <a:ext uri="{FF2B5EF4-FFF2-40B4-BE49-F238E27FC236}">
                <a16:creationId xmlns:a16="http://schemas.microsoft.com/office/drawing/2014/main" id="{E896A388-A627-4D6B-9B1C-5FC0FB68889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4543" y="4165101"/>
            <a:ext cx="350770" cy="350770"/>
          </a:xfrm>
          <a:prstGeom prst="rect">
            <a:avLst/>
          </a:prstGeom>
        </p:spPr>
      </p:pic>
      <p:sp>
        <p:nvSpPr>
          <p:cNvPr id="17" name="Rectangle 16">
            <a:extLst>
              <a:ext uri="{FF2B5EF4-FFF2-40B4-BE49-F238E27FC236}">
                <a16:creationId xmlns:a16="http://schemas.microsoft.com/office/drawing/2014/main" id="{C0789EFE-9637-4F49-9BF8-ADFC35ADADA8}"/>
              </a:ext>
            </a:extLst>
          </p:cNvPr>
          <p:cNvSpPr/>
          <p:nvPr/>
        </p:nvSpPr>
        <p:spPr>
          <a:xfrm>
            <a:off x="5086901" y="4106159"/>
            <a:ext cx="1564296" cy="162262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en-US" sz="900" b="1">
                <a:solidFill>
                  <a:schemeClr val="tx1"/>
                </a:solidFill>
              </a:rPr>
              <a:t>SaaS</a:t>
            </a:r>
          </a:p>
          <a:p>
            <a:pPr>
              <a:spcAft>
                <a:spcPts val="200"/>
              </a:spcAft>
            </a:pPr>
            <a:r>
              <a:rPr lang="en-US" sz="900">
                <a:solidFill>
                  <a:schemeClr val="accent5">
                    <a:lumMod val="75000"/>
                  </a:schemeClr>
                </a:solidFill>
              </a:rPr>
              <a:t>ERP</a:t>
            </a:r>
            <a:r>
              <a:rPr lang="en-US" sz="900">
                <a:solidFill>
                  <a:schemeClr val="tx1"/>
                </a:solidFill>
              </a:rPr>
              <a:t> and </a:t>
            </a:r>
            <a:r>
              <a:rPr lang="en-US" sz="900">
                <a:solidFill>
                  <a:schemeClr val="accent5">
                    <a:lumMod val="75000"/>
                  </a:schemeClr>
                </a:solidFill>
              </a:rPr>
              <a:t>CRM</a:t>
            </a:r>
            <a:r>
              <a:rPr lang="en-US" sz="900">
                <a:solidFill>
                  <a:schemeClr val="tx1"/>
                </a:solidFill>
              </a:rPr>
              <a:t> for </a:t>
            </a:r>
            <a:r>
              <a:rPr lang="en-US" sz="900">
                <a:solidFill>
                  <a:schemeClr val="accent5">
                    <a:lumMod val="75000"/>
                  </a:schemeClr>
                </a:solidFill>
              </a:rPr>
              <a:t>home</a:t>
            </a:r>
            <a:r>
              <a:rPr lang="en-US" sz="900">
                <a:solidFill>
                  <a:schemeClr val="accent5"/>
                </a:solidFill>
              </a:rPr>
              <a:t> </a:t>
            </a:r>
            <a:r>
              <a:rPr lang="en-US" sz="900">
                <a:solidFill>
                  <a:schemeClr val="accent5">
                    <a:lumMod val="75000"/>
                  </a:schemeClr>
                </a:solidFill>
              </a:rPr>
              <a:t>services professionals </a:t>
            </a:r>
            <a:r>
              <a:rPr lang="en-US" sz="900">
                <a:solidFill>
                  <a:schemeClr val="tx1"/>
                </a:solidFill>
              </a:rPr>
              <a:t>ensuring:</a:t>
            </a:r>
          </a:p>
          <a:p>
            <a:pPr marL="171450" indent="-171450">
              <a:spcAft>
                <a:spcPts val="200"/>
              </a:spcAft>
              <a:buClr>
                <a:schemeClr val="accent3">
                  <a:lumMod val="50000"/>
                </a:schemeClr>
              </a:buClr>
              <a:buFont typeface="Verdana" panose="020B0604030504040204" pitchFamily="34" charset="0"/>
              <a:buChar char="+"/>
            </a:pPr>
            <a:r>
              <a:rPr lang="en-US" sz="900">
                <a:solidFill>
                  <a:schemeClr val="tx1"/>
                </a:solidFill>
              </a:rPr>
              <a:t>Repeatable and predictable revenue</a:t>
            </a:r>
          </a:p>
          <a:p>
            <a:pPr marL="171450" indent="-171450">
              <a:spcAft>
                <a:spcPts val="200"/>
              </a:spcAft>
              <a:buClr>
                <a:schemeClr val="accent3">
                  <a:lumMod val="50000"/>
                </a:schemeClr>
              </a:buClr>
              <a:buFont typeface="Verdana" panose="020B0604030504040204" pitchFamily="34" charset="0"/>
              <a:buChar char="+"/>
            </a:pPr>
            <a:r>
              <a:rPr lang="en-US" sz="900">
                <a:solidFill>
                  <a:schemeClr val="tx1"/>
                </a:solidFill>
              </a:rPr>
              <a:t>Customer retention</a:t>
            </a:r>
          </a:p>
          <a:p>
            <a:pPr marL="171450" indent="-171450">
              <a:spcAft>
                <a:spcPts val="200"/>
              </a:spcAft>
              <a:buClr>
                <a:schemeClr val="accent3">
                  <a:lumMod val="50000"/>
                </a:schemeClr>
              </a:buClr>
              <a:buFont typeface="Verdana" panose="020B0604030504040204" pitchFamily="34" charset="0"/>
              <a:buChar char="+"/>
            </a:pPr>
            <a:r>
              <a:rPr lang="en-US" sz="900">
                <a:solidFill>
                  <a:schemeClr val="tx1"/>
                </a:solidFill>
              </a:rPr>
              <a:t>High customer LTV</a:t>
            </a:r>
          </a:p>
          <a:p>
            <a:pPr marL="171450" indent="-171450">
              <a:spcAft>
                <a:spcPts val="200"/>
              </a:spcAft>
              <a:buClr>
                <a:schemeClr val="accent6"/>
              </a:buClr>
              <a:buFont typeface="Verdana" panose="020B0604030504040204" pitchFamily="34" charset="0"/>
              <a:buChar char="−"/>
            </a:pPr>
            <a:r>
              <a:rPr lang="en-US" sz="900">
                <a:solidFill>
                  <a:schemeClr val="tx1"/>
                </a:solidFill>
              </a:rPr>
              <a:t>Limited addressable market</a:t>
            </a:r>
          </a:p>
        </p:txBody>
      </p:sp>
      <p:sp>
        <p:nvSpPr>
          <p:cNvPr id="103" name="Rectangle 102">
            <a:extLst>
              <a:ext uri="{FF2B5EF4-FFF2-40B4-BE49-F238E27FC236}">
                <a16:creationId xmlns:a16="http://schemas.microsoft.com/office/drawing/2014/main" id="{8EC109A0-55CE-4037-8B7D-7C591AB7496F}"/>
              </a:ext>
            </a:extLst>
          </p:cNvPr>
          <p:cNvSpPr/>
          <p:nvPr/>
        </p:nvSpPr>
        <p:spPr>
          <a:xfrm>
            <a:off x="8084745" y="4106159"/>
            <a:ext cx="1564296" cy="162262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en-US" sz="900" b="1">
                <a:solidFill>
                  <a:schemeClr val="tx1"/>
                </a:solidFill>
              </a:rPr>
              <a:t>Marketplace</a:t>
            </a:r>
          </a:p>
          <a:p>
            <a:pPr>
              <a:spcAft>
                <a:spcPts val="200"/>
              </a:spcAft>
            </a:pPr>
            <a:r>
              <a:rPr lang="en-US" sz="900">
                <a:solidFill>
                  <a:schemeClr val="tx1"/>
                </a:solidFill>
              </a:rPr>
              <a:t>Wide </a:t>
            </a:r>
            <a:r>
              <a:rPr lang="en-US" sz="900">
                <a:solidFill>
                  <a:schemeClr val="accent5">
                    <a:lumMod val="75000"/>
                  </a:schemeClr>
                </a:solidFill>
              </a:rPr>
              <a:t>range of end-customer services </a:t>
            </a:r>
            <a:r>
              <a:rPr lang="en-US" sz="900">
                <a:solidFill>
                  <a:schemeClr val="tx1"/>
                </a:solidFill>
              </a:rPr>
              <a:t>ensuring:</a:t>
            </a:r>
          </a:p>
          <a:p>
            <a:pPr marL="171450" indent="-171450">
              <a:spcAft>
                <a:spcPts val="200"/>
              </a:spcAft>
              <a:buClr>
                <a:schemeClr val="accent5"/>
              </a:buClr>
              <a:buFont typeface="Verdana" panose="020B0604030504040204" pitchFamily="34" charset="0"/>
              <a:buChar char="+"/>
            </a:pPr>
            <a:r>
              <a:rPr lang="en-US" sz="900">
                <a:solidFill>
                  <a:schemeClr val="tx1"/>
                </a:solidFill>
              </a:rPr>
              <a:t>Vast addressable market</a:t>
            </a:r>
          </a:p>
          <a:p>
            <a:pPr marL="171450" indent="-171450">
              <a:spcAft>
                <a:spcPts val="200"/>
              </a:spcAft>
              <a:buClr>
                <a:schemeClr val="accent6"/>
              </a:buClr>
              <a:buFont typeface="Verdana" panose="020B0604030504040204" pitchFamily="34" charset="0"/>
              <a:buChar char="−"/>
            </a:pPr>
            <a:r>
              <a:rPr lang="en-US" sz="900">
                <a:solidFill>
                  <a:schemeClr val="tx1"/>
                </a:solidFill>
              </a:rPr>
              <a:t>High variable acquisition cost</a:t>
            </a:r>
          </a:p>
        </p:txBody>
      </p:sp>
      <p:grpSp>
        <p:nvGrpSpPr>
          <p:cNvPr id="28" name="Group 27">
            <a:extLst>
              <a:ext uri="{FF2B5EF4-FFF2-40B4-BE49-F238E27FC236}">
                <a16:creationId xmlns:a16="http://schemas.microsoft.com/office/drawing/2014/main" id="{3B4B34F9-7930-4C14-8287-DD6FF8610C29}"/>
              </a:ext>
            </a:extLst>
          </p:cNvPr>
          <p:cNvGrpSpPr/>
          <p:nvPr/>
        </p:nvGrpSpPr>
        <p:grpSpPr>
          <a:xfrm>
            <a:off x="6812600" y="4568309"/>
            <a:ext cx="1110742" cy="782280"/>
            <a:chOff x="6855112" y="4568309"/>
            <a:chExt cx="1110742" cy="782280"/>
          </a:xfrm>
        </p:grpSpPr>
        <p:pic>
          <p:nvPicPr>
            <p:cNvPr id="1028" name="Picture 4" descr="Handyman / Smithtown / Hauppauge / Suffolk County">
              <a:extLst>
                <a:ext uri="{FF2B5EF4-FFF2-40B4-BE49-F238E27FC236}">
                  <a16:creationId xmlns:a16="http://schemas.microsoft.com/office/drawing/2014/main" id="{4F717831-3783-4187-801F-78E12F45E7BB}"/>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7522" t="19082" r="7690" b="21607"/>
            <a:stretch/>
          </p:blipFill>
          <p:spPr bwMode="auto">
            <a:xfrm>
              <a:off x="7003126" y="4568309"/>
              <a:ext cx="814715" cy="2170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D650C8B-4EE8-4338-B832-2CF0044FDC39}"/>
                </a:ext>
              </a:extLst>
            </p:cNvPr>
            <p:cNvSpPr txBox="1"/>
            <p:nvPr/>
          </p:nvSpPr>
          <p:spPr>
            <a:xfrm>
              <a:off x="6855112" y="4842758"/>
              <a:ext cx="1110742" cy="507831"/>
            </a:xfrm>
            <a:prstGeom prst="rect">
              <a:avLst/>
            </a:prstGeom>
            <a:noFill/>
          </p:spPr>
          <p:txBody>
            <a:bodyPr wrap="square" rtlCol="0">
              <a:spAutoFit/>
            </a:bodyPr>
            <a:lstStyle/>
            <a:p>
              <a:pPr algn="ctr"/>
              <a:r>
                <a:rPr lang="en-US" sz="900"/>
                <a:t>A SaaS platorm enabling B2B2C revenue</a:t>
              </a:r>
            </a:p>
          </p:txBody>
        </p:sp>
      </p:grpSp>
      <p:grpSp>
        <p:nvGrpSpPr>
          <p:cNvPr id="39" name="Group 38">
            <a:extLst>
              <a:ext uri="{FF2B5EF4-FFF2-40B4-BE49-F238E27FC236}">
                <a16:creationId xmlns:a16="http://schemas.microsoft.com/office/drawing/2014/main" id="{521CB964-0E17-40CD-9BED-62038AA18266}"/>
              </a:ext>
            </a:extLst>
          </p:cNvPr>
          <p:cNvGrpSpPr/>
          <p:nvPr/>
        </p:nvGrpSpPr>
        <p:grpSpPr>
          <a:xfrm>
            <a:off x="1207070" y="3618153"/>
            <a:ext cx="2455207" cy="284744"/>
            <a:chOff x="1069043" y="3618153"/>
            <a:chExt cx="2455207" cy="284744"/>
          </a:xfrm>
        </p:grpSpPr>
        <p:sp>
          <p:nvSpPr>
            <p:cNvPr id="5" name="Rectangle 4">
              <a:extLst>
                <a:ext uri="{FF2B5EF4-FFF2-40B4-BE49-F238E27FC236}">
                  <a16:creationId xmlns:a16="http://schemas.microsoft.com/office/drawing/2014/main" id="{8D62D1CB-CECB-4FC8-AC33-69D9825C44E6}"/>
                </a:ext>
              </a:extLst>
            </p:cNvPr>
            <p:cNvSpPr/>
            <p:nvPr/>
          </p:nvSpPr>
          <p:spPr>
            <a:xfrm>
              <a:off x="1069043" y="3652803"/>
              <a:ext cx="2455207"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Key data points (2020)</a:t>
              </a:r>
            </a:p>
          </p:txBody>
        </p:sp>
        <p:pic>
          <p:nvPicPr>
            <p:cNvPr id="32" name="Graphic 31" descr="Bar chart with solid fill">
              <a:extLst>
                <a:ext uri="{FF2B5EF4-FFF2-40B4-BE49-F238E27FC236}">
                  <a16:creationId xmlns:a16="http://schemas.microsoft.com/office/drawing/2014/main" id="{431496BA-6DF1-4C25-8241-75843D8768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6668" y="3618153"/>
              <a:ext cx="284744" cy="284744"/>
            </a:xfrm>
            <a:prstGeom prst="rect">
              <a:avLst/>
            </a:prstGeom>
          </p:spPr>
        </p:pic>
      </p:grpSp>
      <p:grpSp>
        <p:nvGrpSpPr>
          <p:cNvPr id="40" name="Group 39">
            <a:extLst>
              <a:ext uri="{FF2B5EF4-FFF2-40B4-BE49-F238E27FC236}">
                <a16:creationId xmlns:a16="http://schemas.microsoft.com/office/drawing/2014/main" id="{176E267D-1035-44E0-A46C-2F121896753F}"/>
              </a:ext>
            </a:extLst>
          </p:cNvPr>
          <p:cNvGrpSpPr/>
          <p:nvPr/>
        </p:nvGrpSpPr>
        <p:grpSpPr>
          <a:xfrm>
            <a:off x="6331822" y="3618153"/>
            <a:ext cx="2061730" cy="284744"/>
            <a:chOff x="5756111" y="3618153"/>
            <a:chExt cx="2061730" cy="284744"/>
          </a:xfrm>
        </p:grpSpPr>
        <p:sp>
          <p:nvSpPr>
            <p:cNvPr id="164" name="Rectangle 163">
              <a:extLst>
                <a:ext uri="{FF2B5EF4-FFF2-40B4-BE49-F238E27FC236}">
                  <a16:creationId xmlns:a16="http://schemas.microsoft.com/office/drawing/2014/main" id="{DA05F630-FFE9-4248-BE36-AE488020EDEB}"/>
                </a:ext>
              </a:extLst>
            </p:cNvPr>
            <p:cNvSpPr/>
            <p:nvPr/>
          </p:nvSpPr>
          <p:spPr>
            <a:xfrm>
              <a:off x="5756111" y="3652803"/>
              <a:ext cx="2061730"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Business model</a:t>
              </a:r>
            </a:p>
          </p:txBody>
        </p:sp>
        <p:pic>
          <p:nvPicPr>
            <p:cNvPr id="34" name="Graphic 33" descr="Gears with solid fill">
              <a:extLst>
                <a:ext uri="{FF2B5EF4-FFF2-40B4-BE49-F238E27FC236}">
                  <a16:creationId xmlns:a16="http://schemas.microsoft.com/office/drawing/2014/main" id="{14439D0F-2D71-4B53-BCEA-BF199B5D847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80642" y="3618153"/>
              <a:ext cx="284744" cy="284744"/>
            </a:xfrm>
            <a:prstGeom prst="rect">
              <a:avLst/>
            </a:prstGeom>
          </p:spPr>
        </p:pic>
      </p:grpSp>
      <p:cxnSp>
        <p:nvCxnSpPr>
          <p:cNvPr id="47" name="Connecteur droit 46">
            <a:extLst>
              <a:ext uri="{FF2B5EF4-FFF2-40B4-BE49-F238E27FC236}">
                <a16:creationId xmlns:a16="http://schemas.microsoft.com/office/drawing/2014/main" id="{B96D02F9-BC79-4427-BBFE-EB2C67EF9925}"/>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09E15757-5F08-4D22-BA2D-052419ABF6DC}"/>
              </a:ext>
            </a:extLst>
          </p:cNvPr>
          <p:cNvSpPr/>
          <p:nvPr/>
        </p:nvSpPr>
        <p:spPr>
          <a:xfrm>
            <a:off x="3898901" y="892801"/>
            <a:ext cx="1689228"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Timeline</a:t>
            </a:r>
          </a:p>
        </p:txBody>
      </p:sp>
      <p:sp>
        <p:nvSpPr>
          <p:cNvPr id="16" name="Flèche : droite 15">
            <a:extLst>
              <a:ext uri="{FF2B5EF4-FFF2-40B4-BE49-F238E27FC236}">
                <a16:creationId xmlns:a16="http://schemas.microsoft.com/office/drawing/2014/main" id="{4097B478-9F5D-45B4-A186-D4A1E6BB7550}"/>
              </a:ext>
            </a:extLst>
          </p:cNvPr>
          <p:cNvSpPr/>
          <p:nvPr/>
        </p:nvSpPr>
        <p:spPr>
          <a:xfrm>
            <a:off x="171973" y="1749403"/>
            <a:ext cx="9477068" cy="53467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rgbClr val="202122"/>
              </a:solidFill>
              <a:latin typeface="Arial" panose="020B0604020202020204" pitchFamily="34" charset="0"/>
            </a:endParaRPr>
          </a:p>
        </p:txBody>
      </p:sp>
      <p:sp>
        <p:nvSpPr>
          <p:cNvPr id="23" name="Bulle narrative : rectangle 22">
            <a:extLst>
              <a:ext uri="{FF2B5EF4-FFF2-40B4-BE49-F238E27FC236}">
                <a16:creationId xmlns:a16="http://schemas.microsoft.com/office/drawing/2014/main" id="{A42B95F8-384C-428D-A9F7-F02119EB93B6}"/>
              </a:ext>
            </a:extLst>
          </p:cNvPr>
          <p:cNvSpPr/>
          <p:nvPr/>
        </p:nvSpPr>
        <p:spPr bwMode="auto">
          <a:xfrm>
            <a:off x="3375509" y="2322774"/>
            <a:ext cx="2957556" cy="1191867"/>
          </a:xfrm>
          <a:prstGeom prst="wedgeRectCallout">
            <a:avLst>
              <a:gd name="adj1" fmla="val 24116"/>
              <a:gd name="adj2" fmla="val -56342"/>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buClr>
                <a:schemeClr val="tx1"/>
              </a:buClr>
            </a:pPr>
            <a:r>
              <a:rPr lang="en-US" sz="800">
                <a:solidFill>
                  <a:srgbClr val="202122"/>
                </a:solidFill>
                <a:latin typeface="+mj-lt"/>
              </a:rPr>
              <a:t>Porch has developed </a:t>
            </a:r>
            <a:r>
              <a:rPr lang="en-US" sz="800">
                <a:solidFill>
                  <a:schemeClr val="accent5">
                    <a:lumMod val="75000"/>
                  </a:schemeClr>
                </a:solidFill>
                <a:latin typeface="+mj-lt"/>
              </a:rPr>
              <a:t>SaaS solutions </a:t>
            </a:r>
            <a:r>
              <a:rPr lang="en-US" sz="800">
                <a:solidFill>
                  <a:srgbClr val="202122"/>
                </a:solidFill>
                <a:latin typeface="+mj-lt"/>
              </a:rPr>
              <a:t>as </a:t>
            </a:r>
            <a:r>
              <a:rPr lang="en-US" sz="800">
                <a:solidFill>
                  <a:schemeClr val="accent5">
                    <a:lumMod val="75000"/>
                  </a:schemeClr>
                </a:solidFill>
                <a:latin typeface="+mj-lt"/>
              </a:rPr>
              <a:t>ERP</a:t>
            </a:r>
            <a:r>
              <a:rPr lang="en-US" sz="800">
                <a:solidFill>
                  <a:srgbClr val="202122"/>
                </a:solidFill>
                <a:latin typeface="+mj-lt"/>
              </a:rPr>
              <a:t> and </a:t>
            </a:r>
            <a:r>
              <a:rPr lang="en-US" sz="800">
                <a:solidFill>
                  <a:schemeClr val="accent5">
                    <a:lumMod val="75000"/>
                  </a:schemeClr>
                </a:solidFill>
                <a:latin typeface="+mj-lt"/>
              </a:rPr>
              <a:t>CRM</a:t>
            </a:r>
            <a:r>
              <a:rPr lang="en-US" sz="800">
                <a:solidFill>
                  <a:srgbClr val="202122"/>
                </a:solidFill>
                <a:latin typeface="+mj-lt"/>
              </a:rPr>
              <a:t> software for home services companies to </a:t>
            </a:r>
            <a:r>
              <a:rPr lang="en-US" sz="800">
                <a:solidFill>
                  <a:schemeClr val="accent5">
                    <a:lumMod val="75000"/>
                  </a:schemeClr>
                </a:solidFill>
                <a:latin typeface="+mj-lt"/>
              </a:rPr>
              <a:t>get access to their customers</a:t>
            </a:r>
            <a:r>
              <a:rPr lang="en-US" sz="800">
                <a:solidFill>
                  <a:schemeClr val="accent5"/>
                </a:solidFill>
                <a:latin typeface="+mj-lt"/>
              </a:rPr>
              <a:t> </a:t>
            </a:r>
            <a:r>
              <a:rPr lang="en-US" sz="800">
                <a:solidFill>
                  <a:srgbClr val="202122"/>
                </a:solidFill>
                <a:latin typeface="+mj-lt"/>
              </a:rPr>
              <a:t>and sell them: </a:t>
            </a:r>
          </a:p>
          <a:p>
            <a:pPr marL="171450" indent="-171450">
              <a:buClr>
                <a:schemeClr val="tx1"/>
              </a:buClr>
              <a:buFont typeface="Arial" panose="020B0604020202020204" pitchFamily="34" charset="0"/>
              <a:buChar char="•"/>
            </a:pPr>
            <a:r>
              <a:rPr lang="en-US" sz="800" i="0">
                <a:solidFill>
                  <a:srgbClr val="202122"/>
                </a:solidFill>
                <a:effectLst/>
                <a:latin typeface="+mj-lt"/>
              </a:rPr>
              <a:t>Insurance comparator</a:t>
            </a:r>
          </a:p>
          <a:p>
            <a:pPr marL="171450" indent="-171450">
              <a:buClr>
                <a:schemeClr val="tx1"/>
              </a:buClr>
              <a:buFont typeface="Arial" panose="020B0604020202020204" pitchFamily="34" charset="0"/>
              <a:buChar char="•"/>
            </a:pPr>
            <a:r>
              <a:rPr lang="en-US" sz="800">
                <a:solidFill>
                  <a:srgbClr val="202122"/>
                </a:solidFill>
                <a:latin typeface="+mj-lt"/>
              </a:rPr>
              <a:t>Move coordination</a:t>
            </a:r>
          </a:p>
          <a:p>
            <a:pPr marL="171450" indent="-171450">
              <a:buClr>
                <a:schemeClr val="tx1"/>
              </a:buClr>
              <a:buFont typeface="Arial" panose="020B0604020202020204" pitchFamily="34" charset="0"/>
              <a:buChar char="•"/>
            </a:pPr>
            <a:r>
              <a:rPr lang="en-US" sz="800">
                <a:solidFill>
                  <a:srgbClr val="202122"/>
                </a:solidFill>
                <a:latin typeface="+mj-lt"/>
              </a:rPr>
              <a:t>Comparison of internet and TV options</a:t>
            </a:r>
          </a:p>
          <a:p>
            <a:pPr marL="171450" indent="-171450">
              <a:buClr>
                <a:schemeClr val="tx1"/>
              </a:buClr>
              <a:buFont typeface="Arial" panose="020B0604020202020204" pitchFamily="34" charset="0"/>
              <a:buChar char="•"/>
            </a:pPr>
            <a:r>
              <a:rPr lang="en-US" sz="800">
                <a:solidFill>
                  <a:srgbClr val="202122"/>
                </a:solidFill>
                <a:latin typeface="+mj-lt"/>
              </a:rPr>
              <a:t>Comparison of bids from pros</a:t>
            </a:r>
          </a:p>
          <a:p>
            <a:pPr marL="171450" indent="-171450">
              <a:buClr>
                <a:schemeClr val="tx1"/>
              </a:buClr>
              <a:buFont typeface="Arial" panose="020B0604020202020204" pitchFamily="34" charset="0"/>
              <a:buChar char="•"/>
            </a:pPr>
            <a:r>
              <a:rPr lang="en-US" sz="800">
                <a:solidFill>
                  <a:srgbClr val="202122"/>
                </a:solidFill>
                <a:latin typeface="+mj-lt"/>
              </a:rPr>
              <a:t>Booking of small handyman jobs</a:t>
            </a:r>
          </a:p>
          <a:p>
            <a:pPr marL="171450" indent="-171450">
              <a:buClr>
                <a:schemeClr val="tx1"/>
              </a:buClr>
              <a:buFont typeface="Arial" panose="020B0604020202020204" pitchFamily="34" charset="0"/>
              <a:buChar char="•"/>
            </a:pPr>
            <a:r>
              <a:rPr lang="en-US" sz="800">
                <a:solidFill>
                  <a:srgbClr val="202122"/>
                </a:solidFill>
                <a:latin typeface="+mj-lt"/>
              </a:rPr>
              <a:t>…</a:t>
            </a:r>
            <a:endParaRPr lang="en-US" sz="800" i="0">
              <a:solidFill>
                <a:srgbClr val="202122"/>
              </a:solidFill>
              <a:effectLst/>
              <a:latin typeface="+mj-lt"/>
            </a:endParaRPr>
          </a:p>
        </p:txBody>
      </p:sp>
      <p:sp>
        <p:nvSpPr>
          <p:cNvPr id="52" name="ZoneTexte 39">
            <a:extLst>
              <a:ext uri="{FF2B5EF4-FFF2-40B4-BE49-F238E27FC236}">
                <a16:creationId xmlns:a16="http://schemas.microsoft.com/office/drawing/2014/main" id="{490B1055-3257-475A-8999-47D9AB2EEC11}"/>
              </a:ext>
            </a:extLst>
          </p:cNvPr>
          <p:cNvSpPr txBox="1"/>
          <p:nvPr/>
        </p:nvSpPr>
        <p:spPr>
          <a:xfrm>
            <a:off x="1266993" y="1113644"/>
            <a:ext cx="944233" cy="449943"/>
          </a:xfrm>
          <a:prstGeom prst="rect">
            <a:avLst/>
          </a:prstGeom>
          <a:noFill/>
        </p:spPr>
        <p:txBody>
          <a:bodyPr wrap="square" lIns="36000" rIns="36000" rtlCol="0">
            <a:noAutofit/>
          </a:bodyPr>
          <a:lstStyle/>
          <a:p>
            <a:pPr algn="ctr"/>
            <a:r>
              <a:rPr lang="en-US" sz="900">
                <a:latin typeface="+mj-lt"/>
              </a:rPr>
              <a:t>2013</a:t>
            </a:r>
          </a:p>
          <a:p>
            <a:pPr algn="ctr"/>
            <a:r>
              <a:rPr lang="en-US" sz="900">
                <a:latin typeface="+mj-lt"/>
              </a:rPr>
              <a:t>$6.3m Seed</a:t>
            </a:r>
          </a:p>
        </p:txBody>
      </p:sp>
      <p:sp>
        <p:nvSpPr>
          <p:cNvPr id="54" name="ZoneTexte 39">
            <a:extLst>
              <a:ext uri="{FF2B5EF4-FFF2-40B4-BE49-F238E27FC236}">
                <a16:creationId xmlns:a16="http://schemas.microsoft.com/office/drawing/2014/main" id="{AEAA66D8-25CA-4D12-93D1-047EE256A639}"/>
              </a:ext>
            </a:extLst>
          </p:cNvPr>
          <p:cNvSpPr txBox="1"/>
          <p:nvPr/>
        </p:nvSpPr>
        <p:spPr>
          <a:xfrm>
            <a:off x="2477328" y="1113644"/>
            <a:ext cx="944233" cy="449943"/>
          </a:xfrm>
          <a:prstGeom prst="rect">
            <a:avLst/>
          </a:prstGeom>
          <a:noFill/>
        </p:spPr>
        <p:txBody>
          <a:bodyPr wrap="square" lIns="36000" rIns="36000" rtlCol="0">
            <a:noAutofit/>
          </a:bodyPr>
          <a:lstStyle/>
          <a:p>
            <a:pPr algn="ctr"/>
            <a:r>
              <a:rPr lang="en-US" sz="900">
                <a:latin typeface="+mj-lt"/>
              </a:rPr>
              <a:t>2014</a:t>
            </a:r>
          </a:p>
          <a:p>
            <a:pPr algn="ctr"/>
            <a:r>
              <a:rPr lang="en-US" sz="900">
                <a:latin typeface="+mj-lt"/>
              </a:rPr>
              <a:t>$27.6 Serie A</a:t>
            </a:r>
          </a:p>
        </p:txBody>
      </p:sp>
      <p:sp>
        <p:nvSpPr>
          <p:cNvPr id="55" name="ZoneTexte 39">
            <a:extLst>
              <a:ext uri="{FF2B5EF4-FFF2-40B4-BE49-F238E27FC236}">
                <a16:creationId xmlns:a16="http://schemas.microsoft.com/office/drawing/2014/main" id="{E9B602BB-1502-49FD-8A14-BA77512B9D8E}"/>
              </a:ext>
            </a:extLst>
          </p:cNvPr>
          <p:cNvSpPr txBox="1"/>
          <p:nvPr/>
        </p:nvSpPr>
        <p:spPr>
          <a:xfrm>
            <a:off x="3687663" y="1113644"/>
            <a:ext cx="944233" cy="449943"/>
          </a:xfrm>
          <a:prstGeom prst="rect">
            <a:avLst/>
          </a:prstGeom>
          <a:noFill/>
        </p:spPr>
        <p:txBody>
          <a:bodyPr wrap="square" lIns="36000" rIns="36000" rtlCol="0">
            <a:noAutofit/>
          </a:bodyPr>
          <a:lstStyle/>
          <a:p>
            <a:pPr algn="ctr"/>
            <a:r>
              <a:rPr lang="en-US" sz="900">
                <a:latin typeface="+mj-lt"/>
              </a:rPr>
              <a:t>2015</a:t>
            </a:r>
          </a:p>
          <a:p>
            <a:pPr algn="ctr"/>
            <a:r>
              <a:rPr lang="en-US" sz="900">
                <a:latin typeface="+mj-lt"/>
              </a:rPr>
              <a:t>$65m Serie B</a:t>
            </a:r>
          </a:p>
        </p:txBody>
      </p:sp>
      <p:sp>
        <p:nvSpPr>
          <p:cNvPr id="56" name="ZoneTexte 39">
            <a:extLst>
              <a:ext uri="{FF2B5EF4-FFF2-40B4-BE49-F238E27FC236}">
                <a16:creationId xmlns:a16="http://schemas.microsoft.com/office/drawing/2014/main" id="{3CC8D01A-4EA7-494E-ACE3-8A0556E31076}"/>
              </a:ext>
            </a:extLst>
          </p:cNvPr>
          <p:cNvSpPr txBox="1"/>
          <p:nvPr/>
        </p:nvSpPr>
        <p:spPr>
          <a:xfrm>
            <a:off x="6501799" y="1113644"/>
            <a:ext cx="944233" cy="449943"/>
          </a:xfrm>
          <a:prstGeom prst="rect">
            <a:avLst/>
          </a:prstGeom>
          <a:noFill/>
        </p:spPr>
        <p:txBody>
          <a:bodyPr wrap="square" lIns="36000" rIns="36000" rtlCol="0">
            <a:noAutofit/>
          </a:bodyPr>
          <a:lstStyle/>
          <a:p>
            <a:pPr algn="ctr"/>
            <a:r>
              <a:rPr lang="en-US" sz="900">
                <a:latin typeface="+mj-lt"/>
              </a:rPr>
              <a:t>2020</a:t>
            </a:r>
          </a:p>
          <a:p>
            <a:pPr algn="ctr"/>
            <a:r>
              <a:rPr lang="en-US" sz="900">
                <a:latin typeface="+mj-lt"/>
              </a:rPr>
              <a:t>$21m Serie C</a:t>
            </a:r>
          </a:p>
        </p:txBody>
      </p:sp>
      <p:cxnSp>
        <p:nvCxnSpPr>
          <p:cNvPr id="62" name="Connecteur droit 61">
            <a:extLst>
              <a:ext uri="{FF2B5EF4-FFF2-40B4-BE49-F238E27FC236}">
                <a16:creationId xmlns:a16="http://schemas.microsoft.com/office/drawing/2014/main" id="{D7CC0239-794C-4FAD-954C-08B0608F26FF}"/>
              </a:ext>
            </a:extLst>
          </p:cNvPr>
          <p:cNvCxnSpPr>
            <a:cxnSpLocks/>
          </p:cNvCxnSpPr>
          <p:nvPr/>
        </p:nvCxnSpPr>
        <p:spPr>
          <a:xfrm flipV="1">
            <a:off x="639263"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67" name="ZoneTexte 39">
            <a:extLst>
              <a:ext uri="{FF2B5EF4-FFF2-40B4-BE49-F238E27FC236}">
                <a16:creationId xmlns:a16="http://schemas.microsoft.com/office/drawing/2014/main" id="{D15C3F86-EA1A-4CD3-8C0D-E4E1EFDD9561}"/>
              </a:ext>
            </a:extLst>
          </p:cNvPr>
          <p:cNvSpPr txBox="1"/>
          <p:nvPr/>
        </p:nvSpPr>
        <p:spPr>
          <a:xfrm>
            <a:off x="161699" y="1113644"/>
            <a:ext cx="944233" cy="449943"/>
          </a:xfrm>
          <a:prstGeom prst="rect">
            <a:avLst/>
          </a:prstGeom>
          <a:noFill/>
        </p:spPr>
        <p:txBody>
          <a:bodyPr wrap="square" lIns="36000" rIns="36000" rtlCol="0">
            <a:noAutofit/>
          </a:bodyPr>
          <a:lstStyle/>
          <a:p>
            <a:pPr algn="ctr"/>
            <a:r>
              <a:rPr lang="en-US" sz="900">
                <a:latin typeface="+mj-lt"/>
              </a:rPr>
              <a:t>2013</a:t>
            </a:r>
          </a:p>
          <a:p>
            <a:pPr algn="ctr"/>
            <a:r>
              <a:rPr lang="en-US" sz="900">
                <a:latin typeface="+mj-lt"/>
              </a:rPr>
              <a:t>Creation</a:t>
            </a:r>
          </a:p>
        </p:txBody>
      </p:sp>
      <p:cxnSp>
        <p:nvCxnSpPr>
          <p:cNvPr id="70" name="Connecteur droit 69">
            <a:extLst>
              <a:ext uri="{FF2B5EF4-FFF2-40B4-BE49-F238E27FC236}">
                <a16:creationId xmlns:a16="http://schemas.microsoft.com/office/drawing/2014/main" id="{3FA27FDD-DA25-416F-A9FD-881FEFC422AA}"/>
              </a:ext>
            </a:extLst>
          </p:cNvPr>
          <p:cNvCxnSpPr>
            <a:cxnSpLocks/>
          </p:cNvCxnSpPr>
          <p:nvPr/>
        </p:nvCxnSpPr>
        <p:spPr>
          <a:xfrm flipV="1">
            <a:off x="1739109"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71D32BC1-6FA7-4995-AFCC-D2D073AF6705}"/>
              </a:ext>
            </a:extLst>
          </p:cNvPr>
          <p:cNvCxnSpPr>
            <a:cxnSpLocks/>
          </p:cNvCxnSpPr>
          <p:nvPr/>
        </p:nvCxnSpPr>
        <p:spPr>
          <a:xfrm flipV="1">
            <a:off x="2949444"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0DFFAFA8-7995-4026-B844-340CCBE83FAC}"/>
              </a:ext>
            </a:extLst>
          </p:cNvPr>
          <p:cNvCxnSpPr>
            <a:cxnSpLocks/>
          </p:cNvCxnSpPr>
          <p:nvPr/>
        </p:nvCxnSpPr>
        <p:spPr>
          <a:xfrm flipV="1">
            <a:off x="4159779"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49990361-C1B4-4C33-9E53-9D04631E2109}"/>
              </a:ext>
            </a:extLst>
          </p:cNvPr>
          <p:cNvCxnSpPr>
            <a:cxnSpLocks/>
          </p:cNvCxnSpPr>
          <p:nvPr/>
        </p:nvCxnSpPr>
        <p:spPr>
          <a:xfrm flipV="1">
            <a:off x="697391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66" name="ZoneTexte 39">
            <a:extLst>
              <a:ext uri="{FF2B5EF4-FFF2-40B4-BE49-F238E27FC236}">
                <a16:creationId xmlns:a16="http://schemas.microsoft.com/office/drawing/2014/main" id="{1EC5F6DB-8E93-48B7-BE1A-16C1C840253A}"/>
              </a:ext>
            </a:extLst>
          </p:cNvPr>
          <p:cNvSpPr txBox="1"/>
          <p:nvPr/>
        </p:nvSpPr>
        <p:spPr>
          <a:xfrm>
            <a:off x="7240019" y="1113644"/>
            <a:ext cx="944233" cy="449943"/>
          </a:xfrm>
          <a:prstGeom prst="rect">
            <a:avLst/>
          </a:prstGeom>
          <a:noFill/>
        </p:spPr>
        <p:txBody>
          <a:bodyPr wrap="square" lIns="36000" rIns="36000" rtlCol="0">
            <a:noAutofit/>
          </a:bodyPr>
          <a:lstStyle/>
          <a:p>
            <a:pPr algn="ctr"/>
            <a:r>
              <a:rPr lang="en-US" sz="900">
                <a:latin typeface="+mj-lt"/>
              </a:rPr>
              <a:t>2020</a:t>
            </a:r>
          </a:p>
          <a:p>
            <a:pPr algn="ctr"/>
            <a:r>
              <a:rPr lang="en-US" sz="900">
                <a:latin typeface="+mj-lt"/>
              </a:rPr>
              <a:t>IPO</a:t>
            </a:r>
          </a:p>
        </p:txBody>
      </p:sp>
      <p:cxnSp>
        <p:nvCxnSpPr>
          <p:cNvPr id="68" name="Connecteur droit 72">
            <a:extLst>
              <a:ext uri="{FF2B5EF4-FFF2-40B4-BE49-F238E27FC236}">
                <a16:creationId xmlns:a16="http://schemas.microsoft.com/office/drawing/2014/main" id="{16B93438-3AFD-46F7-8FEE-77A892539C30}"/>
              </a:ext>
            </a:extLst>
          </p:cNvPr>
          <p:cNvCxnSpPr>
            <a:cxnSpLocks/>
          </p:cNvCxnSpPr>
          <p:nvPr/>
        </p:nvCxnSpPr>
        <p:spPr>
          <a:xfrm flipV="1">
            <a:off x="771213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69" name="Connecteur droit 71">
            <a:extLst>
              <a:ext uri="{FF2B5EF4-FFF2-40B4-BE49-F238E27FC236}">
                <a16:creationId xmlns:a16="http://schemas.microsoft.com/office/drawing/2014/main" id="{17BC9CF2-C8B7-4313-B4B9-05AECB536797}"/>
              </a:ext>
            </a:extLst>
          </p:cNvPr>
          <p:cNvCxnSpPr>
            <a:cxnSpLocks/>
          </p:cNvCxnSpPr>
          <p:nvPr/>
        </p:nvCxnSpPr>
        <p:spPr>
          <a:xfrm flipV="1">
            <a:off x="5291462"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77" name="ZoneTexte 39">
            <a:extLst>
              <a:ext uri="{FF2B5EF4-FFF2-40B4-BE49-F238E27FC236}">
                <a16:creationId xmlns:a16="http://schemas.microsoft.com/office/drawing/2014/main" id="{AA993906-7B0E-4FA0-A5CC-CB69B9064F5F}"/>
              </a:ext>
            </a:extLst>
          </p:cNvPr>
          <p:cNvSpPr txBox="1"/>
          <p:nvPr/>
        </p:nvSpPr>
        <p:spPr>
          <a:xfrm>
            <a:off x="4819346" y="1113644"/>
            <a:ext cx="944233" cy="449943"/>
          </a:xfrm>
          <a:prstGeom prst="rect">
            <a:avLst/>
          </a:prstGeom>
          <a:noFill/>
        </p:spPr>
        <p:txBody>
          <a:bodyPr wrap="square" lIns="36000" rIns="36000" rtlCol="0">
            <a:noAutofit/>
          </a:bodyPr>
          <a:lstStyle/>
          <a:p>
            <a:pPr algn="ctr"/>
            <a:r>
              <a:rPr lang="en-US" sz="900">
                <a:latin typeface="+mj-lt"/>
              </a:rPr>
              <a:t>2016</a:t>
            </a:r>
          </a:p>
          <a:p>
            <a:pPr algn="ctr"/>
            <a:r>
              <a:rPr lang="en-US" sz="900">
                <a:latin typeface="+mj-lt"/>
              </a:rPr>
              <a:t>Strategy pivot</a:t>
            </a:r>
          </a:p>
        </p:txBody>
      </p:sp>
      <p:sp>
        <p:nvSpPr>
          <p:cNvPr id="78" name="Bulle narrative : rectangle 22">
            <a:extLst>
              <a:ext uri="{FF2B5EF4-FFF2-40B4-BE49-F238E27FC236}">
                <a16:creationId xmlns:a16="http://schemas.microsoft.com/office/drawing/2014/main" id="{927B2CF9-23D7-4AC1-896F-53C294D443E0}"/>
              </a:ext>
            </a:extLst>
          </p:cNvPr>
          <p:cNvSpPr/>
          <p:nvPr/>
        </p:nvSpPr>
        <p:spPr bwMode="auto">
          <a:xfrm>
            <a:off x="249220" y="2322774"/>
            <a:ext cx="2957556" cy="1191867"/>
          </a:xfrm>
          <a:prstGeom prst="wedgeRectCallout">
            <a:avLst>
              <a:gd name="adj1" fmla="val -41114"/>
              <a:gd name="adj2" fmla="val -55717"/>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800">
                <a:solidFill>
                  <a:srgbClr val="202122"/>
                </a:solidFill>
                <a:latin typeface="+mj-lt"/>
              </a:rPr>
              <a:t>T</a:t>
            </a:r>
            <a:r>
              <a:rPr lang="en-US" sz="800" b="0" i="0">
                <a:solidFill>
                  <a:srgbClr val="202122"/>
                </a:solidFill>
                <a:effectLst/>
                <a:latin typeface="+mj-lt"/>
              </a:rPr>
              <a:t>he initial business model </a:t>
            </a:r>
            <a:r>
              <a:rPr lang="en-US" sz="800">
                <a:latin typeface="+mj-lt"/>
              </a:rPr>
              <a:t>was a</a:t>
            </a:r>
            <a:r>
              <a:rPr lang="en-US" sz="800">
                <a:solidFill>
                  <a:srgbClr val="009DB0"/>
                </a:solidFill>
                <a:latin typeface="+mj-lt"/>
              </a:rPr>
              <a:t> </a:t>
            </a:r>
            <a:r>
              <a:rPr lang="en-US" sz="800">
                <a:solidFill>
                  <a:schemeClr val="accent5">
                    <a:lumMod val="75000"/>
                  </a:schemeClr>
                </a:solidFill>
                <a:latin typeface="+mj-lt"/>
              </a:rPr>
              <a:t>marketplace</a:t>
            </a:r>
            <a:r>
              <a:rPr lang="en-US" sz="800">
                <a:solidFill>
                  <a:srgbClr val="009DB0"/>
                </a:solidFill>
                <a:latin typeface="+mj-lt"/>
              </a:rPr>
              <a:t> </a:t>
            </a:r>
            <a:r>
              <a:rPr lang="en-US" sz="800">
                <a:latin typeface="+mj-lt"/>
              </a:rPr>
              <a:t>to</a:t>
            </a:r>
            <a:r>
              <a:rPr lang="en-US" sz="800">
                <a:solidFill>
                  <a:srgbClr val="009DB0"/>
                </a:solidFill>
                <a:latin typeface="+mj-lt"/>
              </a:rPr>
              <a:t> </a:t>
            </a:r>
            <a:r>
              <a:rPr lang="en-US" sz="800">
                <a:solidFill>
                  <a:schemeClr val="accent5">
                    <a:lumMod val="75000"/>
                  </a:schemeClr>
                </a:solidFill>
                <a:latin typeface="+mj-lt"/>
              </a:rPr>
              <a:t>connect homeowners </a:t>
            </a:r>
            <a:r>
              <a:rPr lang="en-US" sz="800">
                <a:latin typeface="+mj-lt"/>
              </a:rPr>
              <a:t>with</a:t>
            </a:r>
            <a:r>
              <a:rPr lang="en-US" sz="800">
                <a:solidFill>
                  <a:srgbClr val="009DB0"/>
                </a:solidFill>
                <a:latin typeface="+mj-lt"/>
              </a:rPr>
              <a:t> </a:t>
            </a:r>
            <a:r>
              <a:rPr lang="en-US" sz="800">
                <a:solidFill>
                  <a:schemeClr val="accent5">
                    <a:lumMod val="75000"/>
                  </a:schemeClr>
                </a:solidFill>
                <a:latin typeface="+mj-lt"/>
              </a:rPr>
              <a:t>home improvement service providers</a:t>
            </a:r>
            <a:endParaRPr lang="en-US" sz="800" i="0">
              <a:solidFill>
                <a:schemeClr val="accent5">
                  <a:lumMod val="75000"/>
                </a:schemeClr>
              </a:solidFill>
              <a:effectLst/>
              <a:latin typeface="+mj-lt"/>
            </a:endParaRPr>
          </a:p>
        </p:txBody>
      </p:sp>
      <p:sp>
        <p:nvSpPr>
          <p:cNvPr id="79" name="Bulle narrative : rectangle 22">
            <a:extLst>
              <a:ext uri="{FF2B5EF4-FFF2-40B4-BE49-F238E27FC236}">
                <a16:creationId xmlns:a16="http://schemas.microsoft.com/office/drawing/2014/main" id="{743C0E1C-B0D6-49C7-83DA-2F31332150DB}"/>
              </a:ext>
            </a:extLst>
          </p:cNvPr>
          <p:cNvSpPr/>
          <p:nvPr/>
        </p:nvSpPr>
        <p:spPr bwMode="auto">
          <a:xfrm>
            <a:off x="6501798" y="2322774"/>
            <a:ext cx="2957556" cy="1191867"/>
          </a:xfrm>
          <a:prstGeom prst="wedgeRectCallout">
            <a:avLst>
              <a:gd name="adj1" fmla="val 31524"/>
              <a:gd name="adj2" fmla="val -55718"/>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800">
                <a:solidFill>
                  <a:srgbClr val="202122"/>
                </a:solidFill>
                <a:latin typeface="+mj-lt"/>
              </a:rPr>
              <a:t>With this acquisition Porch is willing to </a:t>
            </a:r>
            <a:r>
              <a:rPr lang="en-US" sz="800">
                <a:solidFill>
                  <a:schemeClr val="accent5">
                    <a:lumMod val="75000"/>
                  </a:schemeClr>
                </a:solidFill>
                <a:latin typeface="+mj-lt"/>
              </a:rPr>
              <a:t>enter the home insurance market</a:t>
            </a:r>
            <a:r>
              <a:rPr lang="en-US" sz="800">
                <a:solidFill>
                  <a:schemeClr val="accent5"/>
                </a:solidFill>
                <a:latin typeface="+mj-lt"/>
              </a:rPr>
              <a:t> </a:t>
            </a:r>
            <a:r>
              <a:rPr lang="en-US" sz="800">
                <a:solidFill>
                  <a:srgbClr val="202122"/>
                </a:solidFill>
                <a:latin typeface="+mj-lt"/>
              </a:rPr>
              <a:t>and therefore offer its clients a </a:t>
            </a:r>
            <a:r>
              <a:rPr lang="en-US" sz="800">
                <a:solidFill>
                  <a:schemeClr val="accent5">
                    <a:lumMod val="75000"/>
                  </a:schemeClr>
                </a:solidFill>
                <a:latin typeface="+mj-lt"/>
              </a:rPr>
              <a:t>wide range of services about home care </a:t>
            </a:r>
            <a:r>
              <a:rPr lang="en-US" sz="800">
                <a:solidFill>
                  <a:srgbClr val="202122"/>
                </a:solidFill>
                <a:latin typeface="+mj-lt"/>
              </a:rPr>
              <a:t>while </a:t>
            </a:r>
            <a:r>
              <a:rPr lang="en-US" sz="800">
                <a:solidFill>
                  <a:schemeClr val="accent5">
                    <a:lumMod val="75000"/>
                  </a:schemeClr>
                </a:solidFill>
                <a:latin typeface="+mj-lt"/>
              </a:rPr>
              <a:t>leveraging</a:t>
            </a:r>
            <a:r>
              <a:rPr lang="en-US" sz="800">
                <a:solidFill>
                  <a:srgbClr val="202122"/>
                </a:solidFill>
                <a:latin typeface="+mj-lt"/>
              </a:rPr>
              <a:t> its existing </a:t>
            </a:r>
            <a:r>
              <a:rPr lang="en-US" sz="800">
                <a:solidFill>
                  <a:schemeClr val="accent5">
                    <a:lumMod val="75000"/>
                  </a:schemeClr>
                </a:solidFill>
                <a:latin typeface="+mj-lt"/>
              </a:rPr>
              <a:t>data</a:t>
            </a:r>
            <a:r>
              <a:rPr lang="en-US" sz="800">
                <a:solidFill>
                  <a:srgbClr val="202122"/>
                </a:solidFill>
                <a:latin typeface="+mj-lt"/>
              </a:rPr>
              <a:t> to ensure a </a:t>
            </a:r>
            <a:r>
              <a:rPr lang="en-US" sz="800">
                <a:solidFill>
                  <a:schemeClr val="accent5"/>
                </a:solidFill>
                <a:latin typeface="+mj-lt"/>
              </a:rPr>
              <a:t>b</a:t>
            </a:r>
            <a:r>
              <a:rPr lang="en-US" sz="800">
                <a:solidFill>
                  <a:schemeClr val="accent5">
                    <a:lumMod val="75000"/>
                  </a:schemeClr>
                </a:solidFill>
                <a:latin typeface="+mj-lt"/>
              </a:rPr>
              <a:t>etter pricing and underwriting</a:t>
            </a:r>
            <a:endParaRPr lang="en-US" sz="800" i="0">
              <a:solidFill>
                <a:schemeClr val="accent5">
                  <a:lumMod val="75000"/>
                </a:schemeClr>
              </a:solidFill>
              <a:effectLst/>
              <a:latin typeface="+mj-lt"/>
            </a:endParaRPr>
          </a:p>
        </p:txBody>
      </p:sp>
      <p:sp>
        <p:nvSpPr>
          <p:cNvPr id="82" name="ZoneTexte 39">
            <a:extLst>
              <a:ext uri="{FF2B5EF4-FFF2-40B4-BE49-F238E27FC236}">
                <a16:creationId xmlns:a16="http://schemas.microsoft.com/office/drawing/2014/main" id="{EB785ED8-42ED-404B-B83A-FFB565585F81}"/>
              </a:ext>
            </a:extLst>
          </p:cNvPr>
          <p:cNvSpPr txBox="1"/>
          <p:nvPr/>
        </p:nvSpPr>
        <p:spPr>
          <a:xfrm>
            <a:off x="7978239" y="1113644"/>
            <a:ext cx="1766062" cy="449943"/>
          </a:xfrm>
          <a:prstGeom prst="rect">
            <a:avLst/>
          </a:prstGeom>
          <a:noFill/>
        </p:spPr>
        <p:txBody>
          <a:bodyPr wrap="square" lIns="36000" rIns="36000" rtlCol="0">
            <a:noAutofit/>
          </a:bodyPr>
          <a:lstStyle/>
          <a:p>
            <a:pPr algn="ctr"/>
            <a:r>
              <a:rPr lang="en-US" sz="900">
                <a:latin typeface="+mj-lt"/>
              </a:rPr>
              <a:t>2020</a:t>
            </a:r>
          </a:p>
          <a:p>
            <a:pPr algn="ctr"/>
            <a:r>
              <a:rPr lang="en-US" sz="900">
                <a:latin typeface="+mj-lt"/>
              </a:rPr>
              <a:t>Acquisition of the insurance Homeowners America inc.</a:t>
            </a:r>
          </a:p>
        </p:txBody>
      </p:sp>
      <p:cxnSp>
        <p:nvCxnSpPr>
          <p:cNvPr id="83" name="Connecteur droit 72">
            <a:extLst>
              <a:ext uri="{FF2B5EF4-FFF2-40B4-BE49-F238E27FC236}">
                <a16:creationId xmlns:a16="http://schemas.microsoft.com/office/drawing/2014/main" id="{66945080-5619-4973-A336-0A4B36507A9D}"/>
              </a:ext>
            </a:extLst>
          </p:cNvPr>
          <p:cNvCxnSpPr>
            <a:cxnSpLocks/>
          </p:cNvCxnSpPr>
          <p:nvPr/>
        </p:nvCxnSpPr>
        <p:spPr>
          <a:xfrm flipV="1">
            <a:off x="887577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pic>
        <p:nvPicPr>
          <p:cNvPr id="36" name="Graphic 35" descr="Daily calendar with solid fill">
            <a:extLst>
              <a:ext uri="{FF2B5EF4-FFF2-40B4-BE49-F238E27FC236}">
                <a16:creationId xmlns:a16="http://schemas.microsoft.com/office/drawing/2014/main" id="{A743BDF6-2F0A-4638-AFE9-8A2699A0955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30638" y="858151"/>
            <a:ext cx="284744" cy="284744"/>
          </a:xfrm>
          <a:prstGeom prst="rect">
            <a:avLst/>
          </a:prstGeom>
        </p:spPr>
      </p:pic>
      <p:sp>
        <p:nvSpPr>
          <p:cNvPr id="107" name="ZoneTexte 8">
            <a:extLst>
              <a:ext uri="{FF2B5EF4-FFF2-40B4-BE49-F238E27FC236}">
                <a16:creationId xmlns:a16="http://schemas.microsoft.com/office/drawing/2014/main" id="{AFE04C33-D3C3-4729-B074-628462666000}"/>
              </a:ext>
            </a:extLst>
          </p:cNvPr>
          <p:cNvSpPr txBox="1"/>
          <p:nvPr/>
        </p:nvSpPr>
        <p:spPr>
          <a:xfrm>
            <a:off x="5082823" y="6416616"/>
            <a:ext cx="4024648" cy="215444"/>
          </a:xfrm>
          <a:prstGeom prst="rect">
            <a:avLst/>
          </a:prstGeom>
          <a:noFill/>
        </p:spPr>
        <p:txBody>
          <a:bodyPr wrap="square" rtlCol="0">
            <a:spAutoFit/>
          </a:bodyPr>
          <a:lstStyle/>
          <a:p>
            <a:pPr algn="l"/>
            <a:r>
              <a:rPr lang="en-US" sz="800" i="1">
                <a:solidFill>
                  <a:schemeClr val="bg1"/>
                </a:solidFill>
              </a:rPr>
              <a:t>Sources: eleven research and analysis, Porch website</a:t>
            </a:r>
          </a:p>
        </p:txBody>
      </p:sp>
      <p:sp>
        <p:nvSpPr>
          <p:cNvPr id="108" name="Rectangle 107">
            <a:extLst>
              <a:ext uri="{FF2B5EF4-FFF2-40B4-BE49-F238E27FC236}">
                <a16:creationId xmlns:a16="http://schemas.microsoft.com/office/drawing/2014/main" id="{84E50665-CFCF-4CAB-82A5-40ABF0DEBFF0}"/>
              </a:ext>
            </a:extLst>
          </p:cNvPr>
          <p:cNvSpPr/>
          <p:nvPr/>
        </p:nvSpPr>
        <p:spPr>
          <a:xfrm>
            <a:off x="2566057" y="4726975"/>
            <a:ext cx="1749326" cy="230832"/>
          </a:xfrm>
          <a:prstGeom prst="rect">
            <a:avLst/>
          </a:prstGeom>
        </p:spPr>
        <p:txBody>
          <a:bodyPr wrap="square">
            <a:spAutoFit/>
          </a:bodyPr>
          <a:lstStyle/>
          <a:p>
            <a:r>
              <a:rPr lang="en-US" sz="900">
                <a:latin typeface="+mj-lt"/>
              </a:rPr>
              <a:t>c.</a:t>
            </a:r>
            <a:r>
              <a:rPr lang="en-US" sz="900">
                <a:solidFill>
                  <a:schemeClr val="accent5">
                    <a:lumMod val="75000"/>
                  </a:schemeClr>
                </a:solidFill>
                <a:latin typeface="+mj-lt"/>
              </a:rPr>
              <a:t> 8,000 </a:t>
            </a:r>
            <a:r>
              <a:rPr lang="en-US" sz="900">
                <a:latin typeface="+mj-lt"/>
              </a:rPr>
              <a:t>companies</a:t>
            </a:r>
          </a:p>
        </p:txBody>
      </p:sp>
      <p:sp>
        <p:nvSpPr>
          <p:cNvPr id="109" name="Rectangle 108">
            <a:extLst>
              <a:ext uri="{FF2B5EF4-FFF2-40B4-BE49-F238E27FC236}">
                <a16:creationId xmlns:a16="http://schemas.microsoft.com/office/drawing/2014/main" id="{D5717F27-AFA6-482B-876D-BE7AC56A69A2}"/>
              </a:ext>
            </a:extLst>
          </p:cNvPr>
          <p:cNvSpPr/>
          <p:nvPr/>
        </p:nvSpPr>
        <p:spPr>
          <a:xfrm>
            <a:off x="2566057" y="5000823"/>
            <a:ext cx="1749326" cy="230832"/>
          </a:xfrm>
          <a:prstGeom prst="rect">
            <a:avLst/>
          </a:prstGeom>
        </p:spPr>
        <p:txBody>
          <a:bodyPr wrap="square">
            <a:spAutoFit/>
          </a:bodyPr>
          <a:lstStyle/>
          <a:p>
            <a:r>
              <a:rPr lang="en-US" sz="900">
                <a:latin typeface="+mj-lt"/>
              </a:rPr>
              <a:t>c. </a:t>
            </a:r>
            <a:r>
              <a:rPr lang="en-US" sz="900">
                <a:solidFill>
                  <a:schemeClr val="accent5">
                    <a:lumMod val="75000"/>
                  </a:schemeClr>
                </a:solidFill>
                <a:latin typeface="+mj-lt"/>
              </a:rPr>
              <a:t>65% </a:t>
            </a:r>
            <a:r>
              <a:rPr lang="en-US" sz="900">
                <a:latin typeface="+mj-lt"/>
              </a:rPr>
              <a:t>of US homebuyers </a:t>
            </a:r>
          </a:p>
        </p:txBody>
      </p:sp>
      <p:grpSp>
        <p:nvGrpSpPr>
          <p:cNvPr id="132" name="Graphic 130">
            <a:extLst>
              <a:ext uri="{FF2B5EF4-FFF2-40B4-BE49-F238E27FC236}">
                <a16:creationId xmlns:a16="http://schemas.microsoft.com/office/drawing/2014/main" id="{F730C0C7-6F80-42D7-8D6B-A1CC160B17C8}"/>
              </a:ext>
            </a:extLst>
          </p:cNvPr>
          <p:cNvGrpSpPr>
            <a:grpSpLocks noChangeAspect="1"/>
          </p:cNvGrpSpPr>
          <p:nvPr/>
        </p:nvGrpSpPr>
        <p:grpSpPr>
          <a:xfrm>
            <a:off x="575183" y="5402862"/>
            <a:ext cx="269491" cy="269492"/>
            <a:chOff x="4657725" y="3057525"/>
            <a:chExt cx="590550" cy="590550"/>
          </a:xfrm>
          <a:solidFill>
            <a:schemeClr val="accent5"/>
          </a:solidFill>
        </p:grpSpPr>
        <p:sp>
          <p:nvSpPr>
            <p:cNvPr id="133" name="Graphic 130">
              <a:extLst>
                <a:ext uri="{FF2B5EF4-FFF2-40B4-BE49-F238E27FC236}">
                  <a16:creationId xmlns:a16="http://schemas.microsoft.com/office/drawing/2014/main" id="{D4DB8A5D-4BC4-4B09-91B3-B431A56ADCF9}"/>
                </a:ext>
              </a:extLst>
            </p:cNvPr>
            <p:cNvSpPr/>
            <p:nvPr/>
          </p:nvSpPr>
          <p:spPr>
            <a:xfrm>
              <a:off x="5067300" y="3095625"/>
              <a:ext cx="76200" cy="133350"/>
            </a:xfrm>
            <a:custGeom>
              <a:avLst/>
              <a:gdLst>
                <a:gd name="connsiteX0" fmla="*/ 28575 w 76200"/>
                <a:gd name="connsiteY0" fmla="*/ 95250 h 133350"/>
                <a:gd name="connsiteX1" fmla="*/ 19050 w 76200"/>
                <a:gd name="connsiteY1" fmla="*/ 85725 h 133350"/>
                <a:gd name="connsiteX2" fmla="*/ 0 w 76200"/>
                <a:gd name="connsiteY2" fmla="*/ 85725 h 133350"/>
                <a:gd name="connsiteX3" fmla="*/ 28575 w 76200"/>
                <a:gd name="connsiteY3" fmla="*/ 114300 h 133350"/>
                <a:gd name="connsiteX4" fmla="*/ 28575 w 76200"/>
                <a:gd name="connsiteY4" fmla="*/ 133350 h 133350"/>
                <a:gd name="connsiteX5" fmla="*/ 47625 w 76200"/>
                <a:gd name="connsiteY5" fmla="*/ 133350 h 133350"/>
                <a:gd name="connsiteX6" fmla="*/ 47625 w 76200"/>
                <a:gd name="connsiteY6" fmla="*/ 114300 h 133350"/>
                <a:gd name="connsiteX7" fmla="*/ 76200 w 76200"/>
                <a:gd name="connsiteY7" fmla="*/ 114300 h 133350"/>
                <a:gd name="connsiteX8" fmla="*/ 76200 w 76200"/>
                <a:gd name="connsiteY8" fmla="*/ 85725 h 133350"/>
                <a:gd name="connsiteX9" fmla="*/ 47625 w 76200"/>
                <a:gd name="connsiteY9" fmla="*/ 57150 h 133350"/>
                <a:gd name="connsiteX10" fmla="*/ 28575 w 76200"/>
                <a:gd name="connsiteY10" fmla="*/ 57150 h 133350"/>
                <a:gd name="connsiteX11" fmla="*/ 19050 w 76200"/>
                <a:gd name="connsiteY11" fmla="*/ 47625 h 133350"/>
                <a:gd name="connsiteX12" fmla="*/ 19050 w 76200"/>
                <a:gd name="connsiteY12" fmla="*/ 38100 h 133350"/>
                <a:gd name="connsiteX13" fmla="*/ 47625 w 76200"/>
                <a:gd name="connsiteY13" fmla="*/ 38100 h 133350"/>
                <a:gd name="connsiteX14" fmla="*/ 57150 w 76200"/>
                <a:gd name="connsiteY14" fmla="*/ 47625 h 133350"/>
                <a:gd name="connsiteX15" fmla="*/ 76200 w 76200"/>
                <a:gd name="connsiteY15" fmla="*/ 47625 h 133350"/>
                <a:gd name="connsiteX16" fmla="*/ 47625 w 76200"/>
                <a:gd name="connsiteY16" fmla="*/ 19050 h 133350"/>
                <a:gd name="connsiteX17" fmla="*/ 47625 w 76200"/>
                <a:gd name="connsiteY17" fmla="*/ 0 h 133350"/>
                <a:gd name="connsiteX18" fmla="*/ 28575 w 76200"/>
                <a:gd name="connsiteY18" fmla="*/ 0 h 133350"/>
                <a:gd name="connsiteX19" fmla="*/ 28575 w 76200"/>
                <a:gd name="connsiteY19" fmla="*/ 19050 h 133350"/>
                <a:gd name="connsiteX20" fmla="*/ 0 w 76200"/>
                <a:gd name="connsiteY20" fmla="*/ 19050 h 133350"/>
                <a:gd name="connsiteX21" fmla="*/ 0 w 76200"/>
                <a:gd name="connsiteY21" fmla="*/ 47625 h 133350"/>
                <a:gd name="connsiteX22" fmla="*/ 28575 w 76200"/>
                <a:gd name="connsiteY22" fmla="*/ 76200 h 133350"/>
                <a:gd name="connsiteX23" fmla="*/ 47625 w 76200"/>
                <a:gd name="connsiteY23" fmla="*/ 76200 h 133350"/>
                <a:gd name="connsiteX24" fmla="*/ 57150 w 76200"/>
                <a:gd name="connsiteY24" fmla="*/ 85725 h 133350"/>
                <a:gd name="connsiteX25" fmla="*/ 57150 w 76200"/>
                <a:gd name="connsiteY25" fmla="*/ 95250 h 133350"/>
                <a:gd name="connsiteX26" fmla="*/ 28575 w 76200"/>
                <a:gd name="connsiteY26"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 h="133350">
                  <a:moveTo>
                    <a:pt x="28575" y="95250"/>
                  </a:moveTo>
                  <a:cubicBezTo>
                    <a:pt x="23327" y="95250"/>
                    <a:pt x="19050" y="90973"/>
                    <a:pt x="19050" y="85725"/>
                  </a:cubicBezTo>
                  <a:lnTo>
                    <a:pt x="0" y="85725"/>
                  </a:lnTo>
                  <a:cubicBezTo>
                    <a:pt x="0" y="101479"/>
                    <a:pt x="12821" y="114300"/>
                    <a:pt x="28575" y="114300"/>
                  </a:cubicBezTo>
                  <a:lnTo>
                    <a:pt x="28575" y="133350"/>
                  </a:lnTo>
                  <a:lnTo>
                    <a:pt x="47625" y="133350"/>
                  </a:lnTo>
                  <a:lnTo>
                    <a:pt x="47625" y="114300"/>
                  </a:lnTo>
                  <a:lnTo>
                    <a:pt x="76200" y="114300"/>
                  </a:lnTo>
                  <a:lnTo>
                    <a:pt x="76200" y="85725"/>
                  </a:lnTo>
                  <a:cubicBezTo>
                    <a:pt x="76200" y="69971"/>
                    <a:pt x="63379" y="57150"/>
                    <a:pt x="47625" y="57150"/>
                  </a:cubicBezTo>
                  <a:lnTo>
                    <a:pt x="28575" y="57150"/>
                  </a:lnTo>
                  <a:cubicBezTo>
                    <a:pt x="23327" y="57150"/>
                    <a:pt x="19050" y="52873"/>
                    <a:pt x="19050" y="47625"/>
                  </a:cubicBezTo>
                  <a:lnTo>
                    <a:pt x="19050" y="38100"/>
                  </a:lnTo>
                  <a:lnTo>
                    <a:pt x="47625" y="38100"/>
                  </a:lnTo>
                  <a:cubicBezTo>
                    <a:pt x="52873" y="38100"/>
                    <a:pt x="57150" y="42377"/>
                    <a:pt x="57150" y="47625"/>
                  </a:cubicBezTo>
                  <a:lnTo>
                    <a:pt x="76200" y="47625"/>
                  </a:lnTo>
                  <a:cubicBezTo>
                    <a:pt x="76200" y="31871"/>
                    <a:pt x="63379" y="19050"/>
                    <a:pt x="47625" y="19050"/>
                  </a:cubicBezTo>
                  <a:lnTo>
                    <a:pt x="47625" y="0"/>
                  </a:lnTo>
                  <a:lnTo>
                    <a:pt x="28575" y="0"/>
                  </a:lnTo>
                  <a:lnTo>
                    <a:pt x="28575" y="19050"/>
                  </a:lnTo>
                  <a:lnTo>
                    <a:pt x="0" y="19050"/>
                  </a:lnTo>
                  <a:lnTo>
                    <a:pt x="0" y="47625"/>
                  </a:lnTo>
                  <a:cubicBezTo>
                    <a:pt x="0" y="63379"/>
                    <a:pt x="12821" y="76200"/>
                    <a:pt x="28575" y="76200"/>
                  </a:cubicBezTo>
                  <a:lnTo>
                    <a:pt x="47625" y="76200"/>
                  </a:lnTo>
                  <a:cubicBezTo>
                    <a:pt x="52873" y="76200"/>
                    <a:pt x="57150" y="80477"/>
                    <a:pt x="57150" y="85725"/>
                  </a:cubicBezTo>
                  <a:lnTo>
                    <a:pt x="57150" y="95250"/>
                  </a:lnTo>
                  <a:lnTo>
                    <a:pt x="28575" y="95250"/>
                  </a:lnTo>
                  <a:close/>
                </a:path>
              </a:pathLst>
            </a:custGeom>
            <a:grpFill/>
            <a:ln w="9525" cap="flat">
              <a:noFill/>
              <a:prstDash val="solid"/>
              <a:miter/>
            </a:ln>
          </p:spPr>
          <p:txBody>
            <a:bodyPr rtlCol="0" anchor="ctr"/>
            <a:lstStyle/>
            <a:p>
              <a:endParaRPr lang="en-US"/>
            </a:p>
          </p:txBody>
        </p:sp>
        <p:sp>
          <p:nvSpPr>
            <p:cNvPr id="134" name="Graphic 130">
              <a:extLst>
                <a:ext uri="{FF2B5EF4-FFF2-40B4-BE49-F238E27FC236}">
                  <a16:creationId xmlns:a16="http://schemas.microsoft.com/office/drawing/2014/main" id="{FAF0EF8E-999F-4DCA-8CCA-19966A02C618}"/>
                </a:ext>
              </a:extLst>
            </p:cNvPr>
            <p:cNvSpPr/>
            <p:nvPr/>
          </p:nvSpPr>
          <p:spPr>
            <a:xfrm>
              <a:off x="4962525" y="3286125"/>
              <a:ext cx="285750" cy="361950"/>
            </a:xfrm>
            <a:custGeom>
              <a:avLst/>
              <a:gdLst>
                <a:gd name="connsiteX0" fmla="*/ 247650 w 285750"/>
                <a:gd name="connsiteY0" fmla="*/ 38100 h 361950"/>
                <a:gd name="connsiteX1" fmla="*/ 247650 w 285750"/>
                <a:gd name="connsiteY1" fmla="*/ 0 h 361950"/>
                <a:gd name="connsiteX2" fmla="*/ 38100 w 285750"/>
                <a:gd name="connsiteY2" fmla="*/ 0 h 361950"/>
                <a:gd name="connsiteX3" fmla="*/ 38100 w 285750"/>
                <a:gd name="connsiteY3" fmla="*/ 38100 h 361950"/>
                <a:gd name="connsiteX4" fmla="*/ 0 w 285750"/>
                <a:gd name="connsiteY4" fmla="*/ 38100 h 361950"/>
                <a:gd name="connsiteX5" fmla="*/ 0 w 285750"/>
                <a:gd name="connsiteY5" fmla="*/ 361950 h 361950"/>
                <a:gd name="connsiteX6" fmla="*/ 285750 w 285750"/>
                <a:gd name="connsiteY6" fmla="*/ 361950 h 361950"/>
                <a:gd name="connsiteX7" fmla="*/ 285750 w 285750"/>
                <a:gd name="connsiteY7" fmla="*/ 38100 h 361950"/>
                <a:gd name="connsiteX8" fmla="*/ 247650 w 285750"/>
                <a:gd name="connsiteY8" fmla="*/ 38100 h 361950"/>
                <a:gd name="connsiteX9" fmla="*/ 57150 w 285750"/>
                <a:gd name="connsiteY9" fmla="*/ 19050 h 361950"/>
                <a:gd name="connsiteX10" fmla="*/ 228600 w 285750"/>
                <a:gd name="connsiteY10" fmla="*/ 19050 h 361950"/>
                <a:gd name="connsiteX11" fmla="*/ 228600 w 285750"/>
                <a:gd name="connsiteY11" fmla="*/ 38100 h 361950"/>
                <a:gd name="connsiteX12" fmla="*/ 57150 w 285750"/>
                <a:gd name="connsiteY12" fmla="*/ 38100 h 361950"/>
                <a:gd name="connsiteX13" fmla="*/ 57150 w 285750"/>
                <a:gd name="connsiteY13" fmla="*/ 19050 h 361950"/>
                <a:gd name="connsiteX14" fmla="*/ 190500 w 285750"/>
                <a:gd name="connsiteY14" fmla="*/ 247650 h 361950"/>
                <a:gd name="connsiteX15" fmla="*/ 190500 w 285750"/>
                <a:gd name="connsiteY15" fmla="*/ 342900 h 361950"/>
                <a:gd name="connsiteX16" fmla="*/ 95250 w 285750"/>
                <a:gd name="connsiteY16" fmla="*/ 342900 h 361950"/>
                <a:gd name="connsiteX17" fmla="*/ 95250 w 285750"/>
                <a:gd name="connsiteY17" fmla="*/ 247650 h 361950"/>
                <a:gd name="connsiteX18" fmla="*/ 190500 w 285750"/>
                <a:gd name="connsiteY18" fmla="*/ 247650 h 361950"/>
                <a:gd name="connsiteX19" fmla="*/ 266700 w 285750"/>
                <a:gd name="connsiteY19" fmla="*/ 342900 h 361950"/>
                <a:gd name="connsiteX20" fmla="*/ 209550 w 285750"/>
                <a:gd name="connsiteY20" fmla="*/ 342900 h 361950"/>
                <a:gd name="connsiteX21" fmla="*/ 209550 w 285750"/>
                <a:gd name="connsiteY21" fmla="*/ 247650 h 361950"/>
                <a:gd name="connsiteX22" fmla="*/ 228600 w 285750"/>
                <a:gd name="connsiteY22" fmla="*/ 247650 h 361950"/>
                <a:gd name="connsiteX23" fmla="*/ 228600 w 285750"/>
                <a:gd name="connsiteY23" fmla="*/ 228600 h 361950"/>
                <a:gd name="connsiteX24" fmla="*/ 57150 w 285750"/>
                <a:gd name="connsiteY24" fmla="*/ 228600 h 361950"/>
                <a:gd name="connsiteX25" fmla="*/ 57150 w 285750"/>
                <a:gd name="connsiteY25" fmla="*/ 247650 h 361950"/>
                <a:gd name="connsiteX26" fmla="*/ 76200 w 285750"/>
                <a:gd name="connsiteY26" fmla="*/ 247650 h 361950"/>
                <a:gd name="connsiteX27" fmla="*/ 76200 w 285750"/>
                <a:gd name="connsiteY27" fmla="*/ 342900 h 361950"/>
                <a:gd name="connsiteX28" fmla="*/ 19050 w 285750"/>
                <a:gd name="connsiteY28" fmla="*/ 342900 h 361950"/>
                <a:gd name="connsiteX29" fmla="*/ 19050 w 285750"/>
                <a:gd name="connsiteY29" fmla="*/ 57150 h 361950"/>
                <a:gd name="connsiteX30" fmla="*/ 266700 w 285750"/>
                <a:gd name="connsiteY30" fmla="*/ 57150 h 361950"/>
                <a:gd name="connsiteX31" fmla="*/ 266700 w 285750"/>
                <a:gd name="connsiteY31" fmla="*/ 3429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750" h="361950">
                  <a:moveTo>
                    <a:pt x="247650" y="38100"/>
                  </a:moveTo>
                  <a:lnTo>
                    <a:pt x="247650" y="0"/>
                  </a:lnTo>
                  <a:lnTo>
                    <a:pt x="38100" y="0"/>
                  </a:lnTo>
                  <a:lnTo>
                    <a:pt x="38100" y="38100"/>
                  </a:lnTo>
                  <a:lnTo>
                    <a:pt x="0" y="38100"/>
                  </a:lnTo>
                  <a:lnTo>
                    <a:pt x="0" y="361950"/>
                  </a:lnTo>
                  <a:lnTo>
                    <a:pt x="285750" y="361950"/>
                  </a:lnTo>
                  <a:lnTo>
                    <a:pt x="285750" y="38100"/>
                  </a:lnTo>
                  <a:lnTo>
                    <a:pt x="247650" y="38100"/>
                  </a:lnTo>
                  <a:close/>
                  <a:moveTo>
                    <a:pt x="57150" y="19050"/>
                  </a:moveTo>
                  <a:lnTo>
                    <a:pt x="228600" y="19050"/>
                  </a:lnTo>
                  <a:lnTo>
                    <a:pt x="228600" y="38100"/>
                  </a:lnTo>
                  <a:lnTo>
                    <a:pt x="57150" y="38100"/>
                  </a:lnTo>
                  <a:lnTo>
                    <a:pt x="57150" y="19050"/>
                  </a:lnTo>
                  <a:close/>
                  <a:moveTo>
                    <a:pt x="190500" y="247650"/>
                  </a:moveTo>
                  <a:lnTo>
                    <a:pt x="190500" y="342900"/>
                  </a:lnTo>
                  <a:lnTo>
                    <a:pt x="95250" y="342900"/>
                  </a:lnTo>
                  <a:lnTo>
                    <a:pt x="95250" y="247650"/>
                  </a:lnTo>
                  <a:lnTo>
                    <a:pt x="190500" y="247650"/>
                  </a:lnTo>
                  <a:close/>
                  <a:moveTo>
                    <a:pt x="266700" y="342900"/>
                  </a:moveTo>
                  <a:lnTo>
                    <a:pt x="209550" y="342900"/>
                  </a:lnTo>
                  <a:lnTo>
                    <a:pt x="209550" y="247650"/>
                  </a:lnTo>
                  <a:lnTo>
                    <a:pt x="228600" y="247650"/>
                  </a:lnTo>
                  <a:lnTo>
                    <a:pt x="228600" y="228600"/>
                  </a:lnTo>
                  <a:lnTo>
                    <a:pt x="57150" y="228600"/>
                  </a:lnTo>
                  <a:lnTo>
                    <a:pt x="57150" y="247650"/>
                  </a:lnTo>
                  <a:lnTo>
                    <a:pt x="76200" y="247650"/>
                  </a:lnTo>
                  <a:lnTo>
                    <a:pt x="76200" y="342900"/>
                  </a:lnTo>
                  <a:lnTo>
                    <a:pt x="19050" y="342900"/>
                  </a:lnTo>
                  <a:lnTo>
                    <a:pt x="19050" y="57150"/>
                  </a:lnTo>
                  <a:lnTo>
                    <a:pt x="266700" y="57150"/>
                  </a:lnTo>
                  <a:lnTo>
                    <a:pt x="266700" y="342900"/>
                  </a:lnTo>
                  <a:close/>
                </a:path>
              </a:pathLst>
            </a:custGeom>
            <a:grpFill/>
            <a:ln w="9525" cap="flat">
              <a:noFill/>
              <a:prstDash val="solid"/>
              <a:miter/>
            </a:ln>
          </p:spPr>
          <p:txBody>
            <a:bodyPr rtlCol="0" anchor="ctr"/>
            <a:lstStyle/>
            <a:p>
              <a:endParaRPr lang="en-US"/>
            </a:p>
          </p:txBody>
        </p:sp>
        <p:sp>
          <p:nvSpPr>
            <p:cNvPr id="135" name="Graphic 130">
              <a:extLst>
                <a:ext uri="{FF2B5EF4-FFF2-40B4-BE49-F238E27FC236}">
                  <a16:creationId xmlns:a16="http://schemas.microsoft.com/office/drawing/2014/main" id="{43E6C2D0-9928-431F-937D-615E132EB4BF}"/>
                </a:ext>
              </a:extLst>
            </p:cNvPr>
            <p:cNvSpPr/>
            <p:nvPr/>
          </p:nvSpPr>
          <p:spPr>
            <a:xfrm>
              <a:off x="5000625" y="33623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36" name="Graphic 130">
              <a:extLst>
                <a:ext uri="{FF2B5EF4-FFF2-40B4-BE49-F238E27FC236}">
                  <a16:creationId xmlns:a16="http://schemas.microsoft.com/office/drawing/2014/main" id="{366D0170-AB64-4883-B9AA-312F182F8513}"/>
                </a:ext>
              </a:extLst>
            </p:cNvPr>
            <p:cNvSpPr/>
            <p:nvPr/>
          </p:nvSpPr>
          <p:spPr>
            <a:xfrm>
              <a:off x="5114925" y="33623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37" name="Graphic 130">
              <a:extLst>
                <a:ext uri="{FF2B5EF4-FFF2-40B4-BE49-F238E27FC236}">
                  <a16:creationId xmlns:a16="http://schemas.microsoft.com/office/drawing/2014/main" id="{20E1541B-CD49-4DC3-A47D-9BF3BEE5D76B}"/>
                </a:ext>
              </a:extLst>
            </p:cNvPr>
            <p:cNvSpPr/>
            <p:nvPr/>
          </p:nvSpPr>
          <p:spPr>
            <a:xfrm>
              <a:off x="5000625" y="34385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38" name="Graphic 130">
              <a:extLst>
                <a:ext uri="{FF2B5EF4-FFF2-40B4-BE49-F238E27FC236}">
                  <a16:creationId xmlns:a16="http://schemas.microsoft.com/office/drawing/2014/main" id="{6566282D-6A08-4D37-9C6F-C0144233C521}"/>
                </a:ext>
              </a:extLst>
            </p:cNvPr>
            <p:cNvSpPr/>
            <p:nvPr/>
          </p:nvSpPr>
          <p:spPr>
            <a:xfrm>
              <a:off x="5114925" y="34385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39" name="Graphic 130">
              <a:extLst>
                <a:ext uri="{FF2B5EF4-FFF2-40B4-BE49-F238E27FC236}">
                  <a16:creationId xmlns:a16="http://schemas.microsoft.com/office/drawing/2014/main" id="{DD4D1A13-04C6-45D7-A267-260B6125490C}"/>
                </a:ext>
              </a:extLst>
            </p:cNvPr>
            <p:cNvSpPr/>
            <p:nvPr/>
          </p:nvSpPr>
          <p:spPr>
            <a:xfrm>
              <a:off x="4657725" y="3400425"/>
              <a:ext cx="285750" cy="247650"/>
            </a:xfrm>
            <a:custGeom>
              <a:avLst/>
              <a:gdLst>
                <a:gd name="connsiteX0" fmla="*/ 247650 w 285750"/>
                <a:gd name="connsiteY0" fmla="*/ 0 h 247650"/>
                <a:gd name="connsiteX1" fmla="*/ 38100 w 285750"/>
                <a:gd name="connsiteY1" fmla="*/ 0 h 247650"/>
                <a:gd name="connsiteX2" fmla="*/ 38100 w 285750"/>
                <a:gd name="connsiteY2" fmla="*/ 38100 h 247650"/>
                <a:gd name="connsiteX3" fmla="*/ 0 w 285750"/>
                <a:gd name="connsiteY3" fmla="*/ 38100 h 247650"/>
                <a:gd name="connsiteX4" fmla="*/ 0 w 285750"/>
                <a:gd name="connsiteY4" fmla="*/ 247650 h 247650"/>
                <a:gd name="connsiteX5" fmla="*/ 285750 w 285750"/>
                <a:gd name="connsiteY5" fmla="*/ 247650 h 247650"/>
                <a:gd name="connsiteX6" fmla="*/ 285750 w 285750"/>
                <a:gd name="connsiteY6" fmla="*/ 38100 h 247650"/>
                <a:gd name="connsiteX7" fmla="*/ 247650 w 285750"/>
                <a:gd name="connsiteY7" fmla="*/ 38100 h 247650"/>
                <a:gd name="connsiteX8" fmla="*/ 247650 w 285750"/>
                <a:gd name="connsiteY8" fmla="*/ 0 h 247650"/>
                <a:gd name="connsiteX9" fmla="*/ 57150 w 285750"/>
                <a:gd name="connsiteY9" fmla="*/ 19050 h 247650"/>
                <a:gd name="connsiteX10" fmla="*/ 228600 w 285750"/>
                <a:gd name="connsiteY10" fmla="*/ 19050 h 247650"/>
                <a:gd name="connsiteX11" fmla="*/ 228600 w 285750"/>
                <a:gd name="connsiteY11" fmla="*/ 38100 h 247650"/>
                <a:gd name="connsiteX12" fmla="*/ 57150 w 285750"/>
                <a:gd name="connsiteY12" fmla="*/ 38100 h 247650"/>
                <a:gd name="connsiteX13" fmla="*/ 57150 w 285750"/>
                <a:gd name="connsiteY13" fmla="*/ 19050 h 247650"/>
                <a:gd name="connsiteX14" fmla="*/ 190500 w 285750"/>
                <a:gd name="connsiteY14" fmla="*/ 171450 h 247650"/>
                <a:gd name="connsiteX15" fmla="*/ 190500 w 285750"/>
                <a:gd name="connsiteY15" fmla="*/ 228600 h 247650"/>
                <a:gd name="connsiteX16" fmla="*/ 95250 w 285750"/>
                <a:gd name="connsiteY16" fmla="*/ 228600 h 247650"/>
                <a:gd name="connsiteX17" fmla="*/ 95250 w 285750"/>
                <a:gd name="connsiteY17" fmla="*/ 171450 h 247650"/>
                <a:gd name="connsiteX18" fmla="*/ 190500 w 285750"/>
                <a:gd name="connsiteY18" fmla="*/ 171450 h 247650"/>
                <a:gd name="connsiteX19" fmla="*/ 266700 w 285750"/>
                <a:gd name="connsiteY19" fmla="*/ 228600 h 247650"/>
                <a:gd name="connsiteX20" fmla="*/ 209550 w 285750"/>
                <a:gd name="connsiteY20" fmla="*/ 228600 h 247650"/>
                <a:gd name="connsiteX21" fmla="*/ 209550 w 285750"/>
                <a:gd name="connsiteY21" fmla="*/ 171450 h 247650"/>
                <a:gd name="connsiteX22" fmla="*/ 228600 w 285750"/>
                <a:gd name="connsiteY22" fmla="*/ 171450 h 247650"/>
                <a:gd name="connsiteX23" fmla="*/ 228600 w 285750"/>
                <a:gd name="connsiteY23" fmla="*/ 152400 h 247650"/>
                <a:gd name="connsiteX24" fmla="*/ 57150 w 285750"/>
                <a:gd name="connsiteY24" fmla="*/ 152400 h 247650"/>
                <a:gd name="connsiteX25" fmla="*/ 57150 w 285750"/>
                <a:gd name="connsiteY25" fmla="*/ 171450 h 247650"/>
                <a:gd name="connsiteX26" fmla="*/ 76200 w 285750"/>
                <a:gd name="connsiteY26" fmla="*/ 171450 h 247650"/>
                <a:gd name="connsiteX27" fmla="*/ 76200 w 285750"/>
                <a:gd name="connsiteY27" fmla="*/ 228600 h 247650"/>
                <a:gd name="connsiteX28" fmla="*/ 19050 w 285750"/>
                <a:gd name="connsiteY28" fmla="*/ 228600 h 247650"/>
                <a:gd name="connsiteX29" fmla="*/ 19050 w 285750"/>
                <a:gd name="connsiteY29" fmla="*/ 57150 h 247650"/>
                <a:gd name="connsiteX30" fmla="*/ 266700 w 285750"/>
                <a:gd name="connsiteY30" fmla="*/ 57150 h 247650"/>
                <a:gd name="connsiteX31" fmla="*/ 266700 w 285750"/>
                <a:gd name="connsiteY31" fmla="*/ 22860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750" h="247650">
                  <a:moveTo>
                    <a:pt x="247650" y="0"/>
                  </a:moveTo>
                  <a:lnTo>
                    <a:pt x="38100" y="0"/>
                  </a:lnTo>
                  <a:lnTo>
                    <a:pt x="38100" y="38100"/>
                  </a:lnTo>
                  <a:lnTo>
                    <a:pt x="0" y="38100"/>
                  </a:lnTo>
                  <a:lnTo>
                    <a:pt x="0" y="247650"/>
                  </a:lnTo>
                  <a:lnTo>
                    <a:pt x="285750" y="247650"/>
                  </a:lnTo>
                  <a:lnTo>
                    <a:pt x="285750" y="38100"/>
                  </a:lnTo>
                  <a:lnTo>
                    <a:pt x="247650" y="38100"/>
                  </a:lnTo>
                  <a:lnTo>
                    <a:pt x="247650" y="0"/>
                  </a:lnTo>
                  <a:close/>
                  <a:moveTo>
                    <a:pt x="57150" y="19050"/>
                  </a:moveTo>
                  <a:lnTo>
                    <a:pt x="228600" y="19050"/>
                  </a:lnTo>
                  <a:lnTo>
                    <a:pt x="228600" y="38100"/>
                  </a:lnTo>
                  <a:lnTo>
                    <a:pt x="57150" y="38100"/>
                  </a:lnTo>
                  <a:lnTo>
                    <a:pt x="57150" y="19050"/>
                  </a:lnTo>
                  <a:close/>
                  <a:moveTo>
                    <a:pt x="190500" y="171450"/>
                  </a:moveTo>
                  <a:lnTo>
                    <a:pt x="190500" y="228600"/>
                  </a:lnTo>
                  <a:lnTo>
                    <a:pt x="95250" y="228600"/>
                  </a:lnTo>
                  <a:lnTo>
                    <a:pt x="95250" y="171450"/>
                  </a:lnTo>
                  <a:lnTo>
                    <a:pt x="190500" y="171450"/>
                  </a:lnTo>
                  <a:close/>
                  <a:moveTo>
                    <a:pt x="266700" y="228600"/>
                  </a:moveTo>
                  <a:lnTo>
                    <a:pt x="209550" y="228600"/>
                  </a:lnTo>
                  <a:lnTo>
                    <a:pt x="209550" y="171450"/>
                  </a:lnTo>
                  <a:lnTo>
                    <a:pt x="228600" y="171450"/>
                  </a:lnTo>
                  <a:lnTo>
                    <a:pt x="228600" y="152400"/>
                  </a:lnTo>
                  <a:lnTo>
                    <a:pt x="57150" y="152400"/>
                  </a:lnTo>
                  <a:lnTo>
                    <a:pt x="57150" y="171450"/>
                  </a:lnTo>
                  <a:lnTo>
                    <a:pt x="76200" y="171450"/>
                  </a:lnTo>
                  <a:lnTo>
                    <a:pt x="76200" y="228600"/>
                  </a:lnTo>
                  <a:lnTo>
                    <a:pt x="19050" y="228600"/>
                  </a:lnTo>
                  <a:lnTo>
                    <a:pt x="19050" y="57150"/>
                  </a:lnTo>
                  <a:lnTo>
                    <a:pt x="266700" y="57150"/>
                  </a:lnTo>
                  <a:lnTo>
                    <a:pt x="266700" y="228600"/>
                  </a:lnTo>
                  <a:close/>
                </a:path>
              </a:pathLst>
            </a:custGeom>
            <a:grpFill/>
            <a:ln w="9525" cap="flat">
              <a:noFill/>
              <a:prstDash val="solid"/>
              <a:miter/>
            </a:ln>
          </p:spPr>
          <p:txBody>
            <a:bodyPr rtlCol="0" anchor="ctr"/>
            <a:lstStyle/>
            <a:p>
              <a:endParaRPr lang="en-US"/>
            </a:p>
          </p:txBody>
        </p:sp>
        <p:sp>
          <p:nvSpPr>
            <p:cNvPr id="140" name="Graphic 130">
              <a:extLst>
                <a:ext uri="{FF2B5EF4-FFF2-40B4-BE49-F238E27FC236}">
                  <a16:creationId xmlns:a16="http://schemas.microsoft.com/office/drawing/2014/main" id="{123053B8-DBB1-4ACD-9BF9-D3394E0F671C}"/>
                </a:ext>
              </a:extLst>
            </p:cNvPr>
            <p:cNvSpPr/>
            <p:nvPr/>
          </p:nvSpPr>
          <p:spPr>
            <a:xfrm>
              <a:off x="4695825" y="34766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41" name="Graphic 130">
              <a:extLst>
                <a:ext uri="{FF2B5EF4-FFF2-40B4-BE49-F238E27FC236}">
                  <a16:creationId xmlns:a16="http://schemas.microsoft.com/office/drawing/2014/main" id="{0E9BA964-4A8C-48D4-BF3B-82E4163F61C8}"/>
                </a:ext>
              </a:extLst>
            </p:cNvPr>
            <p:cNvSpPr/>
            <p:nvPr/>
          </p:nvSpPr>
          <p:spPr>
            <a:xfrm>
              <a:off x="4810125" y="34766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a:p>
          </p:txBody>
        </p:sp>
        <p:sp>
          <p:nvSpPr>
            <p:cNvPr id="142" name="Graphic 130">
              <a:extLst>
                <a:ext uri="{FF2B5EF4-FFF2-40B4-BE49-F238E27FC236}">
                  <a16:creationId xmlns:a16="http://schemas.microsoft.com/office/drawing/2014/main" id="{22F1D114-F450-40E1-8AED-90C2B1CFD597}"/>
                </a:ext>
              </a:extLst>
            </p:cNvPr>
            <p:cNvSpPr/>
            <p:nvPr/>
          </p:nvSpPr>
          <p:spPr>
            <a:xfrm>
              <a:off x="4727190" y="3057525"/>
              <a:ext cx="482984" cy="330584"/>
            </a:xfrm>
            <a:custGeom>
              <a:avLst/>
              <a:gdLst>
                <a:gd name="connsiteX0" fmla="*/ 149609 w 482984"/>
                <a:gd name="connsiteY0" fmla="*/ 194443 h 330584"/>
                <a:gd name="connsiteX1" fmla="*/ 206759 w 482984"/>
                <a:gd name="connsiteY1" fmla="*/ 251593 h 330584"/>
                <a:gd name="connsiteX2" fmla="*/ 292932 w 482984"/>
                <a:gd name="connsiteY2" fmla="*/ 165421 h 330584"/>
                <a:gd name="connsiteX3" fmla="*/ 378209 w 482984"/>
                <a:gd name="connsiteY3" fmla="*/ 209550 h 330584"/>
                <a:gd name="connsiteX4" fmla="*/ 482984 w 482984"/>
                <a:gd name="connsiteY4" fmla="*/ 104775 h 330584"/>
                <a:gd name="connsiteX5" fmla="*/ 378209 w 482984"/>
                <a:gd name="connsiteY5" fmla="*/ 0 h 330584"/>
                <a:gd name="connsiteX6" fmla="*/ 273434 w 482984"/>
                <a:gd name="connsiteY6" fmla="*/ 104775 h 330584"/>
                <a:gd name="connsiteX7" fmla="*/ 283054 w 482984"/>
                <a:gd name="connsiteY7" fmla="*/ 148361 h 330584"/>
                <a:gd name="connsiteX8" fmla="*/ 206759 w 482984"/>
                <a:gd name="connsiteY8" fmla="*/ 224657 h 330584"/>
                <a:gd name="connsiteX9" fmla="*/ 149609 w 482984"/>
                <a:gd name="connsiteY9" fmla="*/ 167507 h 330584"/>
                <a:gd name="connsiteX10" fmla="*/ 0 w 482984"/>
                <a:gd name="connsiteY10" fmla="*/ 317116 h 330584"/>
                <a:gd name="connsiteX11" fmla="*/ 13468 w 482984"/>
                <a:gd name="connsiteY11" fmla="*/ 330584 h 330584"/>
                <a:gd name="connsiteX12" fmla="*/ 149609 w 482984"/>
                <a:gd name="connsiteY12" fmla="*/ 194443 h 330584"/>
                <a:gd name="connsiteX13" fmla="*/ 378209 w 482984"/>
                <a:gd name="connsiteY13" fmla="*/ 19050 h 330584"/>
                <a:gd name="connsiteX14" fmla="*/ 463934 w 482984"/>
                <a:gd name="connsiteY14" fmla="*/ 104775 h 330584"/>
                <a:gd name="connsiteX15" fmla="*/ 378209 w 482984"/>
                <a:gd name="connsiteY15" fmla="*/ 190500 h 330584"/>
                <a:gd name="connsiteX16" fmla="*/ 292484 w 482984"/>
                <a:gd name="connsiteY16" fmla="*/ 104775 h 330584"/>
                <a:gd name="connsiteX17" fmla="*/ 378209 w 482984"/>
                <a:gd name="connsiteY17" fmla="*/ 19050 h 33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84" h="330584">
                  <a:moveTo>
                    <a:pt x="149609" y="194443"/>
                  </a:moveTo>
                  <a:lnTo>
                    <a:pt x="206759" y="251593"/>
                  </a:lnTo>
                  <a:lnTo>
                    <a:pt x="292932" y="165421"/>
                  </a:lnTo>
                  <a:cubicBezTo>
                    <a:pt x="311944" y="192081"/>
                    <a:pt x="343043" y="209550"/>
                    <a:pt x="378209" y="209550"/>
                  </a:cubicBezTo>
                  <a:cubicBezTo>
                    <a:pt x="435978" y="209550"/>
                    <a:pt x="482984" y="162544"/>
                    <a:pt x="482984" y="104775"/>
                  </a:cubicBezTo>
                  <a:cubicBezTo>
                    <a:pt x="482984" y="47006"/>
                    <a:pt x="435978" y="0"/>
                    <a:pt x="378209" y="0"/>
                  </a:cubicBezTo>
                  <a:cubicBezTo>
                    <a:pt x="320440" y="0"/>
                    <a:pt x="273434" y="47006"/>
                    <a:pt x="273434" y="104775"/>
                  </a:cubicBezTo>
                  <a:cubicBezTo>
                    <a:pt x="273434" y="120339"/>
                    <a:pt x="276939" y="135074"/>
                    <a:pt x="283054" y="148361"/>
                  </a:cubicBezTo>
                  <a:lnTo>
                    <a:pt x="206759" y="224657"/>
                  </a:lnTo>
                  <a:lnTo>
                    <a:pt x="149609" y="167507"/>
                  </a:lnTo>
                  <a:lnTo>
                    <a:pt x="0" y="317116"/>
                  </a:lnTo>
                  <a:lnTo>
                    <a:pt x="13468" y="330584"/>
                  </a:lnTo>
                  <a:lnTo>
                    <a:pt x="149609" y="194443"/>
                  </a:lnTo>
                  <a:close/>
                  <a:moveTo>
                    <a:pt x="378209" y="19050"/>
                  </a:moveTo>
                  <a:cubicBezTo>
                    <a:pt x="425472" y="19050"/>
                    <a:pt x="463934" y="57512"/>
                    <a:pt x="463934" y="104775"/>
                  </a:cubicBezTo>
                  <a:cubicBezTo>
                    <a:pt x="463934" y="152038"/>
                    <a:pt x="425472" y="190500"/>
                    <a:pt x="378209" y="190500"/>
                  </a:cubicBezTo>
                  <a:cubicBezTo>
                    <a:pt x="330946" y="190500"/>
                    <a:pt x="292484" y="152038"/>
                    <a:pt x="292484" y="104775"/>
                  </a:cubicBezTo>
                  <a:cubicBezTo>
                    <a:pt x="292484" y="57512"/>
                    <a:pt x="330946" y="19050"/>
                    <a:pt x="378209" y="19050"/>
                  </a:cubicBezTo>
                  <a:close/>
                </a:path>
              </a:pathLst>
            </a:custGeom>
            <a:grpFill/>
            <a:ln w="9525" cap="flat">
              <a:noFill/>
              <a:prstDash val="solid"/>
              <a:miter/>
            </a:ln>
          </p:spPr>
          <p:txBody>
            <a:bodyPr rtlCol="0" anchor="ctr"/>
            <a:lstStyle/>
            <a:p>
              <a:endParaRPr lang="en-US"/>
            </a:p>
          </p:txBody>
        </p:sp>
      </p:grpSp>
      <p:sp>
        <p:nvSpPr>
          <p:cNvPr id="214" name="Rectangle 213">
            <a:extLst>
              <a:ext uri="{FF2B5EF4-FFF2-40B4-BE49-F238E27FC236}">
                <a16:creationId xmlns:a16="http://schemas.microsoft.com/office/drawing/2014/main" id="{B892CA1A-6DD2-47AE-9A86-98AF5DFD08BF}"/>
              </a:ext>
            </a:extLst>
          </p:cNvPr>
          <p:cNvSpPr/>
          <p:nvPr/>
        </p:nvSpPr>
        <p:spPr>
          <a:xfrm>
            <a:off x="977111" y="5426533"/>
            <a:ext cx="1588945"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a:ln>
                  <a:noFill/>
                </a:ln>
                <a:solidFill>
                  <a:schemeClr val="accent5"/>
                </a:solidFill>
                <a:effectLst/>
                <a:uLnTx/>
                <a:uFillTx/>
                <a:latin typeface="+mj-lt"/>
                <a:ea typeface="+mn-ea"/>
                <a:cs typeface="Arial" pitchFamily="34" charset="0"/>
              </a:rPr>
              <a:t>M&amp;A acquisitions</a:t>
            </a:r>
            <a:endParaRPr kumimoji="0" lang="en-US" sz="900" b="0" i="0" u="none" strike="noStrike" kern="1200" cap="none" spc="0" normalizeH="0" baseline="0" noProof="0">
              <a:ln>
                <a:noFill/>
              </a:ln>
              <a:solidFill>
                <a:schemeClr val="accent5"/>
              </a:solidFill>
              <a:effectLst/>
              <a:uLnTx/>
              <a:uFillTx/>
              <a:latin typeface="+mj-lt"/>
              <a:ea typeface="+mn-ea"/>
              <a:cs typeface="Arial" pitchFamily="34" charset="0"/>
            </a:endParaRPr>
          </a:p>
        </p:txBody>
      </p:sp>
      <p:sp>
        <p:nvSpPr>
          <p:cNvPr id="215" name="Rectangle 214">
            <a:extLst>
              <a:ext uri="{FF2B5EF4-FFF2-40B4-BE49-F238E27FC236}">
                <a16:creationId xmlns:a16="http://schemas.microsoft.com/office/drawing/2014/main" id="{9F3BC7FC-64FE-4264-9C2D-E28C85C00F3A}"/>
              </a:ext>
            </a:extLst>
          </p:cNvPr>
          <p:cNvSpPr/>
          <p:nvPr/>
        </p:nvSpPr>
        <p:spPr>
          <a:xfrm>
            <a:off x="2566056" y="5328474"/>
            <a:ext cx="2047891" cy="369332"/>
          </a:xfrm>
          <a:prstGeom prst="rect">
            <a:avLst/>
          </a:prstGeom>
        </p:spPr>
        <p:txBody>
          <a:bodyPr wrap="square">
            <a:spAutoFit/>
          </a:bodyPr>
          <a:lstStyle/>
          <a:p>
            <a:r>
              <a:rPr lang="en-US" sz="900">
                <a:solidFill>
                  <a:schemeClr val="accent5">
                    <a:lumMod val="75000"/>
                  </a:schemeClr>
                </a:solidFill>
                <a:latin typeface="+mj-lt"/>
              </a:rPr>
              <a:t>9 home services companies </a:t>
            </a:r>
            <a:r>
              <a:rPr lang="en-US" sz="900">
                <a:latin typeface="+mj-lt"/>
              </a:rPr>
              <a:t>acquired since Porch creation </a:t>
            </a:r>
          </a:p>
        </p:txBody>
      </p:sp>
      <p:sp>
        <p:nvSpPr>
          <p:cNvPr id="216" name="Rectangle 215">
            <a:extLst>
              <a:ext uri="{FF2B5EF4-FFF2-40B4-BE49-F238E27FC236}">
                <a16:creationId xmlns:a16="http://schemas.microsoft.com/office/drawing/2014/main" id="{5994B9E0-8703-4DC8-AD95-9850C41AC14F}"/>
              </a:ext>
            </a:extLst>
          </p:cNvPr>
          <p:cNvSpPr/>
          <p:nvPr/>
        </p:nvSpPr>
        <p:spPr bwMode="auto">
          <a:xfrm>
            <a:off x="171973" y="5804765"/>
            <a:ext cx="1020326" cy="45659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a:solidFill>
                  <a:srgbClr val="009DB0"/>
                </a:solidFill>
                <a:latin typeface="+mj-lt"/>
              </a:rPr>
              <a:t>Key Take-aways</a:t>
            </a:r>
            <a:endParaRPr kumimoji="0" lang="en-US" sz="1000" b="1" i="0" u="none" strike="noStrike" cap="none" normalizeH="0" baseline="0">
              <a:ln>
                <a:noFill/>
              </a:ln>
              <a:solidFill>
                <a:srgbClr val="009DB0"/>
              </a:solidFill>
              <a:effectLst/>
              <a:latin typeface="+mj-lt"/>
            </a:endParaRPr>
          </a:p>
        </p:txBody>
      </p:sp>
      <p:sp>
        <p:nvSpPr>
          <p:cNvPr id="217" name="Triangle isocèle 30">
            <a:extLst>
              <a:ext uri="{FF2B5EF4-FFF2-40B4-BE49-F238E27FC236}">
                <a16:creationId xmlns:a16="http://schemas.microsoft.com/office/drawing/2014/main" id="{04205482-E273-4AE6-A802-6F85111ADD10}"/>
              </a:ext>
            </a:extLst>
          </p:cNvPr>
          <p:cNvSpPr/>
          <p:nvPr/>
        </p:nvSpPr>
        <p:spPr bwMode="auto">
          <a:xfrm rot="5400000">
            <a:off x="41272" y="5935466"/>
            <a:ext cx="460850" cy="199448"/>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218" name="Rectangle 217">
            <a:extLst>
              <a:ext uri="{FF2B5EF4-FFF2-40B4-BE49-F238E27FC236}">
                <a16:creationId xmlns:a16="http://schemas.microsoft.com/office/drawing/2014/main" id="{4E614FE6-7DC1-4158-A187-FB12FDC67AA7}"/>
              </a:ext>
            </a:extLst>
          </p:cNvPr>
          <p:cNvSpPr/>
          <p:nvPr/>
        </p:nvSpPr>
        <p:spPr bwMode="auto">
          <a:xfrm>
            <a:off x="1283712" y="5804766"/>
            <a:ext cx="8365329" cy="4565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a:t>In a </a:t>
            </a:r>
            <a:r>
              <a:rPr lang="en-US" sz="900">
                <a:solidFill>
                  <a:schemeClr val="accent5">
                    <a:lumMod val="75000"/>
                  </a:schemeClr>
                </a:solidFill>
              </a:rPr>
              <a:t>market dominated </a:t>
            </a:r>
            <a:r>
              <a:rPr lang="en-US" sz="900"/>
              <a:t>by Home Advisor, Porch had to </a:t>
            </a:r>
            <a:r>
              <a:rPr lang="en-US" sz="900">
                <a:solidFill>
                  <a:schemeClr val="accent5">
                    <a:lumMod val="75000"/>
                  </a:schemeClr>
                </a:solidFill>
              </a:rPr>
              <a:t>change its business model</a:t>
            </a:r>
          </a:p>
          <a:p>
            <a:pPr marL="171450" indent="-171450">
              <a:lnSpc>
                <a:spcPts val="900"/>
              </a:lnSpc>
              <a:spcAft>
                <a:spcPts val="300"/>
              </a:spcAft>
              <a:buClr>
                <a:schemeClr val="tx1"/>
              </a:buClr>
              <a:buFont typeface="Arial" panose="020B0604020202020204" pitchFamily="34" charset="0"/>
              <a:buChar char="•"/>
            </a:pPr>
            <a:r>
              <a:rPr lang="en-US" sz="900"/>
              <a:t>Porch chose to </a:t>
            </a:r>
            <a:r>
              <a:rPr lang="en-US" sz="900">
                <a:solidFill>
                  <a:schemeClr val="accent5">
                    <a:lumMod val="75000"/>
                  </a:schemeClr>
                </a:solidFill>
              </a:rPr>
              <a:t>address end-users indirectly </a:t>
            </a:r>
            <a:r>
              <a:rPr lang="en-US" sz="900"/>
              <a:t>to bypass </a:t>
            </a:r>
            <a:r>
              <a:rPr lang="en-US" sz="900">
                <a:solidFill>
                  <a:schemeClr val="accent5">
                    <a:lumMod val="75000"/>
                  </a:schemeClr>
                </a:solidFill>
              </a:rPr>
              <a:t>high customer acquisition costs</a:t>
            </a:r>
          </a:p>
        </p:txBody>
      </p:sp>
      <p:sp>
        <p:nvSpPr>
          <p:cNvPr id="75" name="ZoneTexte 99">
            <a:extLst>
              <a:ext uri="{FF2B5EF4-FFF2-40B4-BE49-F238E27FC236}">
                <a16:creationId xmlns:a16="http://schemas.microsoft.com/office/drawing/2014/main" id="{A120C433-C765-4D27-B52A-61890D6B1F3A}"/>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112" name="Rectangle 111">
            <a:extLst>
              <a:ext uri="{FF2B5EF4-FFF2-40B4-BE49-F238E27FC236}">
                <a16:creationId xmlns:a16="http://schemas.microsoft.com/office/drawing/2014/main" id="{9B79AB7B-0DF7-4BE8-BFE1-5CF5CCEA16C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3" name="Rectangle 112">
            <a:extLst>
              <a:ext uri="{FF2B5EF4-FFF2-40B4-BE49-F238E27FC236}">
                <a16:creationId xmlns:a16="http://schemas.microsoft.com/office/drawing/2014/main" id="{596CCD33-A7C7-494E-BEA1-04CE3549D870}"/>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14" name="Rectangle 113">
            <a:extLst>
              <a:ext uri="{FF2B5EF4-FFF2-40B4-BE49-F238E27FC236}">
                <a16:creationId xmlns:a16="http://schemas.microsoft.com/office/drawing/2014/main" id="{340CF0E8-5223-42E1-9FA5-DD02FA53A141}"/>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15" name="Rectangle 114">
            <a:extLst>
              <a:ext uri="{FF2B5EF4-FFF2-40B4-BE49-F238E27FC236}">
                <a16:creationId xmlns:a16="http://schemas.microsoft.com/office/drawing/2014/main" id="{A5AE030B-FE2B-4CE6-8F9C-42DE1D8C00F5}"/>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16" name="Rectangle 115">
            <a:extLst>
              <a:ext uri="{FF2B5EF4-FFF2-40B4-BE49-F238E27FC236}">
                <a16:creationId xmlns:a16="http://schemas.microsoft.com/office/drawing/2014/main" id="{3E9E5527-D18B-4C0F-9033-768C7E712997}"/>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17" name="Rectangle 116">
            <a:extLst>
              <a:ext uri="{FF2B5EF4-FFF2-40B4-BE49-F238E27FC236}">
                <a16:creationId xmlns:a16="http://schemas.microsoft.com/office/drawing/2014/main" id="{11321080-4DD2-4C51-B8C1-29C7DA0514AA}"/>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18" name="Rectangle 117">
            <a:extLst>
              <a:ext uri="{FF2B5EF4-FFF2-40B4-BE49-F238E27FC236}">
                <a16:creationId xmlns:a16="http://schemas.microsoft.com/office/drawing/2014/main" id="{F630FA7E-91CE-41ED-A13A-54AF98443939}"/>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19" name="Rectangle 118">
            <a:extLst>
              <a:ext uri="{FF2B5EF4-FFF2-40B4-BE49-F238E27FC236}">
                <a16:creationId xmlns:a16="http://schemas.microsoft.com/office/drawing/2014/main" id="{D7C1FB58-C6AB-4DA9-ADF8-A8F064F8DB5C}"/>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Tree>
    <p:extLst>
      <p:ext uri="{BB962C8B-B14F-4D97-AF65-F5344CB8AC3E}">
        <p14:creationId xmlns:p14="http://schemas.microsoft.com/office/powerpoint/2010/main" val="928014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t 27" hidden="1">
            <a:extLst>
              <a:ext uri="{FF2B5EF4-FFF2-40B4-BE49-F238E27FC236}">
                <a16:creationId xmlns:a16="http://schemas.microsoft.com/office/drawing/2014/main" id="{0CFB0338-4C68-4D9D-A30B-D80E54257229}"/>
              </a:ext>
            </a:extLst>
          </p:cNvPr>
          <p:cNvGraphicFramePr>
            <a:graphicFrameLocks noChangeAspect="1"/>
          </p:cNvGraphicFramePr>
          <p:nvPr>
            <p:custDataLst>
              <p:tags r:id="rId1"/>
            </p:custDataLst>
            <p:extLst>
              <p:ext uri="{D42A27DB-BD31-4B8C-83A1-F6EECF244321}">
                <p14:modId xmlns:p14="http://schemas.microsoft.com/office/powerpoint/2010/main" val="789306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28" name="Objet 27" hidden="1">
                        <a:extLst>
                          <a:ext uri="{FF2B5EF4-FFF2-40B4-BE49-F238E27FC236}">
                            <a16:creationId xmlns:a16="http://schemas.microsoft.com/office/drawing/2014/main" id="{0CFB0338-4C68-4D9D-A30B-D80E542572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C591099-5136-44AA-B77C-AE0AD4DCABDF}"/>
              </a:ext>
            </a:extLst>
          </p:cNvPr>
          <p:cNvSpPr>
            <a:spLocks noGrp="1"/>
          </p:cNvSpPr>
          <p:nvPr>
            <p:ph type="ctrTitle"/>
          </p:nvPr>
        </p:nvSpPr>
        <p:spPr>
          <a:xfrm>
            <a:off x="584515" y="116632"/>
            <a:ext cx="8405472" cy="576064"/>
          </a:xfrm>
        </p:spPr>
        <p:txBody>
          <a:bodyPr vert="horz"/>
          <a:lstStyle/>
          <a:p>
            <a:r>
              <a:rPr lang="en-US" sz="1300" b="0"/>
              <a:t>C2C platforms provide both an </a:t>
            </a:r>
            <a:r>
              <a:rPr lang="en-US" sz="1300" b="0">
                <a:solidFill>
                  <a:schemeClr val="accent5">
                    <a:lumMod val="75000"/>
                  </a:schemeClr>
                </a:solidFill>
              </a:rPr>
              <a:t>affordable repair services to individuals </a:t>
            </a:r>
            <a:r>
              <a:rPr lang="en-US" sz="1300" b="0"/>
              <a:t>and a </a:t>
            </a:r>
            <a:r>
              <a:rPr lang="en-US" sz="1300" b="0">
                <a:solidFill>
                  <a:schemeClr val="accent5">
                    <a:lumMod val="75000"/>
                  </a:schemeClr>
                </a:solidFill>
              </a:rPr>
              <a:t>convenient additional revenue source</a:t>
            </a:r>
            <a:r>
              <a:rPr lang="en-US" sz="1300" b="0"/>
              <a:t> to jobbers but </a:t>
            </a:r>
            <a:r>
              <a:rPr lang="en-US" sz="1300" b="0">
                <a:solidFill>
                  <a:schemeClr val="accent5">
                    <a:lumMod val="75000"/>
                  </a:schemeClr>
                </a:solidFill>
              </a:rPr>
              <a:t>still struggle to be profitable </a:t>
            </a:r>
          </a:p>
        </p:txBody>
      </p:sp>
      <p:sp>
        <p:nvSpPr>
          <p:cNvPr id="3" name="Rectangle 2">
            <a:extLst>
              <a:ext uri="{FF2B5EF4-FFF2-40B4-BE49-F238E27FC236}">
                <a16:creationId xmlns:a16="http://schemas.microsoft.com/office/drawing/2014/main" id="{DD2E96F6-2E57-4675-BC16-4DA440530E35}"/>
              </a:ext>
            </a:extLst>
          </p:cNvPr>
          <p:cNvSpPr/>
          <p:nvPr/>
        </p:nvSpPr>
        <p:spPr>
          <a:xfrm>
            <a:off x="1727766" y="2722496"/>
            <a:ext cx="3686670" cy="5999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Affordable</a:t>
            </a:r>
            <a:r>
              <a:rPr lang="en-US" sz="1000">
                <a:solidFill>
                  <a:schemeClr val="tx1"/>
                </a:solidFill>
              </a:rPr>
              <a:t> services</a:t>
            </a:r>
          </a:p>
          <a:p>
            <a:pPr marL="171450" indent="-171450">
              <a:buFont typeface="Arial" panose="020B0604020202020204" pitchFamily="34" charset="0"/>
              <a:buChar char="•"/>
            </a:pPr>
            <a:r>
              <a:rPr lang="en-US" sz="1000">
                <a:solidFill>
                  <a:schemeClr val="tx1"/>
                </a:solidFill>
              </a:rPr>
              <a:t>Access to a pool of ‘jobbers’, graded by other clients</a:t>
            </a:r>
          </a:p>
          <a:p>
            <a:pPr marL="171450" indent="-171450">
              <a:buClr>
                <a:schemeClr val="tx1"/>
              </a:buClr>
              <a:buFont typeface="Arial" panose="020B0604020202020204" pitchFamily="34" charset="0"/>
              <a:buChar char="•"/>
            </a:pPr>
            <a:r>
              <a:rPr lang="en-US" sz="1000">
                <a:solidFill>
                  <a:schemeClr val="accent5">
                    <a:lumMod val="75000"/>
                  </a:schemeClr>
                </a:solidFill>
              </a:rPr>
              <a:t>Insurance</a:t>
            </a:r>
            <a:r>
              <a:rPr lang="en-US" sz="1000">
                <a:solidFill>
                  <a:schemeClr val="tx1"/>
                </a:solidFill>
              </a:rPr>
              <a:t> provided by platform</a:t>
            </a:r>
          </a:p>
        </p:txBody>
      </p:sp>
      <p:sp>
        <p:nvSpPr>
          <p:cNvPr id="4" name="Rectangle 3">
            <a:extLst>
              <a:ext uri="{FF2B5EF4-FFF2-40B4-BE49-F238E27FC236}">
                <a16:creationId xmlns:a16="http://schemas.microsoft.com/office/drawing/2014/main" id="{3C26708D-8FD1-4162-A79F-E85299ED6CF0}"/>
              </a:ext>
            </a:extLst>
          </p:cNvPr>
          <p:cNvSpPr/>
          <p:nvPr/>
        </p:nvSpPr>
        <p:spPr>
          <a:xfrm>
            <a:off x="1727766" y="3384250"/>
            <a:ext cx="3686670" cy="59993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accent5">
                    <a:lumMod val="75000"/>
                  </a:schemeClr>
                </a:solidFill>
              </a:rPr>
              <a:t>Convenient</a:t>
            </a:r>
            <a:r>
              <a:rPr lang="en-US" sz="1000">
                <a:solidFill>
                  <a:schemeClr val="tx1"/>
                </a:solidFill>
              </a:rPr>
              <a:t> jobs</a:t>
            </a:r>
          </a:p>
          <a:p>
            <a:pPr marL="171450" indent="-171450">
              <a:buClr>
                <a:schemeClr val="tx1"/>
              </a:buClr>
              <a:buFont typeface="Arial" panose="020B0604020202020204" pitchFamily="34" charset="0"/>
              <a:buChar char="•"/>
            </a:pPr>
            <a:r>
              <a:rPr lang="en-US" sz="1000">
                <a:solidFill>
                  <a:schemeClr val="accent5">
                    <a:lumMod val="75000"/>
                  </a:schemeClr>
                </a:solidFill>
              </a:rPr>
              <a:t>Additional revenue </a:t>
            </a:r>
            <a:r>
              <a:rPr lang="en-US" sz="1000">
                <a:solidFill>
                  <a:schemeClr val="tx1"/>
                </a:solidFill>
              </a:rPr>
              <a:t>source </a:t>
            </a:r>
          </a:p>
        </p:txBody>
      </p:sp>
      <p:pic>
        <p:nvPicPr>
          <p:cNvPr id="6" name="Image 5">
            <a:extLst>
              <a:ext uri="{FF2B5EF4-FFF2-40B4-BE49-F238E27FC236}">
                <a16:creationId xmlns:a16="http://schemas.microsoft.com/office/drawing/2014/main" id="{98B6C7F1-1A02-4E4F-AF93-B00330E0FB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6372" y="1246816"/>
            <a:ext cx="778148" cy="92507"/>
          </a:xfrm>
          <a:prstGeom prst="rect">
            <a:avLst/>
          </a:prstGeom>
        </p:spPr>
      </p:pic>
      <p:pic>
        <p:nvPicPr>
          <p:cNvPr id="7" name="Image 6">
            <a:extLst>
              <a:ext uri="{FF2B5EF4-FFF2-40B4-BE49-F238E27FC236}">
                <a16:creationId xmlns:a16="http://schemas.microsoft.com/office/drawing/2014/main" id="{81B8B4A0-F743-4E3B-94C7-FAD070AFA6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6426" y="1169271"/>
            <a:ext cx="773146" cy="224081"/>
          </a:xfrm>
          <a:prstGeom prst="rect">
            <a:avLst/>
          </a:prstGeom>
        </p:spPr>
      </p:pic>
      <p:sp>
        <p:nvSpPr>
          <p:cNvPr id="8" name="Rectangle 7">
            <a:extLst>
              <a:ext uri="{FF2B5EF4-FFF2-40B4-BE49-F238E27FC236}">
                <a16:creationId xmlns:a16="http://schemas.microsoft.com/office/drawing/2014/main" id="{A6B52ADE-C6C9-45C2-843E-F5D6B61A9114}"/>
              </a:ext>
            </a:extLst>
          </p:cNvPr>
          <p:cNvSpPr/>
          <p:nvPr/>
        </p:nvSpPr>
        <p:spPr>
          <a:xfrm>
            <a:off x="1727766" y="4042058"/>
            <a:ext cx="3686671" cy="160153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Clr>
                <a:schemeClr val="tx1"/>
              </a:buClr>
              <a:buFont typeface="Arial" panose="020B0604020202020204" pitchFamily="34" charset="0"/>
              <a:buChar char="•"/>
            </a:pPr>
            <a:r>
              <a:rPr lang="en-US" sz="1000">
                <a:solidFill>
                  <a:schemeClr val="tx1"/>
                </a:solidFill>
              </a:rPr>
              <a:t>Many service providers try to </a:t>
            </a:r>
            <a:r>
              <a:rPr lang="en-US" sz="1000">
                <a:solidFill>
                  <a:schemeClr val="accent5">
                    <a:lumMod val="75000"/>
                  </a:schemeClr>
                </a:solidFill>
              </a:rPr>
              <a:t>bypass the platform </a:t>
            </a:r>
            <a:r>
              <a:rPr lang="en-US" sz="1000">
                <a:solidFill>
                  <a:schemeClr val="tx1"/>
                </a:solidFill>
              </a:rPr>
              <a:t>fee</a:t>
            </a:r>
          </a:p>
          <a:p>
            <a:pPr marL="171450" indent="-171450">
              <a:buClr>
                <a:schemeClr val="tx1"/>
              </a:buClr>
              <a:buFont typeface="Arial" panose="020B0604020202020204" pitchFamily="34" charset="0"/>
              <a:buChar char="•"/>
            </a:pPr>
            <a:r>
              <a:rPr lang="en-US" sz="1000">
                <a:solidFill>
                  <a:schemeClr val="accent5">
                    <a:lumMod val="75000"/>
                  </a:schemeClr>
                </a:solidFill>
              </a:rPr>
              <a:t>Hard to ensure quality service</a:t>
            </a:r>
            <a:r>
              <a:rPr lang="en-US" sz="1000">
                <a:solidFill>
                  <a:srgbClr val="009DB0"/>
                </a:solidFill>
              </a:rPr>
              <a:t> </a:t>
            </a:r>
            <a:r>
              <a:rPr lang="en-US" sz="1000">
                <a:solidFill>
                  <a:schemeClr val="tx1"/>
                </a:solidFill>
              </a:rPr>
              <a:t>from jobbers</a:t>
            </a:r>
          </a:p>
          <a:p>
            <a:pPr marL="171450" indent="-171450">
              <a:buClr>
                <a:schemeClr val="tx1"/>
              </a:buClr>
              <a:buFont typeface="Arial" panose="020B0604020202020204" pitchFamily="34" charset="0"/>
              <a:buChar char="•"/>
            </a:pPr>
            <a:r>
              <a:rPr lang="en-US" sz="1000">
                <a:solidFill>
                  <a:schemeClr val="accent5">
                    <a:lumMod val="75000"/>
                  </a:schemeClr>
                </a:solidFill>
              </a:rPr>
              <a:t>Low profitability</a:t>
            </a:r>
          </a:p>
          <a:p>
            <a:pPr marL="361950" lvl="1" indent="-171450">
              <a:buFont typeface="Courier New" panose="02070309020205020404" pitchFamily="49" charset="0"/>
              <a:buChar char="o"/>
            </a:pPr>
            <a:r>
              <a:rPr lang="en-US" sz="1000">
                <a:solidFill>
                  <a:schemeClr val="tx1"/>
                </a:solidFill>
              </a:rPr>
              <a:t>High volume needed to reach profitability</a:t>
            </a:r>
          </a:p>
          <a:p>
            <a:pPr marL="361950" lvl="1" indent="-171450">
              <a:buFont typeface="Courier New" panose="02070309020205020404" pitchFamily="49" charset="0"/>
              <a:buChar char="o"/>
            </a:pPr>
            <a:r>
              <a:rPr lang="en-US" sz="1000">
                <a:solidFill>
                  <a:schemeClr val="tx1"/>
                </a:solidFill>
              </a:rPr>
              <a:t>High acquisition cost of jobbers and clients</a:t>
            </a:r>
          </a:p>
          <a:p>
            <a:pPr marL="361950" lvl="1" indent="-171450">
              <a:buFont typeface="Courier New" panose="02070309020205020404" pitchFamily="49" charset="0"/>
              <a:buChar char="o"/>
            </a:pPr>
            <a:r>
              <a:rPr lang="en-US" sz="1000">
                <a:solidFill>
                  <a:schemeClr val="tx1"/>
                </a:solidFill>
              </a:rPr>
              <a:t>Many platforms therefore partnered with big companies: </a:t>
            </a:r>
          </a:p>
        </p:txBody>
      </p:sp>
      <p:sp>
        <p:nvSpPr>
          <p:cNvPr id="9" name="Rectangle 8">
            <a:extLst>
              <a:ext uri="{FF2B5EF4-FFF2-40B4-BE49-F238E27FC236}">
                <a16:creationId xmlns:a16="http://schemas.microsoft.com/office/drawing/2014/main" id="{8F0D622A-5573-4746-8AB0-56CBA48208B1}"/>
              </a:ext>
            </a:extLst>
          </p:cNvPr>
          <p:cNvSpPr/>
          <p:nvPr/>
        </p:nvSpPr>
        <p:spPr>
          <a:xfrm>
            <a:off x="1727766" y="1473531"/>
            <a:ext cx="3686671" cy="4154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a:solidFill>
                  <a:schemeClr val="tx1"/>
                </a:solidFill>
              </a:rPr>
              <a:t>DIY and small punctual repairs </a:t>
            </a:r>
          </a:p>
        </p:txBody>
      </p:sp>
      <p:sp>
        <p:nvSpPr>
          <p:cNvPr id="10" name="Rectangle 9">
            <a:extLst>
              <a:ext uri="{FF2B5EF4-FFF2-40B4-BE49-F238E27FC236}">
                <a16:creationId xmlns:a16="http://schemas.microsoft.com/office/drawing/2014/main" id="{D6CBEC82-D509-43A2-8044-DFD9FF7838D4}"/>
              </a:ext>
            </a:extLst>
          </p:cNvPr>
          <p:cNvSpPr/>
          <p:nvPr/>
        </p:nvSpPr>
        <p:spPr>
          <a:xfrm>
            <a:off x="368065" y="2717645"/>
            <a:ext cx="1117098" cy="59993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Value proposition for demand side</a:t>
            </a:r>
          </a:p>
        </p:txBody>
      </p:sp>
      <p:sp>
        <p:nvSpPr>
          <p:cNvPr id="11" name="Rectangle 10">
            <a:extLst>
              <a:ext uri="{FF2B5EF4-FFF2-40B4-BE49-F238E27FC236}">
                <a16:creationId xmlns:a16="http://schemas.microsoft.com/office/drawing/2014/main" id="{94D1F405-16AC-4E70-9A21-B8DC490952C1}"/>
              </a:ext>
            </a:extLst>
          </p:cNvPr>
          <p:cNvSpPr/>
          <p:nvPr/>
        </p:nvSpPr>
        <p:spPr>
          <a:xfrm>
            <a:off x="368065" y="3378620"/>
            <a:ext cx="1117098" cy="599933"/>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Value proposition for supply side</a:t>
            </a:r>
          </a:p>
        </p:txBody>
      </p:sp>
      <p:sp>
        <p:nvSpPr>
          <p:cNvPr id="12" name="Rectangle 11">
            <a:extLst>
              <a:ext uri="{FF2B5EF4-FFF2-40B4-BE49-F238E27FC236}">
                <a16:creationId xmlns:a16="http://schemas.microsoft.com/office/drawing/2014/main" id="{52AD597C-357C-41FE-8444-653952863F47}"/>
              </a:ext>
            </a:extLst>
          </p:cNvPr>
          <p:cNvSpPr/>
          <p:nvPr/>
        </p:nvSpPr>
        <p:spPr>
          <a:xfrm>
            <a:off x="368065" y="2332721"/>
            <a:ext cx="1117098" cy="327107"/>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Business model</a:t>
            </a:r>
          </a:p>
        </p:txBody>
      </p:sp>
      <p:sp>
        <p:nvSpPr>
          <p:cNvPr id="13" name="Rectangle 12">
            <a:extLst>
              <a:ext uri="{FF2B5EF4-FFF2-40B4-BE49-F238E27FC236}">
                <a16:creationId xmlns:a16="http://schemas.microsoft.com/office/drawing/2014/main" id="{911F5F24-D734-4C10-9BA6-47F05CD2E240}"/>
              </a:ext>
            </a:extLst>
          </p:cNvPr>
          <p:cNvSpPr/>
          <p:nvPr/>
        </p:nvSpPr>
        <p:spPr>
          <a:xfrm>
            <a:off x="368065" y="4039594"/>
            <a:ext cx="1117098" cy="1601532"/>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Model limits</a:t>
            </a:r>
          </a:p>
        </p:txBody>
      </p:sp>
      <p:sp>
        <p:nvSpPr>
          <p:cNvPr id="14" name="Rectangle 13">
            <a:extLst>
              <a:ext uri="{FF2B5EF4-FFF2-40B4-BE49-F238E27FC236}">
                <a16:creationId xmlns:a16="http://schemas.microsoft.com/office/drawing/2014/main" id="{9847F5CB-BDE3-498E-940B-8F44B0358F12}"/>
              </a:ext>
            </a:extLst>
          </p:cNvPr>
          <p:cNvSpPr/>
          <p:nvPr/>
        </p:nvSpPr>
        <p:spPr>
          <a:xfrm>
            <a:off x="368065" y="1474555"/>
            <a:ext cx="1117099" cy="41549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Nature of intervention</a:t>
            </a:r>
          </a:p>
        </p:txBody>
      </p:sp>
      <p:sp>
        <p:nvSpPr>
          <p:cNvPr id="15" name="ZoneTexte 14">
            <a:extLst>
              <a:ext uri="{FF2B5EF4-FFF2-40B4-BE49-F238E27FC236}">
                <a16:creationId xmlns:a16="http://schemas.microsoft.com/office/drawing/2014/main" id="{4E709C52-37C3-45B2-AB0F-69DA749EA359}"/>
              </a:ext>
            </a:extLst>
          </p:cNvPr>
          <p:cNvSpPr txBox="1"/>
          <p:nvPr/>
        </p:nvSpPr>
        <p:spPr>
          <a:xfrm>
            <a:off x="191231" y="1153042"/>
            <a:ext cx="1470769" cy="246221"/>
          </a:xfrm>
          <a:prstGeom prst="rect">
            <a:avLst/>
          </a:prstGeom>
          <a:noFill/>
        </p:spPr>
        <p:txBody>
          <a:bodyPr wrap="square" rtlCol="0">
            <a:spAutoFit/>
          </a:bodyPr>
          <a:lstStyle/>
          <a:p>
            <a:pPr algn="ctr"/>
            <a:r>
              <a:rPr lang="en-US" sz="1000" i="1"/>
              <a:t>Example of players</a:t>
            </a:r>
          </a:p>
        </p:txBody>
      </p:sp>
      <p:sp>
        <p:nvSpPr>
          <p:cNvPr id="26" name="Rectangle 25">
            <a:extLst>
              <a:ext uri="{FF2B5EF4-FFF2-40B4-BE49-F238E27FC236}">
                <a16:creationId xmlns:a16="http://schemas.microsoft.com/office/drawing/2014/main" id="{D3DE6BE8-F4EB-4250-A1AC-CAE093D62085}"/>
              </a:ext>
            </a:extLst>
          </p:cNvPr>
          <p:cNvSpPr/>
          <p:nvPr/>
        </p:nvSpPr>
        <p:spPr>
          <a:xfrm>
            <a:off x="1727766" y="2329297"/>
            <a:ext cx="3686671"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Commission (</a:t>
            </a:r>
            <a:r>
              <a:rPr lang="en-US" sz="1000">
                <a:solidFill>
                  <a:schemeClr val="accent5">
                    <a:lumMod val="75000"/>
                  </a:schemeClr>
                </a:solidFill>
              </a:rPr>
              <a:t>10%-30% </a:t>
            </a:r>
            <a:r>
              <a:rPr lang="en-US" sz="1000">
                <a:solidFill>
                  <a:schemeClr val="tx1"/>
                </a:solidFill>
              </a:rPr>
              <a:t>commission range) or subscription for jobbers</a:t>
            </a:r>
          </a:p>
        </p:txBody>
      </p:sp>
      <p:sp>
        <p:nvSpPr>
          <p:cNvPr id="39" name="Rectangle 38">
            <a:extLst>
              <a:ext uri="{FF2B5EF4-FFF2-40B4-BE49-F238E27FC236}">
                <a16:creationId xmlns:a16="http://schemas.microsoft.com/office/drawing/2014/main" id="{5D40534F-3F1E-4C03-929E-AA7F8DCD307B}"/>
              </a:ext>
            </a:extLst>
          </p:cNvPr>
          <p:cNvSpPr/>
          <p:nvPr/>
        </p:nvSpPr>
        <p:spPr bwMode="auto">
          <a:xfrm>
            <a:off x="368064" y="5698154"/>
            <a:ext cx="1117098" cy="41508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40" name="Rectangle 39">
            <a:extLst>
              <a:ext uri="{FF2B5EF4-FFF2-40B4-BE49-F238E27FC236}">
                <a16:creationId xmlns:a16="http://schemas.microsoft.com/office/drawing/2014/main" id="{99AF67C3-160C-4177-9C17-3461D134EEE4}"/>
              </a:ext>
            </a:extLst>
          </p:cNvPr>
          <p:cNvSpPr/>
          <p:nvPr/>
        </p:nvSpPr>
        <p:spPr bwMode="auto">
          <a:xfrm>
            <a:off x="1727765" y="5691384"/>
            <a:ext cx="7977635" cy="4582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1000"/>
              <a:t>In spite of having a multi-billion euros market to address, jobbing platforms </a:t>
            </a:r>
            <a:r>
              <a:rPr lang="en-US" sz="1000">
                <a:solidFill>
                  <a:schemeClr val="accent5">
                    <a:lumMod val="75000"/>
                  </a:schemeClr>
                </a:solidFill>
              </a:rPr>
              <a:t>struggle to find a profitable business model</a:t>
            </a:r>
            <a:r>
              <a:rPr lang="en-US" sz="1000"/>
              <a:t> in an industry where volume is key, leading to many players relying on big retailers to acquire clients  </a:t>
            </a:r>
          </a:p>
        </p:txBody>
      </p:sp>
      <p:sp>
        <p:nvSpPr>
          <p:cNvPr id="41" name="Triangle isocèle 30">
            <a:extLst>
              <a:ext uri="{FF2B5EF4-FFF2-40B4-BE49-F238E27FC236}">
                <a16:creationId xmlns:a16="http://schemas.microsoft.com/office/drawing/2014/main" id="{E1A159BC-0828-460F-B383-CA6B6D4FA551}"/>
              </a:ext>
            </a:extLst>
          </p:cNvPr>
          <p:cNvSpPr/>
          <p:nvPr/>
        </p:nvSpPr>
        <p:spPr bwMode="auto">
          <a:xfrm rot="5400000">
            <a:off x="242308" y="5823476"/>
            <a:ext cx="413390" cy="161879"/>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42" name="ZoneTexte 29">
            <a:extLst>
              <a:ext uri="{FF2B5EF4-FFF2-40B4-BE49-F238E27FC236}">
                <a16:creationId xmlns:a16="http://schemas.microsoft.com/office/drawing/2014/main" id="{B55D48E5-96AE-4404-9E04-DBD77B7488EA}"/>
              </a:ext>
            </a:extLst>
          </p:cNvPr>
          <p:cNvSpPr txBox="1"/>
          <p:nvPr/>
        </p:nvSpPr>
        <p:spPr>
          <a:xfrm>
            <a:off x="5777346" y="4522411"/>
            <a:ext cx="3709929" cy="920173"/>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err="1">
                <a:latin typeface="+mj-lt"/>
              </a:rPr>
              <a:t>Stootie</a:t>
            </a:r>
            <a:r>
              <a:rPr lang="en-US" sz="1000" i="1">
                <a:latin typeface="+mj-lt"/>
              </a:rPr>
              <a:t> went bankrupt by spending </a:t>
            </a:r>
            <a:r>
              <a:rPr lang="en-US" sz="1000" i="1">
                <a:solidFill>
                  <a:schemeClr val="accent5">
                    <a:lumMod val="75000"/>
                  </a:schemeClr>
                </a:solidFill>
                <a:latin typeface="+mj-lt"/>
              </a:rPr>
              <a:t>too much money on client acquisition</a:t>
            </a:r>
            <a:r>
              <a:rPr lang="en-US" sz="1000" i="1">
                <a:latin typeface="+mj-lt"/>
              </a:rPr>
              <a:t>, while </a:t>
            </a:r>
            <a:r>
              <a:rPr lang="en-US" sz="1000" i="1" err="1">
                <a:latin typeface="+mj-lt"/>
              </a:rPr>
              <a:t>Frizbiz</a:t>
            </a:r>
            <a:r>
              <a:rPr lang="en-US" sz="1000" i="1">
                <a:latin typeface="+mj-lt"/>
              </a:rPr>
              <a:t> went out of business by </a:t>
            </a:r>
            <a:r>
              <a:rPr lang="en-US" sz="1000" i="1">
                <a:solidFill>
                  <a:schemeClr val="accent5">
                    <a:lumMod val="75000"/>
                  </a:schemeClr>
                </a:solidFill>
                <a:latin typeface="+mj-lt"/>
              </a:rPr>
              <a:t>investing too much in recruiting reliable professional jobbers</a:t>
            </a:r>
            <a:r>
              <a:rPr lang="en-US" sz="1000" i="1">
                <a:latin typeface="+mj-lt"/>
              </a:rPr>
              <a:t> for its Leroy-Merlin partnership” </a:t>
            </a:r>
          </a:p>
          <a:p>
            <a:pPr marL="95250" algn="r">
              <a:spcAft>
                <a:spcPts val="300"/>
              </a:spcAft>
              <a:buClr>
                <a:schemeClr val="tx1"/>
              </a:buClr>
              <a:defRPr/>
            </a:pPr>
            <a:r>
              <a:rPr lang="en-US" sz="1000">
                <a:latin typeface="+mj-lt"/>
              </a:rPr>
              <a:t>– </a:t>
            </a:r>
            <a:r>
              <a:rPr lang="en-US" sz="1000">
                <a:solidFill>
                  <a:schemeClr val="tx2"/>
                </a:solidFill>
                <a:latin typeface="+mj-lt"/>
              </a:rPr>
              <a:t>Former business developer at </a:t>
            </a:r>
            <a:r>
              <a:rPr lang="en-US" sz="1000" err="1">
                <a:solidFill>
                  <a:schemeClr val="tx2"/>
                </a:solidFill>
                <a:latin typeface="+mj-lt"/>
              </a:rPr>
              <a:t>Frizbiz</a:t>
            </a:r>
            <a:endParaRPr lang="en-US" sz="1000">
              <a:solidFill>
                <a:schemeClr val="tx2"/>
              </a:solidFill>
              <a:latin typeface="+mj-lt"/>
            </a:endParaRPr>
          </a:p>
        </p:txBody>
      </p:sp>
      <p:grpSp>
        <p:nvGrpSpPr>
          <p:cNvPr id="50" name="Group 49">
            <a:extLst>
              <a:ext uri="{FF2B5EF4-FFF2-40B4-BE49-F238E27FC236}">
                <a16:creationId xmlns:a16="http://schemas.microsoft.com/office/drawing/2014/main" id="{F388446E-C298-4979-A01F-5E334E1A0382}"/>
              </a:ext>
            </a:extLst>
          </p:cNvPr>
          <p:cNvGrpSpPr/>
          <p:nvPr/>
        </p:nvGrpSpPr>
        <p:grpSpPr>
          <a:xfrm>
            <a:off x="3019330" y="5364843"/>
            <a:ext cx="1169485" cy="215471"/>
            <a:chOff x="7794949" y="5250274"/>
            <a:chExt cx="1415076" cy="260720"/>
          </a:xfrm>
        </p:grpSpPr>
        <p:pic>
          <p:nvPicPr>
            <p:cNvPr id="44" name="Picture 18" descr="Le service de montage TaskRabbit - IKEA">
              <a:extLst>
                <a:ext uri="{FF2B5EF4-FFF2-40B4-BE49-F238E27FC236}">
                  <a16:creationId xmlns:a16="http://schemas.microsoft.com/office/drawing/2014/main" id="{0A325A74-023D-46EA-A9C3-413AEFE1D221}"/>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4949" y="5252862"/>
              <a:ext cx="499437" cy="255545"/>
            </a:xfrm>
            <a:prstGeom prst="rect">
              <a:avLst/>
            </a:prstGeom>
            <a:noFill/>
            <a:extLst>
              <a:ext uri="{909E8E84-426E-40DD-AFC4-6F175D3DCCD1}">
                <a14:hiddenFill xmlns:a14="http://schemas.microsoft.com/office/drawing/2010/main">
                  <a:solidFill>
                    <a:srgbClr val="FFFFFF"/>
                  </a:solidFill>
                </a14:hiddenFill>
              </a:ext>
            </a:extLst>
          </p:spPr>
        </p:pic>
        <p:pic>
          <p:nvPicPr>
            <p:cNvPr id="88067" name="Picture 3">
              <a:extLst>
                <a:ext uri="{FF2B5EF4-FFF2-40B4-BE49-F238E27FC236}">
                  <a16:creationId xmlns:a16="http://schemas.microsoft.com/office/drawing/2014/main" id="{B26816C7-1A1F-4AFC-8270-F02E6999E4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1162" y="5255449"/>
              <a:ext cx="638863" cy="255545"/>
            </a:xfrm>
            <a:prstGeom prst="rect">
              <a:avLst/>
            </a:prstGeom>
            <a:noFill/>
            <a:extLst>
              <a:ext uri="{909E8E84-426E-40DD-AFC4-6F175D3DCCD1}">
                <a14:hiddenFill xmlns:a14="http://schemas.microsoft.com/office/drawing/2010/main">
                  <a:solidFill>
                    <a:srgbClr val="FFFFFF"/>
                  </a:solidFill>
                </a14:hiddenFill>
              </a:ext>
            </a:extLst>
          </p:spPr>
        </p:pic>
        <p:sp>
          <p:nvSpPr>
            <p:cNvPr id="25" name="Multiplication Sign 24">
              <a:extLst>
                <a:ext uri="{FF2B5EF4-FFF2-40B4-BE49-F238E27FC236}">
                  <a16:creationId xmlns:a16="http://schemas.microsoft.com/office/drawing/2014/main" id="{D0893839-FCA8-44A2-9EE6-AB39ECB9D8B7}"/>
                </a:ext>
              </a:extLst>
            </p:cNvPr>
            <p:cNvSpPr/>
            <p:nvPr/>
          </p:nvSpPr>
          <p:spPr>
            <a:xfrm>
              <a:off x="8305913" y="5250274"/>
              <a:ext cx="257427" cy="255545"/>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pSp>
      <p:grpSp>
        <p:nvGrpSpPr>
          <p:cNvPr id="52" name="Group 51">
            <a:extLst>
              <a:ext uri="{FF2B5EF4-FFF2-40B4-BE49-F238E27FC236}">
                <a16:creationId xmlns:a16="http://schemas.microsoft.com/office/drawing/2014/main" id="{F8306809-2252-4561-924E-7A12F0736BBC}"/>
              </a:ext>
            </a:extLst>
          </p:cNvPr>
          <p:cNvGrpSpPr/>
          <p:nvPr/>
        </p:nvGrpSpPr>
        <p:grpSpPr>
          <a:xfrm>
            <a:off x="2634258" y="1144609"/>
            <a:ext cx="1735055" cy="211195"/>
            <a:chOff x="2618242" y="1394657"/>
            <a:chExt cx="1735055" cy="211195"/>
          </a:xfrm>
        </p:grpSpPr>
        <p:pic>
          <p:nvPicPr>
            <p:cNvPr id="33" name="Picture 4" descr="Fonctionnement de Frizbiz">
              <a:extLst>
                <a:ext uri="{FF2B5EF4-FFF2-40B4-BE49-F238E27FC236}">
                  <a16:creationId xmlns:a16="http://schemas.microsoft.com/office/drawing/2014/main" id="{A153A7D3-2DC8-4908-A53B-63CADB918584}"/>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3275646" y="1456207"/>
              <a:ext cx="525586" cy="1488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Stootie — Wikipédia">
              <a:extLst>
                <a:ext uri="{FF2B5EF4-FFF2-40B4-BE49-F238E27FC236}">
                  <a16:creationId xmlns:a16="http://schemas.microsoft.com/office/drawing/2014/main" id="{31A82F11-C4E8-4233-B0AF-5285F2A4F3D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735" t="33804" r="21001" b="38182"/>
            <a:stretch/>
          </p:blipFill>
          <p:spPr bwMode="auto">
            <a:xfrm>
              <a:off x="2618242" y="1471439"/>
              <a:ext cx="500887" cy="11885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Le service de montage TaskRabbit - IKEA">
              <a:extLst>
                <a:ext uri="{FF2B5EF4-FFF2-40B4-BE49-F238E27FC236}">
                  <a16:creationId xmlns:a16="http://schemas.microsoft.com/office/drawing/2014/main" id="{25342309-128D-4EA5-B3FE-26D55385AD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0539" y="1394657"/>
              <a:ext cx="412758" cy="211195"/>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ZoneTexte 29">
            <a:extLst>
              <a:ext uri="{FF2B5EF4-FFF2-40B4-BE49-F238E27FC236}">
                <a16:creationId xmlns:a16="http://schemas.microsoft.com/office/drawing/2014/main" id="{1C30E004-DFA6-45BF-A5E8-2C530ABCBF9D}"/>
              </a:ext>
            </a:extLst>
          </p:cNvPr>
          <p:cNvSpPr txBox="1"/>
          <p:nvPr/>
        </p:nvSpPr>
        <p:spPr>
          <a:xfrm>
            <a:off x="5784162" y="2831672"/>
            <a:ext cx="3709930" cy="688193"/>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The jobbing platforms address about </a:t>
            </a:r>
            <a:r>
              <a:rPr lang="en-US" sz="1000" i="1">
                <a:solidFill>
                  <a:schemeClr val="accent5">
                    <a:lumMod val="75000"/>
                  </a:schemeClr>
                </a:solidFill>
                <a:latin typeface="+mj-lt"/>
              </a:rPr>
              <a:t>5-10% </a:t>
            </a:r>
            <a:r>
              <a:rPr lang="en-US" sz="1000" i="1">
                <a:latin typeface="+mj-lt"/>
              </a:rPr>
              <a:t>of the €70b </a:t>
            </a:r>
            <a:r>
              <a:rPr lang="en-US" sz="1000" i="1">
                <a:solidFill>
                  <a:schemeClr val="accent5">
                    <a:lumMod val="75000"/>
                  </a:schemeClr>
                </a:solidFill>
                <a:latin typeface="+mj-lt"/>
              </a:rPr>
              <a:t>home maintenance and renovation market </a:t>
            </a:r>
            <a:r>
              <a:rPr lang="en-US" sz="1000" i="1">
                <a:latin typeface="+mj-lt"/>
              </a:rPr>
              <a:t>in France through small repairs and short-term jobs” </a:t>
            </a:r>
          </a:p>
          <a:p>
            <a:pPr marL="95250" algn="r">
              <a:spcAft>
                <a:spcPts val="300"/>
              </a:spcAft>
              <a:buClr>
                <a:schemeClr val="tx1"/>
              </a:buClr>
              <a:defRPr/>
            </a:pPr>
            <a:r>
              <a:rPr lang="en-US" sz="1000">
                <a:latin typeface="+mj-lt"/>
              </a:rPr>
              <a:t>– </a:t>
            </a:r>
            <a:r>
              <a:rPr lang="en-US" sz="1000">
                <a:solidFill>
                  <a:schemeClr val="tx2"/>
                </a:solidFill>
                <a:latin typeface="+mj-lt"/>
              </a:rPr>
              <a:t>Former CMO at Travaux.com</a:t>
            </a:r>
          </a:p>
        </p:txBody>
      </p:sp>
      <p:sp>
        <p:nvSpPr>
          <p:cNvPr id="66" name="ZoneTexte 29">
            <a:extLst>
              <a:ext uri="{FF2B5EF4-FFF2-40B4-BE49-F238E27FC236}">
                <a16:creationId xmlns:a16="http://schemas.microsoft.com/office/drawing/2014/main" id="{C6A8EA40-B6D5-497D-9B6D-39FDC84D3A91}"/>
              </a:ext>
            </a:extLst>
          </p:cNvPr>
          <p:cNvSpPr txBox="1"/>
          <p:nvPr/>
        </p:nvSpPr>
        <p:spPr>
          <a:xfrm>
            <a:off x="5777346" y="3655890"/>
            <a:ext cx="3709930" cy="730495"/>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You would need high volumes to have enough trusted reviews on your jobbers. Particularly in the renovation industry where </a:t>
            </a:r>
            <a:r>
              <a:rPr lang="en-US" sz="1000" i="1">
                <a:solidFill>
                  <a:schemeClr val="accent5">
                    <a:lumMod val="75000"/>
                  </a:schemeClr>
                </a:solidFill>
                <a:latin typeface="+mj-lt"/>
              </a:rPr>
              <a:t>the guarantee of quality is the keystone of our business</a:t>
            </a:r>
            <a:r>
              <a:rPr lang="en-US" sz="1000" i="1">
                <a:latin typeface="+mj-lt"/>
              </a:rPr>
              <a:t>.</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CEO at Sedgwick France</a:t>
            </a:r>
          </a:p>
        </p:txBody>
      </p:sp>
      <p:cxnSp>
        <p:nvCxnSpPr>
          <p:cNvPr id="67" name="Connecteur droit 66">
            <a:extLst>
              <a:ext uri="{FF2B5EF4-FFF2-40B4-BE49-F238E27FC236}">
                <a16:creationId xmlns:a16="http://schemas.microsoft.com/office/drawing/2014/main" id="{0DC92907-243D-4C95-97D3-E57F3927EEEA}"/>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8" name="Rectangle 67">
            <a:extLst>
              <a:ext uri="{FF2B5EF4-FFF2-40B4-BE49-F238E27FC236}">
                <a16:creationId xmlns:a16="http://schemas.microsoft.com/office/drawing/2014/main" id="{B3FDAE9B-6237-4D44-9C56-6C2ABE08C1C5}"/>
              </a:ext>
            </a:extLst>
          </p:cNvPr>
          <p:cNvSpPr/>
          <p:nvPr/>
        </p:nvSpPr>
        <p:spPr>
          <a:xfrm>
            <a:off x="2751959" y="892802"/>
            <a:ext cx="3983112" cy="215444"/>
          </a:xfrm>
          <a:prstGeom prst="rect">
            <a:avLst/>
          </a:prstGeom>
          <a:solidFill>
            <a:schemeClr val="bg1"/>
          </a:solidFill>
        </p:spPr>
        <p:txBody>
          <a:bodyPr wrap="square" lIns="108000" rIns="0" bIns="0" anchor="ctr">
            <a:spAutoFit/>
          </a:bodyPr>
          <a:lstStyle/>
          <a:p>
            <a:pPr algn="ctr"/>
            <a:r>
              <a:rPr lang="en-US" sz="1100" b="1">
                <a:solidFill>
                  <a:srgbClr val="009DB0"/>
                </a:solidFill>
                <a:latin typeface="+mj-lt"/>
              </a:rPr>
              <a:t>Overview of C2C platforms’ model and limits</a:t>
            </a:r>
          </a:p>
        </p:txBody>
      </p:sp>
      <p:sp>
        <p:nvSpPr>
          <p:cNvPr id="69" name="Rectangle 68">
            <a:extLst>
              <a:ext uri="{FF2B5EF4-FFF2-40B4-BE49-F238E27FC236}">
                <a16:creationId xmlns:a16="http://schemas.microsoft.com/office/drawing/2014/main" id="{C19101E2-49D4-4D57-84DB-BD95186C2384}"/>
              </a:ext>
            </a:extLst>
          </p:cNvPr>
          <p:cNvSpPr/>
          <p:nvPr/>
        </p:nvSpPr>
        <p:spPr>
          <a:xfrm>
            <a:off x="368065" y="1945647"/>
            <a:ext cx="1117098" cy="327107"/>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Key platform metrics</a:t>
            </a:r>
          </a:p>
        </p:txBody>
      </p:sp>
      <p:sp>
        <p:nvSpPr>
          <p:cNvPr id="70" name="Rectangle 69">
            <a:extLst>
              <a:ext uri="{FF2B5EF4-FFF2-40B4-BE49-F238E27FC236}">
                <a16:creationId xmlns:a16="http://schemas.microsoft.com/office/drawing/2014/main" id="{E7F54798-5D30-4D44-9892-860B1F1097BA}"/>
              </a:ext>
            </a:extLst>
          </p:cNvPr>
          <p:cNvSpPr/>
          <p:nvPr/>
        </p:nvSpPr>
        <p:spPr>
          <a:xfrm>
            <a:off x="1727766" y="1941341"/>
            <a:ext cx="3686671"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000">
                <a:solidFill>
                  <a:schemeClr val="tx1"/>
                </a:solidFill>
              </a:rPr>
              <a:t>Rather young: average of </a:t>
            </a:r>
            <a:r>
              <a:rPr lang="en-US" sz="1000">
                <a:solidFill>
                  <a:schemeClr val="accent5">
                    <a:lumMod val="75000"/>
                  </a:schemeClr>
                </a:solidFill>
              </a:rPr>
              <a:t>8 years of activity</a:t>
            </a:r>
          </a:p>
          <a:p>
            <a:pPr marL="171450" indent="-171450" algn="l">
              <a:buFont typeface="Arial" panose="020B0604020202020204" pitchFamily="34" charset="0"/>
              <a:buChar char="•"/>
            </a:pPr>
            <a:r>
              <a:rPr lang="en-US" sz="1000">
                <a:solidFill>
                  <a:schemeClr val="tx1"/>
                </a:solidFill>
              </a:rPr>
              <a:t>Rather small: </a:t>
            </a:r>
            <a:r>
              <a:rPr lang="en-US" sz="1000">
                <a:solidFill>
                  <a:schemeClr val="accent5">
                    <a:lumMod val="75000"/>
                  </a:schemeClr>
                </a:solidFill>
              </a:rPr>
              <a:t>~40 FTEs</a:t>
            </a:r>
          </a:p>
        </p:txBody>
      </p:sp>
      <p:sp>
        <p:nvSpPr>
          <p:cNvPr id="72" name="ZoneTexte 29">
            <a:extLst>
              <a:ext uri="{FF2B5EF4-FFF2-40B4-BE49-F238E27FC236}">
                <a16:creationId xmlns:a16="http://schemas.microsoft.com/office/drawing/2014/main" id="{38D55508-C45D-4729-9781-105E4D6EE81A}"/>
              </a:ext>
            </a:extLst>
          </p:cNvPr>
          <p:cNvSpPr txBox="1"/>
          <p:nvPr/>
        </p:nvSpPr>
        <p:spPr>
          <a:xfrm>
            <a:off x="5777346" y="1346073"/>
            <a:ext cx="3709930" cy="606774"/>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The average job at </a:t>
            </a:r>
            <a:r>
              <a:rPr lang="en-US" sz="1000" i="1" err="1">
                <a:latin typeface="+mj-lt"/>
              </a:rPr>
              <a:t>Frizbiz</a:t>
            </a:r>
            <a:r>
              <a:rPr lang="en-US" sz="1000" i="1">
                <a:latin typeface="+mj-lt"/>
              </a:rPr>
              <a:t> amounted to about </a:t>
            </a:r>
            <a:r>
              <a:rPr lang="en-US" sz="1000" i="1">
                <a:solidFill>
                  <a:schemeClr val="accent5">
                    <a:lumMod val="75000"/>
                  </a:schemeClr>
                </a:solidFill>
                <a:latin typeface="+mj-lt"/>
              </a:rPr>
              <a:t>100€ to 400 €</a:t>
            </a:r>
            <a:r>
              <a:rPr lang="en-US" sz="1000" i="1">
                <a:latin typeface="+mj-lt"/>
              </a:rPr>
              <a:t>”</a:t>
            </a:r>
            <a:endParaRPr lang="en-US" sz="1000">
              <a:highlight>
                <a:srgbClr val="FFFF00"/>
              </a:highlight>
              <a:latin typeface="+mj-lt"/>
            </a:endParaRPr>
          </a:p>
          <a:p>
            <a:pPr marL="95250" algn="r">
              <a:spcAft>
                <a:spcPts val="300"/>
              </a:spcAft>
              <a:buClr>
                <a:schemeClr val="tx1"/>
              </a:buClr>
              <a:defRPr/>
            </a:pPr>
            <a:r>
              <a:rPr lang="en-US" sz="1000">
                <a:latin typeface="+mj-lt"/>
              </a:rPr>
              <a:t>– </a:t>
            </a:r>
            <a:r>
              <a:rPr lang="en-US" sz="1000">
                <a:solidFill>
                  <a:schemeClr val="tx2"/>
                </a:solidFill>
                <a:latin typeface="+mj-lt"/>
              </a:rPr>
              <a:t>Former business developer at </a:t>
            </a:r>
            <a:r>
              <a:rPr lang="en-US" sz="1000" err="1">
                <a:solidFill>
                  <a:schemeClr val="tx2"/>
                </a:solidFill>
                <a:latin typeface="+mj-lt"/>
              </a:rPr>
              <a:t>Frizbiz</a:t>
            </a:r>
            <a:endParaRPr lang="en-US" sz="1000">
              <a:solidFill>
                <a:schemeClr val="tx2"/>
              </a:solidFill>
              <a:highlight>
                <a:srgbClr val="FFFF00"/>
              </a:highlight>
              <a:latin typeface="+mj-lt"/>
            </a:endParaRPr>
          </a:p>
        </p:txBody>
      </p:sp>
      <p:grpSp>
        <p:nvGrpSpPr>
          <p:cNvPr id="47" name="Group 46">
            <a:extLst>
              <a:ext uri="{FF2B5EF4-FFF2-40B4-BE49-F238E27FC236}">
                <a16:creationId xmlns:a16="http://schemas.microsoft.com/office/drawing/2014/main" id="{2702740D-A5AE-454B-83E7-24470E6AD469}"/>
              </a:ext>
            </a:extLst>
          </p:cNvPr>
          <p:cNvGrpSpPr/>
          <p:nvPr/>
        </p:nvGrpSpPr>
        <p:grpSpPr>
          <a:xfrm>
            <a:off x="1716332" y="5343084"/>
            <a:ext cx="1273035" cy="258988"/>
            <a:chOff x="1732007" y="5593525"/>
            <a:chExt cx="1273035" cy="258988"/>
          </a:xfrm>
        </p:grpSpPr>
        <p:pic>
          <p:nvPicPr>
            <p:cNvPr id="43" name="Image 71">
              <a:extLst>
                <a:ext uri="{FF2B5EF4-FFF2-40B4-BE49-F238E27FC236}">
                  <a16:creationId xmlns:a16="http://schemas.microsoft.com/office/drawing/2014/main" id="{F21AD3DA-7168-479A-AB89-0DD327BDE0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32007" y="5649236"/>
              <a:ext cx="638964" cy="185190"/>
            </a:xfrm>
            <a:prstGeom prst="rect">
              <a:avLst/>
            </a:prstGeom>
          </p:spPr>
        </p:pic>
        <p:sp>
          <p:nvSpPr>
            <p:cNvPr id="49" name="Multiplication Sign 48">
              <a:extLst>
                <a:ext uri="{FF2B5EF4-FFF2-40B4-BE49-F238E27FC236}">
                  <a16:creationId xmlns:a16="http://schemas.microsoft.com/office/drawing/2014/main" id="{DCA24736-C921-4820-BD41-3BB3642FD803}"/>
                </a:ext>
              </a:extLst>
            </p:cNvPr>
            <p:cNvSpPr/>
            <p:nvPr/>
          </p:nvSpPr>
          <p:spPr>
            <a:xfrm>
              <a:off x="2300683" y="5641320"/>
              <a:ext cx="212750" cy="211193"/>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grpSp>
          <p:nvGrpSpPr>
            <p:cNvPr id="36" name="Group 35">
              <a:extLst>
                <a:ext uri="{FF2B5EF4-FFF2-40B4-BE49-F238E27FC236}">
                  <a16:creationId xmlns:a16="http://schemas.microsoft.com/office/drawing/2014/main" id="{4EA6E6E7-394C-4C3A-ABC1-9EAFF44EDFCF}"/>
                </a:ext>
              </a:extLst>
            </p:cNvPr>
            <p:cNvGrpSpPr/>
            <p:nvPr/>
          </p:nvGrpSpPr>
          <p:grpSpPr>
            <a:xfrm>
              <a:off x="2477056" y="5593525"/>
              <a:ext cx="527986" cy="254113"/>
              <a:chOff x="6557156" y="5219865"/>
              <a:chExt cx="638863" cy="307477"/>
            </a:xfrm>
          </p:grpSpPr>
          <p:pic>
            <p:nvPicPr>
              <p:cNvPr id="88069" name="Picture 5">
                <a:extLst>
                  <a:ext uri="{FF2B5EF4-FFF2-40B4-BE49-F238E27FC236}">
                    <a16:creationId xmlns:a16="http://schemas.microsoft.com/office/drawing/2014/main" id="{86FB438A-AAAB-4DE3-9D89-C708C62D927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7156" y="5219865"/>
                <a:ext cx="638863" cy="110777"/>
              </a:xfrm>
              <a:prstGeom prst="rect">
                <a:avLst/>
              </a:prstGeom>
              <a:noFill/>
              <a:extLst>
                <a:ext uri="{909E8E84-426E-40DD-AFC4-6F175D3DCCD1}">
                  <a14:hiddenFill xmlns:a14="http://schemas.microsoft.com/office/drawing/2010/main">
                    <a:solidFill>
                      <a:srgbClr val="FFFFFF"/>
                    </a:solidFill>
                  </a14:hiddenFill>
                </a:ext>
              </a:extLst>
            </p:spPr>
          </p:pic>
          <p:pic>
            <p:nvPicPr>
              <p:cNvPr id="88071" name="Picture 7" descr="Brico Dépôt — Wikipédia">
                <a:extLst>
                  <a:ext uri="{FF2B5EF4-FFF2-40B4-BE49-F238E27FC236}">
                    <a16:creationId xmlns:a16="http://schemas.microsoft.com/office/drawing/2014/main" id="{82E8B422-D467-4C64-A077-5F0BF234466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22129" y="5339169"/>
                <a:ext cx="308918" cy="18817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 name="Group 44">
            <a:extLst>
              <a:ext uri="{FF2B5EF4-FFF2-40B4-BE49-F238E27FC236}">
                <a16:creationId xmlns:a16="http://schemas.microsoft.com/office/drawing/2014/main" id="{0222398B-C9F6-4E75-A19A-1D889F5DCD8A}"/>
              </a:ext>
            </a:extLst>
          </p:cNvPr>
          <p:cNvGrpSpPr/>
          <p:nvPr/>
        </p:nvGrpSpPr>
        <p:grpSpPr>
          <a:xfrm>
            <a:off x="4281468" y="5366982"/>
            <a:ext cx="1123620" cy="211193"/>
            <a:chOff x="4281478" y="5625911"/>
            <a:chExt cx="1123620" cy="211193"/>
          </a:xfrm>
        </p:grpSpPr>
        <p:pic>
          <p:nvPicPr>
            <p:cNvPr id="110594" name="Picture 2" descr="Hellocasa, premier site français de travaux, à Lille – Nordmag">
              <a:extLst>
                <a:ext uri="{FF2B5EF4-FFF2-40B4-BE49-F238E27FC236}">
                  <a16:creationId xmlns:a16="http://schemas.microsoft.com/office/drawing/2014/main" id="{39EC15D0-975F-4C09-8F58-977C31C050D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97334" y="5667955"/>
              <a:ext cx="607764" cy="127104"/>
            </a:xfrm>
            <a:prstGeom prst="rect">
              <a:avLst/>
            </a:prstGeom>
            <a:noFill/>
            <a:extLst>
              <a:ext uri="{909E8E84-426E-40DD-AFC4-6F175D3DCCD1}">
                <a14:hiddenFill xmlns:a14="http://schemas.microsoft.com/office/drawing/2010/main">
                  <a:solidFill>
                    <a:srgbClr val="FFFFFF"/>
                  </a:solidFill>
                </a14:hiddenFill>
              </a:ext>
            </a:extLst>
          </p:spPr>
        </p:pic>
        <p:sp>
          <p:nvSpPr>
            <p:cNvPr id="65" name="Multiplication Sign 64">
              <a:extLst>
                <a:ext uri="{FF2B5EF4-FFF2-40B4-BE49-F238E27FC236}">
                  <a16:creationId xmlns:a16="http://schemas.microsoft.com/office/drawing/2014/main" id="{63BC922A-E119-45ED-AD41-4AA3DB639CCA}"/>
                </a:ext>
              </a:extLst>
            </p:cNvPr>
            <p:cNvSpPr/>
            <p:nvPr/>
          </p:nvSpPr>
          <p:spPr>
            <a:xfrm>
              <a:off x="4588565" y="5625911"/>
              <a:ext cx="212750" cy="211193"/>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10598" name="Picture 6" descr="EDF pro : offres d'électricité et de gaz et contact pour les entreprises">
              <a:extLst>
                <a:ext uri="{FF2B5EF4-FFF2-40B4-BE49-F238E27FC236}">
                  <a16:creationId xmlns:a16="http://schemas.microsoft.com/office/drawing/2014/main" id="{6AC2BA6D-3C6E-4268-8C66-AD9B1C6F99B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81478" y="5652932"/>
              <a:ext cx="314299" cy="1571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Connector 72">
            <a:extLst>
              <a:ext uri="{FF2B5EF4-FFF2-40B4-BE49-F238E27FC236}">
                <a16:creationId xmlns:a16="http://schemas.microsoft.com/office/drawing/2014/main" id="{5427BE32-69EB-4B26-B0C8-8389474C3895}"/>
              </a:ext>
            </a:extLst>
          </p:cNvPr>
          <p:cNvCxnSpPr>
            <a:cxnSpLocks/>
          </p:cNvCxnSpPr>
          <p:nvPr/>
        </p:nvCxnSpPr>
        <p:spPr>
          <a:xfrm>
            <a:off x="3001654" y="5331619"/>
            <a:ext cx="0" cy="3095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C437-E3D6-47F2-9E7A-D29251AFC58C}"/>
              </a:ext>
            </a:extLst>
          </p:cNvPr>
          <p:cNvCxnSpPr>
            <a:cxnSpLocks/>
          </p:cNvCxnSpPr>
          <p:nvPr/>
        </p:nvCxnSpPr>
        <p:spPr>
          <a:xfrm>
            <a:off x="4235141" y="5331619"/>
            <a:ext cx="0" cy="3095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ZoneTexte 29">
            <a:extLst>
              <a:ext uri="{FF2B5EF4-FFF2-40B4-BE49-F238E27FC236}">
                <a16:creationId xmlns:a16="http://schemas.microsoft.com/office/drawing/2014/main" id="{FEC106FA-F773-4E76-A121-BFA96EB32610}"/>
              </a:ext>
            </a:extLst>
          </p:cNvPr>
          <p:cNvSpPr txBox="1"/>
          <p:nvPr/>
        </p:nvSpPr>
        <p:spPr>
          <a:xfrm>
            <a:off x="5777346" y="2088872"/>
            <a:ext cx="3709930" cy="606774"/>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solidFill>
                  <a:schemeClr val="accent5">
                    <a:lumMod val="75000"/>
                  </a:schemeClr>
                </a:solidFill>
                <a:latin typeface="+mj-lt"/>
              </a:rPr>
              <a:t>C2C platforms </a:t>
            </a:r>
            <a:r>
              <a:rPr lang="en-US" sz="1000" i="1">
                <a:latin typeface="+mj-lt"/>
              </a:rPr>
              <a:t>could be an </a:t>
            </a:r>
            <a:r>
              <a:rPr lang="en-US" sz="1000" i="1">
                <a:solidFill>
                  <a:schemeClr val="accent5">
                    <a:lumMod val="75000"/>
                  </a:schemeClr>
                </a:solidFill>
                <a:latin typeface="+mj-lt"/>
              </a:rPr>
              <a:t>interesting additional offer</a:t>
            </a:r>
            <a:r>
              <a:rPr lang="en-US" sz="1000" i="1">
                <a:latin typeface="+mj-lt"/>
              </a:rPr>
              <a:t> for over-the-counter compensation”</a:t>
            </a:r>
            <a:endParaRPr lang="en-US" sz="1000">
              <a:highlight>
                <a:srgbClr val="FFFF00"/>
              </a:highlight>
              <a:latin typeface="+mj-lt"/>
            </a:endParaRPr>
          </a:p>
          <a:p>
            <a:pPr marL="95250" algn="r">
              <a:spcAft>
                <a:spcPts val="300"/>
              </a:spcAft>
              <a:buClr>
                <a:schemeClr val="tx1"/>
              </a:buClr>
              <a:defRPr/>
            </a:pPr>
            <a:r>
              <a:rPr lang="en-US" sz="1000">
                <a:latin typeface="+mj-lt"/>
              </a:rPr>
              <a:t>– </a:t>
            </a:r>
            <a:r>
              <a:rPr lang="en-US" sz="1000">
                <a:solidFill>
                  <a:schemeClr val="tx2"/>
                </a:solidFill>
                <a:latin typeface="+mj-lt"/>
              </a:rPr>
              <a:t>Home Product Manager at Allianz Partners </a:t>
            </a:r>
            <a:endParaRPr lang="en-US" sz="1000">
              <a:solidFill>
                <a:schemeClr val="tx2"/>
              </a:solidFill>
              <a:highlight>
                <a:srgbClr val="FFFF00"/>
              </a:highlight>
              <a:latin typeface="+mj-lt"/>
            </a:endParaRPr>
          </a:p>
        </p:txBody>
      </p:sp>
      <p:sp>
        <p:nvSpPr>
          <p:cNvPr id="64" name="ZoneTexte 99">
            <a:extLst>
              <a:ext uri="{FF2B5EF4-FFF2-40B4-BE49-F238E27FC236}">
                <a16:creationId xmlns:a16="http://schemas.microsoft.com/office/drawing/2014/main" id="{566DDF3C-152B-405E-91B5-BFE3854E9B99}"/>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t>3</a:t>
            </a:r>
            <a:r>
              <a:rPr kumimoji="0" lang="en-US" sz="800" i="1" u="none" strike="noStrike" cap="none" normalizeH="0" baseline="0">
                <a:ln>
                  <a:noFill/>
                </a:ln>
                <a:effectLst/>
                <a:latin typeface="+mj-lt"/>
              </a:rPr>
              <a:t>. </a:t>
            </a:r>
            <a:r>
              <a:rPr lang="en-US" sz="800" i="1"/>
              <a:t>Risk #3</a:t>
            </a:r>
            <a:endParaRPr kumimoji="0" lang="en-US" sz="800" i="1" u="none" strike="noStrike" cap="none" normalizeH="0" baseline="0">
              <a:ln>
                <a:noFill/>
              </a:ln>
              <a:effectLst/>
              <a:latin typeface="+mj-lt"/>
            </a:endParaRPr>
          </a:p>
        </p:txBody>
      </p:sp>
      <p:sp>
        <p:nvSpPr>
          <p:cNvPr id="84" name="Rectangle 83">
            <a:extLst>
              <a:ext uri="{FF2B5EF4-FFF2-40B4-BE49-F238E27FC236}">
                <a16:creationId xmlns:a16="http://schemas.microsoft.com/office/drawing/2014/main" id="{4054EE9B-8E45-40D1-8288-56C20079DF82}"/>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85" name="Rectangle 84">
            <a:extLst>
              <a:ext uri="{FF2B5EF4-FFF2-40B4-BE49-F238E27FC236}">
                <a16:creationId xmlns:a16="http://schemas.microsoft.com/office/drawing/2014/main" id="{4F2CC5AE-1ECD-4C7F-B5BC-7C0C3EAA70FD}"/>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86" name="Rectangle 85">
            <a:extLst>
              <a:ext uri="{FF2B5EF4-FFF2-40B4-BE49-F238E27FC236}">
                <a16:creationId xmlns:a16="http://schemas.microsoft.com/office/drawing/2014/main" id="{0EB4F0E5-0360-4090-9486-E155A4293D5C}"/>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7" name="Rectangle 86">
            <a:extLst>
              <a:ext uri="{FF2B5EF4-FFF2-40B4-BE49-F238E27FC236}">
                <a16:creationId xmlns:a16="http://schemas.microsoft.com/office/drawing/2014/main" id="{E972938D-05F4-4787-A501-7EB8C2A635E3}"/>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88" name="Rectangle 87">
            <a:extLst>
              <a:ext uri="{FF2B5EF4-FFF2-40B4-BE49-F238E27FC236}">
                <a16:creationId xmlns:a16="http://schemas.microsoft.com/office/drawing/2014/main" id="{CA26FE7A-62CF-441A-8876-93155FF3E42E}"/>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89" name="Rectangle 88">
            <a:extLst>
              <a:ext uri="{FF2B5EF4-FFF2-40B4-BE49-F238E27FC236}">
                <a16:creationId xmlns:a16="http://schemas.microsoft.com/office/drawing/2014/main" id="{D21E2756-8745-43D7-8058-14502CF2ADCE}"/>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0" name="Rectangle 89">
            <a:extLst>
              <a:ext uri="{FF2B5EF4-FFF2-40B4-BE49-F238E27FC236}">
                <a16:creationId xmlns:a16="http://schemas.microsoft.com/office/drawing/2014/main" id="{F50F646F-5FB0-44EF-8DB6-F985EDBCA99C}"/>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91" name="Rectangle 90">
            <a:extLst>
              <a:ext uri="{FF2B5EF4-FFF2-40B4-BE49-F238E27FC236}">
                <a16:creationId xmlns:a16="http://schemas.microsoft.com/office/drawing/2014/main" id="{B2DD806F-1AF8-432C-8F0C-C618F2BDE4CB}"/>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2" name="ZoneTexte 8">
            <a:extLst>
              <a:ext uri="{FF2B5EF4-FFF2-40B4-BE49-F238E27FC236}">
                <a16:creationId xmlns:a16="http://schemas.microsoft.com/office/drawing/2014/main" id="{B4DB3DD5-8015-4912-B437-0DA63DBB4290}"/>
              </a:ext>
            </a:extLst>
          </p:cNvPr>
          <p:cNvSpPr txBox="1"/>
          <p:nvPr/>
        </p:nvSpPr>
        <p:spPr>
          <a:xfrm>
            <a:off x="5082823" y="6416616"/>
            <a:ext cx="4635942" cy="215444"/>
          </a:xfrm>
          <a:prstGeom prst="rect">
            <a:avLst/>
          </a:prstGeom>
          <a:noFill/>
        </p:spPr>
        <p:txBody>
          <a:bodyPr wrap="square" rtlCol="0">
            <a:spAutoFit/>
          </a:bodyPr>
          <a:lstStyle/>
          <a:p>
            <a:pPr algn="l"/>
            <a:r>
              <a:rPr lang="en-US" sz="800" i="1">
                <a:solidFill>
                  <a:schemeClr val="bg1"/>
                </a:solidFill>
              </a:rPr>
              <a:t>Sources: eleven research and analysis, expert calls, Fédération </a:t>
            </a:r>
            <a:r>
              <a:rPr lang="en-US" sz="800" i="1" err="1">
                <a:solidFill>
                  <a:schemeClr val="bg1"/>
                </a:solidFill>
              </a:rPr>
              <a:t>Française</a:t>
            </a:r>
            <a:r>
              <a:rPr lang="en-US" sz="800" i="1">
                <a:solidFill>
                  <a:schemeClr val="bg1"/>
                </a:solidFill>
              </a:rPr>
              <a:t> du </a:t>
            </a:r>
            <a:r>
              <a:rPr lang="en-US" sz="800" i="1" err="1">
                <a:solidFill>
                  <a:schemeClr val="bg1"/>
                </a:solidFill>
              </a:rPr>
              <a:t>Bâtiment</a:t>
            </a:r>
            <a:endParaRPr lang="en-US" sz="800" i="1">
              <a:solidFill>
                <a:schemeClr val="bg1"/>
              </a:solidFill>
            </a:endParaRPr>
          </a:p>
        </p:txBody>
      </p:sp>
      <p:pic>
        <p:nvPicPr>
          <p:cNvPr id="71" name="Graphique 51" descr="Loupe avec un remplissage uni">
            <a:extLst>
              <a:ext uri="{FF2B5EF4-FFF2-40B4-BE49-F238E27FC236}">
                <a16:creationId xmlns:a16="http://schemas.microsoft.com/office/drawing/2014/main" id="{420EBBD2-A57E-4F29-BEA7-19D2E58EEC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2544" y="189023"/>
            <a:ext cx="441324" cy="441324"/>
          </a:xfrm>
          <a:prstGeom prst="rect">
            <a:avLst/>
          </a:prstGeom>
        </p:spPr>
      </p:pic>
      <p:sp>
        <p:nvSpPr>
          <p:cNvPr id="74" name="TextBox 73">
            <a:extLst>
              <a:ext uri="{FF2B5EF4-FFF2-40B4-BE49-F238E27FC236}">
                <a16:creationId xmlns:a16="http://schemas.microsoft.com/office/drawing/2014/main" id="{9340E5FC-697B-43AC-AAB2-9AA78202819D}"/>
              </a:ext>
            </a:extLst>
          </p:cNvPr>
          <p:cNvSpPr txBox="1"/>
          <p:nvPr/>
        </p:nvSpPr>
        <p:spPr>
          <a:xfrm>
            <a:off x="186682" y="230674"/>
            <a:ext cx="269626" cy="253916"/>
          </a:xfrm>
          <a:prstGeom prst="rect">
            <a:avLst/>
          </a:prstGeom>
          <a:noFill/>
        </p:spPr>
        <p:txBody>
          <a:bodyPr wrap="none" rtlCol="0">
            <a:spAutoFit/>
          </a:bodyPr>
          <a:lstStyle/>
          <a:p>
            <a:pPr algn="l"/>
            <a:r>
              <a:rPr lang="fr-FR" sz="1050">
                <a:solidFill>
                  <a:srgbClr val="1F497D"/>
                </a:solidFill>
              </a:rPr>
              <a:t>3</a:t>
            </a:r>
          </a:p>
        </p:txBody>
      </p:sp>
    </p:spTree>
    <p:extLst>
      <p:ext uri="{BB962C8B-B14F-4D97-AF65-F5344CB8AC3E}">
        <p14:creationId xmlns:p14="http://schemas.microsoft.com/office/powerpoint/2010/main" val="276559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1065393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accent3">
                    <a:lumMod val="50000"/>
                  </a:schemeClr>
                </a:solidFill>
              </a:rPr>
              <a:t>On-demand renovation platforms</a:t>
            </a:r>
          </a:p>
        </p:txBody>
      </p:sp>
      <p:sp>
        <p:nvSpPr>
          <p:cNvPr id="143" name="Freeform 26">
            <a:extLst>
              <a:ext uri="{FF2B5EF4-FFF2-40B4-BE49-F238E27FC236}">
                <a16:creationId xmlns:a16="http://schemas.microsoft.com/office/drawing/2014/main" id="{E80DD477-BDFC-4F98-989F-3CE2D1133E4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Technical solutions providers </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a:solidFill>
                  <a:schemeClr val="tx1"/>
                </a:solidFill>
              </a:rPr>
              <a:t>Interoperable solution </a:t>
            </a:r>
          </a:p>
        </p:txBody>
      </p:sp>
      <p:pic>
        <p:nvPicPr>
          <p:cNvPr id="142" name="Picture 232">
            <a:extLst>
              <a:ext uri="{FF2B5EF4-FFF2-40B4-BE49-F238E27FC236}">
                <a16:creationId xmlns:a16="http://schemas.microsoft.com/office/drawing/2014/main" id="{D3686E4D-577B-4742-B91A-A9E82993D6B1}"/>
              </a:ext>
            </a:extLst>
          </p:cNvPr>
          <p:cNvPicPr>
            <a:picLocks noChangeAspect="1"/>
          </p:cNvPicPr>
          <p:nvPr/>
        </p:nvPicPr>
        <p:blipFill>
          <a:blip r:embed="rId6"/>
          <a:stretch>
            <a:fillRect/>
          </a:stretch>
        </p:blipFill>
        <p:spPr>
          <a:xfrm>
            <a:off x="357639" y="4913138"/>
            <a:ext cx="594935" cy="215513"/>
          </a:xfrm>
          <a:prstGeom prst="rect">
            <a:avLst/>
          </a:prstGeom>
        </p:spPr>
      </p:pic>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5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2833339" y="4448701"/>
            <a:ext cx="325956" cy="159782"/>
          </a:xfrm>
          <a:prstGeom prst="rect">
            <a:avLst/>
          </a:prstGeom>
        </p:spPr>
      </p:pic>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a:t>…</a:t>
            </a:r>
          </a:p>
        </p:txBody>
      </p:sp>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a:t>…</a:t>
            </a:r>
          </a:p>
        </p:txBody>
      </p:sp>
      <p:pic>
        <p:nvPicPr>
          <p:cNvPr id="133" name="Picture 2" descr="3ID Désamiantage (Groupe RESILIANS) | Prévention amiante">
            <a:extLst>
              <a:ext uri="{FF2B5EF4-FFF2-40B4-BE49-F238E27FC236}">
                <a16:creationId xmlns:a16="http://schemas.microsoft.com/office/drawing/2014/main" id="{7F1DB51F-C3C4-4004-BEC5-B5A70E27A587}"/>
              </a:ext>
            </a:extLst>
          </p:cNvPr>
          <p:cNvPicPr>
            <a:picLocks noChangeAspect="1" noChangeArrowheads="1"/>
          </p:cNvPicPr>
          <p:nvPr/>
        </p:nvPicPr>
        <p:blipFill>
          <a:blip r:embed="rId1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35" name="Image 243">
            <a:extLst>
              <a:ext uri="{FF2B5EF4-FFF2-40B4-BE49-F238E27FC236}">
                <a16:creationId xmlns:a16="http://schemas.microsoft.com/office/drawing/2014/main" id="{F5FDB84F-EBA7-4981-8B69-6515109C67B8}"/>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3880462" y="4177278"/>
            <a:ext cx="325956" cy="159782"/>
          </a:xfrm>
          <a:prstGeom prst="rect">
            <a:avLst/>
          </a:prstGeom>
        </p:spPr>
      </p:pic>
      <p:pic>
        <p:nvPicPr>
          <p:cNvPr id="140" name="Image 13">
            <a:extLst>
              <a:ext uri="{FF2B5EF4-FFF2-40B4-BE49-F238E27FC236}">
                <a16:creationId xmlns:a16="http://schemas.microsoft.com/office/drawing/2014/main" id="{BDDFF07A-3F81-4810-BD89-00A6B35E2F45}"/>
              </a:ext>
            </a:extLst>
          </p:cNvPr>
          <p:cNvPicPr>
            <a:picLocks noChangeAspect="1"/>
          </p:cNvPicPr>
          <p:nvPr/>
        </p:nvPicPr>
        <p:blipFill rotWithShape="1">
          <a:blip r:embed="rId13">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141" name="Image 22" descr="Une image contenant texte, signe, rouge, clipart&#10;&#10;Description générée automatiquement">
            <a:extLst>
              <a:ext uri="{FF2B5EF4-FFF2-40B4-BE49-F238E27FC236}">
                <a16:creationId xmlns:a16="http://schemas.microsoft.com/office/drawing/2014/main" id="{0F37936A-CC86-414F-B499-97301D50D3B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44" name="Image 24">
            <a:extLst>
              <a:ext uri="{FF2B5EF4-FFF2-40B4-BE49-F238E27FC236}">
                <a16:creationId xmlns:a16="http://schemas.microsoft.com/office/drawing/2014/main" id="{C3978EDA-C662-4868-8A2C-663543998C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3451" y="4384395"/>
            <a:ext cx="426506" cy="207422"/>
          </a:xfrm>
          <a:prstGeom prst="rect">
            <a:avLst/>
          </a:prstGeom>
        </p:spPr>
      </p:pic>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5" y="116632"/>
            <a:ext cx="8407085" cy="576064"/>
          </a:xfrm>
        </p:spPr>
        <p:txBody>
          <a:bodyPr vert="horz"/>
          <a:lstStyle/>
          <a:p>
            <a:r>
              <a:rPr lang="en-US" sz="1300" b="0"/>
              <a:t>The risk of </a:t>
            </a:r>
            <a:r>
              <a:rPr lang="en-US" sz="1300" b="0">
                <a:solidFill>
                  <a:schemeClr val="accent5">
                    <a:lumMod val="75000"/>
                  </a:schemeClr>
                </a:solidFill>
              </a:rPr>
              <a:t>B2C platform positioning as </a:t>
            </a:r>
            <a:r>
              <a:rPr lang="en-US" sz="1300">
                <a:solidFill>
                  <a:schemeClr val="accent5">
                    <a:lumMod val="75000"/>
                  </a:schemeClr>
                </a:solidFill>
              </a:rPr>
              <a:t>« </a:t>
            </a:r>
            <a:r>
              <a:rPr lang="en-US" sz="1300" b="0">
                <a:solidFill>
                  <a:schemeClr val="accent5">
                    <a:lumMod val="75000"/>
                  </a:schemeClr>
                </a:solidFill>
              </a:rPr>
              <a:t>in-kind</a:t>
            </a:r>
            <a:r>
              <a:rPr lang="en-US" sz="1300">
                <a:solidFill>
                  <a:schemeClr val="accent5">
                    <a:lumMod val="75000"/>
                  </a:schemeClr>
                </a:solidFill>
              </a:rPr>
              <a:t> »</a:t>
            </a:r>
            <a:r>
              <a:rPr lang="en-US" sz="1300" b="0">
                <a:solidFill>
                  <a:schemeClr val="accent5">
                    <a:lumMod val="75000"/>
                  </a:schemeClr>
                </a:solidFill>
              </a:rPr>
              <a:t> reparation providers</a:t>
            </a:r>
            <a:r>
              <a:rPr lang="en-US" sz="1300" b="0">
                <a:solidFill>
                  <a:schemeClr val="accent5"/>
                </a:solidFill>
              </a:rPr>
              <a:t> </a:t>
            </a:r>
            <a:r>
              <a:rPr lang="en-US" sz="1300" b="0"/>
              <a:t>remains </a:t>
            </a:r>
            <a:r>
              <a:rPr lang="en-US" sz="1300" b="0">
                <a:solidFill>
                  <a:schemeClr val="accent5">
                    <a:lumMod val="75000"/>
                  </a:schemeClr>
                </a:solidFill>
              </a:rPr>
              <a:t>low</a:t>
            </a:r>
            <a:r>
              <a:rPr lang="en-US" sz="1300" b="0"/>
              <a:t> since platforms do </a:t>
            </a:r>
            <a:r>
              <a:rPr lang="en-US" sz="1300" b="0">
                <a:solidFill>
                  <a:schemeClr val="accent5">
                    <a:lumMod val="75000"/>
                  </a:schemeClr>
                </a:solidFill>
              </a:rPr>
              <a:t>not match insurance expectations </a:t>
            </a:r>
            <a:r>
              <a:rPr lang="en-US" sz="1300" b="0"/>
              <a:t>in term of both </a:t>
            </a:r>
            <a:r>
              <a:rPr lang="en-US" sz="1300" b="0">
                <a:solidFill>
                  <a:schemeClr val="accent5">
                    <a:lumMod val="75000"/>
                  </a:schemeClr>
                </a:solidFill>
              </a:rPr>
              <a:t>risk delegation </a:t>
            </a:r>
            <a:r>
              <a:rPr lang="en-US" sz="1300" b="0"/>
              <a:t>and </a:t>
            </a:r>
            <a:r>
              <a:rPr lang="en-US" sz="1300" b="0">
                <a:solidFill>
                  <a:schemeClr val="accent5">
                    <a:lumMod val="75000"/>
                  </a:schemeClr>
                </a:solidFill>
              </a:rPr>
              <a:t>quality standards </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3787"/>
          <a:stretch/>
        </p:blipFill>
        <p:spPr>
          <a:xfrm>
            <a:off x="118001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AF44C45-BA78-4B2B-8163-11B42E3CF6BE}"/>
              </a:ext>
            </a:extLst>
          </p:cNvPr>
          <p:cNvSpPr/>
          <p:nvPr/>
        </p:nvSpPr>
        <p:spPr>
          <a:xfrm flipV="1">
            <a:off x="73391" y="1304754"/>
            <a:ext cx="9685346" cy="4881647"/>
          </a:xfrm>
          <a:prstGeom prst="rect">
            <a:avLst/>
          </a:prstGeom>
          <a:solidFill>
            <a:schemeClr val="bg1">
              <a:alpha val="7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3787"/>
          <a:stretch/>
        </p:blipFill>
        <p:spPr>
          <a:xfrm>
            <a:off x="4574009" y="5680684"/>
            <a:ext cx="214316" cy="230961"/>
          </a:xfrm>
          <a:prstGeom prst="rect">
            <a:avLst/>
          </a:prstGeom>
        </p:spPr>
      </p:pic>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B2C</a:t>
            </a:r>
          </a:p>
        </p:txBody>
      </p:sp>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Large and multi-specialty work</a:t>
            </a:r>
          </a:p>
        </p:txBody>
      </p:sp>
      <p:pic>
        <p:nvPicPr>
          <p:cNvPr id="1032" name="Picture 8" descr="MeilleurArtisan.com | Tableaux comparatifs - SocialCompare">
            <a:extLst>
              <a:ext uri="{FF2B5EF4-FFF2-40B4-BE49-F238E27FC236}">
                <a16:creationId xmlns:a16="http://schemas.microsoft.com/office/drawing/2014/main" id="{640BA389-2424-46DF-8D8C-43B4D0603B0F}"/>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78558"/>
            <a:ext cx="567635" cy="299828"/>
          </a:xfrm>
          <a:prstGeom prst="rect">
            <a:avLst/>
          </a:prstGeom>
          <a:noFill/>
          <a:extLst>
            <a:ext uri="{909E8E84-426E-40DD-AFC4-6F175D3DCCD1}">
              <a14:hiddenFill xmlns:a14="http://schemas.microsoft.com/office/drawing/2010/main">
                <a:solidFill>
                  <a:srgbClr val="FFFFFF"/>
                </a:solidFill>
              </a14:hiddenFill>
            </a:ext>
          </a:extLst>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a:t>…</a:t>
            </a:r>
          </a:p>
        </p:txBody>
      </p:sp>
      <p:cxnSp>
        <p:nvCxnSpPr>
          <p:cNvPr id="63" name="Connector: Elbow 62">
            <a:extLst>
              <a:ext uri="{FF2B5EF4-FFF2-40B4-BE49-F238E27FC236}">
                <a16:creationId xmlns:a16="http://schemas.microsoft.com/office/drawing/2014/main" id="{72DCBA9D-CCF5-4471-A961-C9AA259894A1}"/>
              </a:ext>
            </a:extLst>
          </p:cNvPr>
          <p:cNvCxnSpPr>
            <a:stCxn id="8" idx="0"/>
            <a:endCxn id="12" idx="2"/>
          </p:cNvCxnSpPr>
          <p:nvPr/>
        </p:nvCxnSpPr>
        <p:spPr>
          <a:xfrm rot="5400000" flipH="1" flipV="1">
            <a:off x="5985085" y="4979884"/>
            <a:ext cx="526498" cy="678851"/>
          </a:xfrm>
          <a:prstGeom prst="bentConnector3">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A493680-7E8B-413F-855F-F6986323747B}"/>
              </a:ext>
            </a:extLst>
          </p:cNvPr>
          <p:cNvGrpSpPr/>
          <p:nvPr/>
        </p:nvGrpSpPr>
        <p:grpSpPr>
          <a:xfrm>
            <a:off x="7720464" y="3694463"/>
            <a:ext cx="737635" cy="589042"/>
            <a:chOff x="7720464" y="3694463"/>
            <a:chExt cx="737635" cy="589042"/>
          </a:xfrm>
        </p:grpSpPr>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a:t>Supply side</a:t>
            </a:r>
          </a:p>
        </p:txBody>
      </p:sp>
      <p:cxnSp>
        <p:nvCxnSpPr>
          <p:cNvPr id="125" name="Connector: Elbow 124">
            <a:extLst>
              <a:ext uri="{FF2B5EF4-FFF2-40B4-BE49-F238E27FC236}">
                <a16:creationId xmlns:a16="http://schemas.microsoft.com/office/drawing/2014/main" id="{381F0FDF-7736-40B2-9322-BFC2F9BA5EF3}"/>
              </a:ext>
            </a:extLst>
          </p:cNvPr>
          <p:cNvCxnSpPr>
            <a:cxnSpLocks/>
          </p:cNvCxnSpPr>
          <p:nvPr/>
        </p:nvCxnSpPr>
        <p:spPr>
          <a:xfrm rot="16200000" flipH="1">
            <a:off x="3754871" y="441555"/>
            <a:ext cx="1198641" cy="4467137"/>
          </a:xfrm>
          <a:prstGeom prst="bentConnector3">
            <a:avLst>
              <a:gd name="adj1" fmla="val 65098"/>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17" name="Bulle narrative : rectangle 116">
            <a:extLst>
              <a:ext uri="{FF2B5EF4-FFF2-40B4-BE49-F238E27FC236}">
                <a16:creationId xmlns:a16="http://schemas.microsoft.com/office/drawing/2014/main" id="{FB5E74AA-473E-4A0F-97C6-4BAE2E9C9474}"/>
              </a:ext>
            </a:extLst>
          </p:cNvPr>
          <p:cNvSpPr/>
          <p:nvPr/>
        </p:nvSpPr>
        <p:spPr>
          <a:xfrm>
            <a:off x="687198" y="2964312"/>
            <a:ext cx="4155945" cy="2552682"/>
          </a:xfrm>
          <a:prstGeom prst="wedgeRectCallout">
            <a:avLst>
              <a:gd name="adj1" fmla="val 60307"/>
              <a:gd name="adj2" fmla="val -2635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a:solidFill>
                  <a:schemeClr val="tx1"/>
                </a:solidFill>
              </a:rPr>
              <a:t>Risk #4</a:t>
            </a:r>
          </a:p>
          <a:p>
            <a:pPr marL="171450" indent="-171450" algn="l">
              <a:spcAft>
                <a:spcPts val="600"/>
              </a:spcAft>
              <a:buFont typeface="Arial" panose="020B0604020202020204" pitchFamily="34" charset="0"/>
              <a:buChar char="•"/>
            </a:pPr>
            <a:r>
              <a:rPr lang="en-US" sz="1000" b="1">
                <a:solidFill>
                  <a:schemeClr val="tx1"/>
                </a:solidFill>
              </a:rPr>
              <a:t>Risk:</a:t>
            </a:r>
            <a:r>
              <a:rPr lang="en-US" sz="1000">
                <a:solidFill>
                  <a:schemeClr val="tx1"/>
                </a:solidFill>
              </a:rPr>
              <a:t> B2C platforms could position as </a:t>
            </a:r>
            <a:r>
              <a:rPr lang="en-US" sz="1000">
                <a:solidFill>
                  <a:schemeClr val="accent5">
                    <a:lumMod val="75000"/>
                  </a:schemeClr>
                </a:solidFill>
              </a:rPr>
              <a:t>« in-kind » reparation providers for insurances</a:t>
            </a:r>
          </a:p>
          <a:p>
            <a:pPr marL="171450" indent="-171450" algn="l">
              <a:spcAft>
                <a:spcPts val="300"/>
              </a:spcAft>
              <a:buFont typeface="Arial" panose="020B0604020202020204" pitchFamily="34" charset="0"/>
              <a:buChar char="•"/>
            </a:pPr>
            <a:r>
              <a:rPr lang="en-US" sz="1000" b="1">
                <a:solidFill>
                  <a:schemeClr val="tx1"/>
                </a:solidFill>
              </a:rPr>
              <a:t>Assessment: </a:t>
            </a:r>
            <a:r>
              <a:rPr lang="en-US" sz="1000">
                <a:solidFill>
                  <a:schemeClr val="tx1"/>
                </a:solidFill>
              </a:rPr>
              <a:t>This risk appears </a:t>
            </a:r>
            <a:r>
              <a:rPr lang="en-US" sz="1000">
                <a:solidFill>
                  <a:schemeClr val="accent5">
                    <a:lumMod val="75000"/>
                  </a:schemeClr>
                </a:solidFill>
              </a:rPr>
              <a:t>improbable </a:t>
            </a:r>
            <a:r>
              <a:rPr lang="en-US" sz="1000">
                <a:solidFill>
                  <a:schemeClr val="tx1"/>
                </a:solidFill>
              </a:rPr>
              <a:t>as:</a:t>
            </a:r>
          </a:p>
          <a:p>
            <a:pPr marL="628650" lvl="1" indent="-171450">
              <a:spcAft>
                <a:spcPts val="300"/>
              </a:spcAft>
              <a:buClr>
                <a:schemeClr val="tx1"/>
              </a:buClr>
              <a:buFont typeface="Courier New" panose="02070309020205020404" pitchFamily="49" charset="0"/>
              <a:buChar char="o"/>
            </a:pPr>
            <a:r>
              <a:rPr lang="en-US" sz="1000">
                <a:solidFill>
                  <a:schemeClr val="tx1"/>
                </a:solidFill>
              </a:rPr>
              <a:t>B2C </a:t>
            </a:r>
            <a:r>
              <a:rPr lang="en-US" sz="1000">
                <a:solidFill>
                  <a:schemeClr val="accent5">
                    <a:lumMod val="75000"/>
                  </a:schemeClr>
                </a:solidFill>
              </a:rPr>
              <a:t>platforms</a:t>
            </a:r>
            <a:r>
              <a:rPr lang="en-US" sz="1000">
                <a:solidFill>
                  <a:schemeClr val="tx1"/>
                </a:solidFill>
              </a:rPr>
              <a:t> do </a:t>
            </a:r>
            <a:r>
              <a:rPr lang="en-US" sz="1000">
                <a:solidFill>
                  <a:schemeClr val="accent5">
                    <a:lumMod val="75000"/>
                  </a:schemeClr>
                </a:solidFill>
              </a:rPr>
              <a:t>not</a:t>
            </a:r>
            <a:r>
              <a:rPr lang="en-US" sz="1000">
                <a:solidFill>
                  <a:schemeClr val="accent5"/>
                </a:solidFill>
              </a:rPr>
              <a:t> </a:t>
            </a:r>
            <a:r>
              <a:rPr lang="en-US" sz="1000">
                <a:solidFill>
                  <a:schemeClr val="accent5">
                    <a:lumMod val="75000"/>
                  </a:schemeClr>
                </a:solidFill>
              </a:rPr>
              <a:t>carry</a:t>
            </a:r>
            <a:r>
              <a:rPr lang="en-US" sz="1000">
                <a:solidFill>
                  <a:schemeClr val="accent5"/>
                </a:solidFill>
              </a:rPr>
              <a:t> </a:t>
            </a:r>
            <a:r>
              <a:rPr lang="en-US" sz="1000">
                <a:solidFill>
                  <a:schemeClr val="tx1"/>
                </a:solidFill>
              </a:rPr>
              <a:t>the </a:t>
            </a:r>
            <a:r>
              <a:rPr lang="en-US" sz="1000">
                <a:solidFill>
                  <a:schemeClr val="accent5">
                    <a:lumMod val="75000"/>
                  </a:schemeClr>
                </a:solidFill>
              </a:rPr>
              <a:t>execution</a:t>
            </a:r>
            <a:r>
              <a:rPr lang="en-US" sz="1000">
                <a:solidFill>
                  <a:schemeClr val="accent5"/>
                </a:solidFill>
              </a:rPr>
              <a:t> </a:t>
            </a:r>
            <a:r>
              <a:rPr lang="en-US" sz="1000">
                <a:solidFill>
                  <a:schemeClr val="accent5">
                    <a:lumMod val="75000"/>
                  </a:schemeClr>
                </a:solidFill>
              </a:rPr>
              <a:t>risk</a:t>
            </a:r>
            <a:r>
              <a:rPr lang="en-US" sz="1000">
                <a:solidFill>
                  <a:schemeClr val="accent5"/>
                </a:solidFill>
              </a:rPr>
              <a:t> </a:t>
            </a:r>
            <a:r>
              <a:rPr lang="en-US" sz="1000">
                <a:solidFill>
                  <a:schemeClr val="tx1"/>
                </a:solidFill>
              </a:rPr>
              <a:t>while insurance are willing to delegate it</a:t>
            </a:r>
          </a:p>
          <a:p>
            <a:pPr marL="628650" lvl="1" indent="-171450">
              <a:spcAft>
                <a:spcPts val="300"/>
              </a:spcAft>
              <a:buClr>
                <a:schemeClr val="tx1"/>
              </a:buClr>
              <a:buFont typeface="Courier New" panose="02070309020205020404" pitchFamily="49" charset="0"/>
              <a:buChar char="o"/>
            </a:pPr>
            <a:r>
              <a:rPr lang="en-US" sz="1000">
                <a:solidFill>
                  <a:schemeClr val="tx1"/>
                </a:solidFill>
              </a:rPr>
              <a:t>Platforms would </a:t>
            </a:r>
            <a:r>
              <a:rPr lang="en-US" sz="1000">
                <a:solidFill>
                  <a:schemeClr val="accent5">
                    <a:lumMod val="75000"/>
                  </a:schemeClr>
                </a:solidFill>
              </a:rPr>
              <a:t>struggle to ensure quality standards </a:t>
            </a:r>
            <a:r>
              <a:rPr lang="en-US" sz="1000">
                <a:solidFill>
                  <a:schemeClr val="tx1"/>
                </a:solidFill>
              </a:rPr>
              <a:t>required by insurances in order to</a:t>
            </a:r>
            <a:r>
              <a:rPr lang="en-US" sz="1000">
                <a:solidFill>
                  <a:schemeClr val="accent5">
                    <a:lumMod val="75000"/>
                  </a:schemeClr>
                </a:solidFill>
              </a:rPr>
              <a:t> maximize services </a:t>
            </a:r>
            <a:r>
              <a:rPr lang="en-US" sz="1000">
                <a:solidFill>
                  <a:schemeClr val="tx1"/>
                </a:solidFill>
              </a:rPr>
              <a:t>they provide to clients and </a:t>
            </a:r>
            <a:r>
              <a:rPr lang="en-US" sz="1000">
                <a:solidFill>
                  <a:schemeClr val="accent5">
                    <a:lumMod val="75000"/>
                  </a:schemeClr>
                </a:solidFill>
              </a:rPr>
              <a:t>minimize churn risk</a:t>
            </a:r>
            <a:endParaRPr lang="en-US" sz="1000">
              <a:solidFill>
                <a:schemeClr val="tx1"/>
              </a:solidFill>
            </a:endParaRPr>
          </a:p>
          <a:p>
            <a:pPr marL="628650" lvl="1" indent="-171450">
              <a:spcAft>
                <a:spcPts val="300"/>
              </a:spcAft>
              <a:buClr>
                <a:schemeClr val="tx1"/>
              </a:buClr>
              <a:buFont typeface="Courier New" panose="02070309020205020404" pitchFamily="49" charset="0"/>
              <a:buChar char="o"/>
            </a:pPr>
            <a:r>
              <a:rPr lang="en-US" sz="1000">
                <a:solidFill>
                  <a:schemeClr val="tx1"/>
                </a:solidFill>
              </a:rPr>
              <a:t>The </a:t>
            </a:r>
            <a:r>
              <a:rPr lang="en-US" sz="1000">
                <a:solidFill>
                  <a:schemeClr val="accent5">
                    <a:lumMod val="75000"/>
                  </a:schemeClr>
                </a:solidFill>
              </a:rPr>
              <a:t>nature of the service </a:t>
            </a:r>
            <a:r>
              <a:rPr lang="en-US" sz="1000">
                <a:solidFill>
                  <a:schemeClr val="tx1"/>
                </a:solidFill>
              </a:rPr>
              <a:t>provided by </a:t>
            </a:r>
            <a:r>
              <a:rPr lang="en-US" sz="1000">
                <a:solidFill>
                  <a:schemeClr val="accent5">
                    <a:lumMod val="75000"/>
                  </a:schemeClr>
                </a:solidFill>
              </a:rPr>
              <a:t>REN differs from renovation platforms </a:t>
            </a:r>
            <a:r>
              <a:rPr lang="en-US" sz="1000">
                <a:solidFill>
                  <a:schemeClr val="tx1"/>
                </a:solidFill>
              </a:rPr>
              <a:t>as they not only execute </a:t>
            </a:r>
            <a:r>
              <a:rPr lang="en-US" sz="1000">
                <a:solidFill>
                  <a:schemeClr val="accent5">
                    <a:lumMod val="75000"/>
                  </a:schemeClr>
                </a:solidFill>
              </a:rPr>
              <a:t>renovation</a:t>
            </a:r>
            <a:r>
              <a:rPr lang="en-US" sz="1000">
                <a:solidFill>
                  <a:schemeClr val="accent5"/>
                </a:solidFill>
              </a:rPr>
              <a:t> </a:t>
            </a:r>
            <a:r>
              <a:rPr lang="en-US" sz="1000">
                <a:solidFill>
                  <a:schemeClr val="tx1"/>
                </a:solidFill>
              </a:rPr>
              <a:t>but also</a:t>
            </a:r>
            <a:r>
              <a:rPr lang="en-US" sz="1000">
                <a:solidFill>
                  <a:schemeClr val="accent5"/>
                </a:solidFill>
              </a:rPr>
              <a:t> </a:t>
            </a:r>
            <a:r>
              <a:rPr lang="en-US" sz="1000">
                <a:solidFill>
                  <a:schemeClr val="accent5">
                    <a:lumMod val="75000"/>
                  </a:schemeClr>
                </a:solidFill>
              </a:rPr>
              <a:t>manage the customer’s loss from end-to-end</a:t>
            </a:r>
          </a:p>
        </p:txBody>
      </p:sp>
      <p:grpSp>
        <p:nvGrpSpPr>
          <p:cNvPr id="118" name="Group 4">
            <a:extLst>
              <a:ext uri="{FF2B5EF4-FFF2-40B4-BE49-F238E27FC236}">
                <a16:creationId xmlns:a16="http://schemas.microsoft.com/office/drawing/2014/main" id="{BC25C9F3-79A7-4095-AE8A-647B9EB47ED2}"/>
              </a:ext>
            </a:extLst>
          </p:cNvPr>
          <p:cNvGrpSpPr>
            <a:grpSpLocks noChangeAspect="1"/>
          </p:cNvGrpSpPr>
          <p:nvPr/>
        </p:nvGrpSpPr>
        <p:grpSpPr bwMode="auto">
          <a:xfrm>
            <a:off x="3714771" y="2987126"/>
            <a:ext cx="217267" cy="257654"/>
            <a:chOff x="811" y="719"/>
            <a:chExt cx="694" cy="823"/>
          </a:xfrm>
          <a:solidFill>
            <a:schemeClr val="accent3"/>
          </a:solidFill>
        </p:grpSpPr>
        <p:sp>
          <p:nvSpPr>
            <p:cNvPr id="124" name="Freeform 5">
              <a:extLst>
                <a:ext uri="{FF2B5EF4-FFF2-40B4-BE49-F238E27FC236}">
                  <a16:creationId xmlns:a16="http://schemas.microsoft.com/office/drawing/2014/main" id="{B5E63115-060E-4DBF-B5B6-F1A47C7E9F9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
              <a:extLst>
                <a:ext uri="{FF2B5EF4-FFF2-40B4-BE49-F238E27FC236}">
                  <a16:creationId xmlns:a16="http://schemas.microsoft.com/office/drawing/2014/main" id="{AD1E0C09-6330-4FF3-AFB6-EE4F9C5C23B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36" name="Picture 2" descr="Hemea pour les pros (Mise à jour 2021)">
            <a:extLst>
              <a:ext uri="{FF2B5EF4-FFF2-40B4-BE49-F238E27FC236}">
                <a16:creationId xmlns:a16="http://schemas.microsoft.com/office/drawing/2014/main" id="{C1C4D9A0-B3FD-4D1A-889E-ECC5426C839C}"/>
              </a:ext>
            </a:extLst>
          </p:cNvPr>
          <p:cNvPicPr>
            <a:picLocks noChangeAspect="1" noChangeArrowheads="1"/>
          </p:cNvPicPr>
          <p:nvPr/>
        </p:nvPicPr>
        <p:blipFill rotWithShape="1">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37" name="Image 53" descr="Une image contenant texte&#10;&#10;Description générée automatiquement">
            <a:extLst>
              <a:ext uri="{FF2B5EF4-FFF2-40B4-BE49-F238E27FC236}">
                <a16:creationId xmlns:a16="http://schemas.microsoft.com/office/drawing/2014/main" id="{A370B89E-4F8E-436B-9893-32EDEBD8B655}"/>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38" name="Image 54" descr="Une image contenant texte&#10;&#10;Description générée automatiquement">
            <a:extLst>
              <a:ext uri="{FF2B5EF4-FFF2-40B4-BE49-F238E27FC236}">
                <a16:creationId xmlns:a16="http://schemas.microsoft.com/office/drawing/2014/main" id="{CBB90DF5-A81B-4769-8721-F633C335BBD2}"/>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39" name="Image 63" descr="Une image contenant texte&#10;&#10;Description générée automatiquement">
            <a:extLst>
              <a:ext uri="{FF2B5EF4-FFF2-40B4-BE49-F238E27FC236}">
                <a16:creationId xmlns:a16="http://schemas.microsoft.com/office/drawing/2014/main" id="{0B7F1094-9A91-4762-96EF-56F823FFA3CE}"/>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46" name="Picture 2" descr="Archionline | N°1 des Architectes &amp; Entreprises en France‎">
            <a:extLst>
              <a:ext uri="{FF2B5EF4-FFF2-40B4-BE49-F238E27FC236}">
                <a16:creationId xmlns:a16="http://schemas.microsoft.com/office/drawing/2014/main" id="{C58542C7-3C3D-496B-BFFE-843216B5F31C}"/>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53" name="Image 5">
            <a:extLst>
              <a:ext uri="{FF2B5EF4-FFF2-40B4-BE49-F238E27FC236}">
                <a16:creationId xmlns:a16="http://schemas.microsoft.com/office/drawing/2014/main" id="{FA990F37-D4B0-493A-8D69-669C2E8103C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55" name="Picture 4" descr="Le Palmarès 2019 - Silver Eco - le Show SilverNight">
            <a:extLst>
              <a:ext uri="{FF2B5EF4-FFF2-40B4-BE49-F238E27FC236}">
                <a16:creationId xmlns:a16="http://schemas.microsoft.com/office/drawing/2014/main" id="{14B39C0C-8DB3-45E4-A732-D02C24319E07}"/>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56" name="Image 15">
            <a:extLst>
              <a:ext uri="{FF2B5EF4-FFF2-40B4-BE49-F238E27FC236}">
                <a16:creationId xmlns:a16="http://schemas.microsoft.com/office/drawing/2014/main" id="{668936B5-E71A-476A-9263-D2F15AC7B38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57" name="Picture 8" descr="MeilleurArtisan.com | Tableaux comparatifs - SocialCompare">
            <a:extLst>
              <a:ext uri="{FF2B5EF4-FFF2-40B4-BE49-F238E27FC236}">
                <a16:creationId xmlns:a16="http://schemas.microsoft.com/office/drawing/2014/main" id="{4CC2688E-9654-49D6-842D-BA71488DCCE0}"/>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58" name="Image 58">
            <a:extLst>
              <a:ext uri="{FF2B5EF4-FFF2-40B4-BE49-F238E27FC236}">
                <a16:creationId xmlns:a16="http://schemas.microsoft.com/office/drawing/2014/main" id="{64B78A6A-0B42-4CBD-A11F-F2E2734AB4F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pic>
        <p:nvPicPr>
          <p:cNvPr id="179" name="Picture 8" descr="Image result for allianz logo">
            <a:extLst>
              <a:ext uri="{FF2B5EF4-FFF2-40B4-BE49-F238E27FC236}">
                <a16:creationId xmlns:a16="http://schemas.microsoft.com/office/drawing/2014/main" id="{2DF48139-CE46-4EE0-86ED-894DDA70D28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Image result for covea">
            <a:extLst>
              <a:ext uri="{FF2B5EF4-FFF2-40B4-BE49-F238E27FC236}">
                <a16:creationId xmlns:a16="http://schemas.microsoft.com/office/drawing/2014/main" id="{1D52A254-BE00-475B-A1AF-450F691E213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axa">
            <a:extLst>
              <a:ext uri="{FF2B5EF4-FFF2-40B4-BE49-F238E27FC236}">
                <a16:creationId xmlns:a16="http://schemas.microsoft.com/office/drawing/2014/main" id="{F2029AFC-1CA6-48EC-ADF9-D18052875FB3}"/>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26" name="ZoneTexte 99">
            <a:extLst>
              <a:ext uri="{FF2B5EF4-FFF2-40B4-BE49-F238E27FC236}">
                <a16:creationId xmlns:a16="http://schemas.microsoft.com/office/drawing/2014/main" id="{B775FA57-09F4-4478-A0A7-34027B888D82}"/>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4. </a:t>
            </a:r>
            <a:r>
              <a:rPr lang="en-US" sz="800" i="1"/>
              <a:t>Risk #4</a:t>
            </a:r>
            <a:endParaRPr kumimoji="0" lang="en-US" sz="800" i="1" u="none" strike="noStrike" cap="none" normalizeH="0" baseline="0">
              <a:ln>
                <a:noFill/>
              </a:ln>
              <a:effectLst/>
              <a:latin typeface="+mj-lt"/>
            </a:endParaRPr>
          </a:p>
        </p:txBody>
      </p:sp>
      <p:sp>
        <p:nvSpPr>
          <p:cNvPr id="163" name="Rectangle 162">
            <a:extLst>
              <a:ext uri="{FF2B5EF4-FFF2-40B4-BE49-F238E27FC236}">
                <a16:creationId xmlns:a16="http://schemas.microsoft.com/office/drawing/2014/main" id="{3A0D07FC-22C9-49A2-8495-E4477EFA8AD7}"/>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64" name="Rectangle 163">
            <a:extLst>
              <a:ext uri="{FF2B5EF4-FFF2-40B4-BE49-F238E27FC236}">
                <a16:creationId xmlns:a16="http://schemas.microsoft.com/office/drawing/2014/main" id="{45B3DC26-1827-4A19-9BB9-1F3BBFDB5426}"/>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73" name="Rectangle 172">
            <a:extLst>
              <a:ext uri="{FF2B5EF4-FFF2-40B4-BE49-F238E27FC236}">
                <a16:creationId xmlns:a16="http://schemas.microsoft.com/office/drawing/2014/main" id="{8CD6CBBD-11CE-42DF-84FB-AADE7AE166F4}"/>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74" name="Rectangle 173">
            <a:extLst>
              <a:ext uri="{FF2B5EF4-FFF2-40B4-BE49-F238E27FC236}">
                <a16:creationId xmlns:a16="http://schemas.microsoft.com/office/drawing/2014/main" id="{291707F1-A86E-4428-9CA3-A2CF01A2E4E6}"/>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75" name="Rectangle 174">
            <a:extLst>
              <a:ext uri="{FF2B5EF4-FFF2-40B4-BE49-F238E27FC236}">
                <a16:creationId xmlns:a16="http://schemas.microsoft.com/office/drawing/2014/main" id="{1C503FC7-4ED7-4733-917B-304AB825202B}"/>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76" name="Rectangle 175">
            <a:extLst>
              <a:ext uri="{FF2B5EF4-FFF2-40B4-BE49-F238E27FC236}">
                <a16:creationId xmlns:a16="http://schemas.microsoft.com/office/drawing/2014/main" id="{E97BB183-A78F-41E4-B6CF-95563991C411}"/>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77" name="Rectangle 176">
            <a:extLst>
              <a:ext uri="{FF2B5EF4-FFF2-40B4-BE49-F238E27FC236}">
                <a16:creationId xmlns:a16="http://schemas.microsoft.com/office/drawing/2014/main" id="{2B68C32F-C2AD-400A-8C8D-B9682D57B838}"/>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78" name="Rectangle 177">
            <a:extLst>
              <a:ext uri="{FF2B5EF4-FFF2-40B4-BE49-F238E27FC236}">
                <a16:creationId xmlns:a16="http://schemas.microsoft.com/office/drawing/2014/main" id="{5A8AC7B5-F0BC-495E-BDDE-31227A11846F}"/>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grpSp>
        <p:nvGrpSpPr>
          <p:cNvPr id="145" name="Group 4">
            <a:extLst>
              <a:ext uri="{FF2B5EF4-FFF2-40B4-BE49-F238E27FC236}">
                <a16:creationId xmlns:a16="http://schemas.microsoft.com/office/drawing/2014/main" id="{37B1BF92-A388-4016-862D-0E20631426F0}"/>
              </a:ext>
            </a:extLst>
          </p:cNvPr>
          <p:cNvGrpSpPr>
            <a:grpSpLocks noChangeAspect="1"/>
          </p:cNvGrpSpPr>
          <p:nvPr/>
        </p:nvGrpSpPr>
        <p:grpSpPr bwMode="auto">
          <a:xfrm>
            <a:off x="397578" y="6443654"/>
            <a:ext cx="217267" cy="257654"/>
            <a:chOff x="811" y="719"/>
            <a:chExt cx="694" cy="823"/>
          </a:xfrm>
          <a:solidFill>
            <a:schemeClr val="accent3"/>
          </a:solidFill>
        </p:grpSpPr>
        <p:sp>
          <p:nvSpPr>
            <p:cNvPr id="159" name="Freeform 5">
              <a:extLst>
                <a:ext uri="{FF2B5EF4-FFF2-40B4-BE49-F238E27FC236}">
                  <a16:creationId xmlns:a16="http://schemas.microsoft.com/office/drawing/2014/main" id="{431057BA-412D-430A-A473-765A1B1CACC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0" name="Freeform 6">
              <a:extLst>
                <a:ext uri="{FF2B5EF4-FFF2-40B4-BE49-F238E27FC236}">
                  <a16:creationId xmlns:a16="http://schemas.microsoft.com/office/drawing/2014/main" id="{CD290D43-37DD-442F-8344-8A8CE30420B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61" name="Group 4">
            <a:extLst>
              <a:ext uri="{FF2B5EF4-FFF2-40B4-BE49-F238E27FC236}">
                <a16:creationId xmlns:a16="http://schemas.microsoft.com/office/drawing/2014/main" id="{A86226DA-F227-4807-95CF-DD0009D5C561}"/>
              </a:ext>
            </a:extLst>
          </p:cNvPr>
          <p:cNvGrpSpPr>
            <a:grpSpLocks noChangeAspect="1"/>
          </p:cNvGrpSpPr>
          <p:nvPr/>
        </p:nvGrpSpPr>
        <p:grpSpPr bwMode="auto">
          <a:xfrm>
            <a:off x="1378785" y="6443654"/>
            <a:ext cx="217267" cy="257654"/>
            <a:chOff x="811" y="719"/>
            <a:chExt cx="694" cy="823"/>
          </a:xfrm>
          <a:solidFill>
            <a:schemeClr val="accent6"/>
          </a:solidFill>
        </p:grpSpPr>
        <p:sp>
          <p:nvSpPr>
            <p:cNvPr id="162" name="Freeform 5">
              <a:extLst>
                <a:ext uri="{FF2B5EF4-FFF2-40B4-BE49-F238E27FC236}">
                  <a16:creationId xmlns:a16="http://schemas.microsoft.com/office/drawing/2014/main" id="{F9EAE4B2-98B6-4AE1-A060-FA0EFE0F1DD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6">
              <a:extLst>
                <a:ext uri="{FF2B5EF4-FFF2-40B4-BE49-F238E27FC236}">
                  <a16:creationId xmlns:a16="http://schemas.microsoft.com/office/drawing/2014/main" id="{8E12A1D3-5D36-4574-822C-40EBEE8EEBE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1" name="TextBox 190">
            <a:extLst>
              <a:ext uri="{FF2B5EF4-FFF2-40B4-BE49-F238E27FC236}">
                <a16:creationId xmlns:a16="http://schemas.microsoft.com/office/drawing/2014/main" id="{6E5AAC04-65DB-4FC9-A58E-2113EC7734CF}"/>
              </a:ext>
            </a:extLst>
          </p:cNvPr>
          <p:cNvSpPr txBox="1"/>
          <p:nvPr/>
        </p:nvSpPr>
        <p:spPr>
          <a:xfrm>
            <a:off x="707650" y="6464759"/>
            <a:ext cx="611065" cy="215444"/>
          </a:xfrm>
          <a:prstGeom prst="rect">
            <a:avLst/>
          </a:prstGeom>
          <a:noFill/>
        </p:spPr>
        <p:txBody>
          <a:bodyPr wrap="none" rtlCol="0">
            <a:spAutoFit/>
          </a:bodyPr>
          <a:lstStyle/>
          <a:p>
            <a:pPr algn="l"/>
            <a:r>
              <a:rPr lang="en-US" sz="800"/>
              <a:t>Low risk</a:t>
            </a:r>
          </a:p>
        </p:txBody>
      </p:sp>
      <p:sp>
        <p:nvSpPr>
          <p:cNvPr id="192" name="TextBox 191">
            <a:extLst>
              <a:ext uri="{FF2B5EF4-FFF2-40B4-BE49-F238E27FC236}">
                <a16:creationId xmlns:a16="http://schemas.microsoft.com/office/drawing/2014/main" id="{CB83C42B-1E78-4379-AC54-9237C3FCE0DD}"/>
              </a:ext>
            </a:extLst>
          </p:cNvPr>
          <p:cNvSpPr txBox="1"/>
          <p:nvPr/>
        </p:nvSpPr>
        <p:spPr>
          <a:xfrm>
            <a:off x="1796186" y="6464759"/>
            <a:ext cx="813043" cy="215444"/>
          </a:xfrm>
          <a:prstGeom prst="rect">
            <a:avLst/>
          </a:prstGeom>
          <a:noFill/>
        </p:spPr>
        <p:txBody>
          <a:bodyPr wrap="none" rtlCol="0">
            <a:spAutoFit/>
          </a:bodyPr>
          <a:lstStyle/>
          <a:p>
            <a:pPr algn="l"/>
            <a:r>
              <a:rPr lang="en-US" sz="800"/>
              <a:t>Medium risk</a:t>
            </a:r>
          </a:p>
        </p:txBody>
      </p:sp>
    </p:spTree>
    <p:extLst>
      <p:ext uri="{BB962C8B-B14F-4D97-AF65-F5344CB8AC3E}">
        <p14:creationId xmlns:p14="http://schemas.microsoft.com/office/powerpoint/2010/main" val="407516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87EF2AE4-3F26-4C03-A1FB-373C7EF60D19}"/>
              </a:ext>
            </a:extLst>
          </p:cNvPr>
          <p:cNvGraphicFramePr>
            <a:graphicFrameLocks noChangeAspect="1"/>
          </p:cNvGraphicFramePr>
          <p:nvPr>
            <p:custDataLst>
              <p:tags r:id="rId1"/>
            </p:custDataLst>
            <p:extLst>
              <p:ext uri="{D42A27DB-BD31-4B8C-83A1-F6EECF244321}">
                <p14:modId xmlns:p14="http://schemas.microsoft.com/office/powerpoint/2010/main" val="1922950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t 2" hidden="1">
                        <a:extLst>
                          <a:ext uri="{FF2B5EF4-FFF2-40B4-BE49-F238E27FC236}">
                            <a16:creationId xmlns:a16="http://schemas.microsoft.com/office/drawing/2014/main" id="{87EF2AE4-3F26-4C03-A1FB-373C7EF60D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8B86666-70E5-4DDB-BE3A-A1A5EE6EC10B}"/>
              </a:ext>
            </a:extLst>
          </p:cNvPr>
          <p:cNvSpPr>
            <a:spLocks noGrp="1"/>
          </p:cNvSpPr>
          <p:nvPr>
            <p:ph type="ctrTitle"/>
          </p:nvPr>
        </p:nvSpPr>
        <p:spPr>
          <a:xfrm>
            <a:off x="584515" y="116632"/>
            <a:ext cx="8060949" cy="576064"/>
          </a:xfrm>
        </p:spPr>
        <p:txBody>
          <a:bodyPr vert="horz"/>
          <a:lstStyle/>
          <a:p>
            <a:r>
              <a:rPr lang="en-US" sz="1300" b="0"/>
              <a:t>Although </a:t>
            </a:r>
            <a:r>
              <a:rPr lang="en-US" sz="1300" b="0">
                <a:solidFill>
                  <a:schemeClr val="accent5">
                    <a:lumMod val="75000"/>
                  </a:schemeClr>
                </a:solidFill>
              </a:rPr>
              <a:t>insurance</a:t>
            </a:r>
            <a:r>
              <a:rPr lang="en-US" sz="1300" b="0">
                <a:solidFill>
                  <a:schemeClr val="accent5"/>
                </a:solidFill>
              </a:rPr>
              <a:t> </a:t>
            </a:r>
            <a:r>
              <a:rPr lang="en-US" sz="1300" b="0">
                <a:solidFill>
                  <a:schemeClr val="accent5">
                    <a:lumMod val="75000"/>
                  </a:schemeClr>
                </a:solidFill>
              </a:rPr>
              <a:t>companies</a:t>
            </a:r>
            <a:r>
              <a:rPr lang="en-US" sz="1300" b="0">
                <a:solidFill>
                  <a:schemeClr val="accent5"/>
                </a:solidFill>
              </a:rPr>
              <a:t> </a:t>
            </a:r>
            <a:r>
              <a:rPr lang="en-US" sz="1300" b="0"/>
              <a:t>and </a:t>
            </a:r>
            <a:r>
              <a:rPr lang="en-US" sz="1300" b="0">
                <a:solidFill>
                  <a:schemeClr val="accent5">
                    <a:lumMod val="75000"/>
                  </a:schemeClr>
                </a:solidFill>
              </a:rPr>
              <a:t>digital</a:t>
            </a:r>
            <a:r>
              <a:rPr lang="en-US" sz="1300" b="0">
                <a:solidFill>
                  <a:schemeClr val="accent5"/>
                </a:solidFill>
              </a:rPr>
              <a:t> </a:t>
            </a:r>
            <a:r>
              <a:rPr lang="en-US" sz="1300" b="0">
                <a:solidFill>
                  <a:schemeClr val="accent5">
                    <a:lumMod val="75000"/>
                  </a:schemeClr>
                </a:solidFill>
              </a:rPr>
              <a:t>home</a:t>
            </a:r>
            <a:r>
              <a:rPr lang="en-US" sz="1300" b="0">
                <a:solidFill>
                  <a:schemeClr val="accent5"/>
                </a:solidFill>
              </a:rPr>
              <a:t> </a:t>
            </a:r>
            <a:r>
              <a:rPr lang="en-US" sz="1300" b="0">
                <a:solidFill>
                  <a:schemeClr val="accent5">
                    <a:lumMod val="75000"/>
                  </a:schemeClr>
                </a:solidFill>
              </a:rPr>
              <a:t>renovation</a:t>
            </a:r>
            <a:r>
              <a:rPr lang="en-US" sz="1300" b="0">
                <a:solidFill>
                  <a:schemeClr val="accent5"/>
                </a:solidFill>
              </a:rPr>
              <a:t> </a:t>
            </a:r>
            <a:r>
              <a:rPr lang="en-US" sz="1300" b="0">
                <a:solidFill>
                  <a:schemeClr val="accent5">
                    <a:lumMod val="75000"/>
                  </a:schemeClr>
                </a:solidFill>
              </a:rPr>
              <a:t>platforms</a:t>
            </a:r>
            <a:r>
              <a:rPr lang="en-US" sz="1300" b="0">
                <a:solidFill>
                  <a:schemeClr val="accent5"/>
                </a:solidFill>
              </a:rPr>
              <a:t> </a:t>
            </a:r>
            <a:r>
              <a:rPr lang="en-US" sz="1300" b="0"/>
              <a:t>may have </a:t>
            </a:r>
            <a:r>
              <a:rPr lang="en-US" sz="1300" b="0">
                <a:solidFill>
                  <a:schemeClr val="accent5">
                    <a:lumMod val="75000"/>
                  </a:schemeClr>
                </a:solidFill>
              </a:rPr>
              <a:t>some common interests</a:t>
            </a:r>
            <a:r>
              <a:rPr lang="en-US" sz="1300" b="0"/>
              <a:t>, it seems that both parties are </a:t>
            </a:r>
            <a:r>
              <a:rPr lang="en-US" sz="1300" b="0">
                <a:solidFill>
                  <a:schemeClr val="accent5">
                    <a:lumMod val="75000"/>
                  </a:schemeClr>
                </a:solidFill>
              </a:rPr>
              <a:t>reluctant to collaborate for post-loss renovation</a:t>
            </a:r>
          </a:p>
        </p:txBody>
      </p:sp>
      <p:sp>
        <p:nvSpPr>
          <p:cNvPr id="21" name="ZoneTexte 20">
            <a:extLst>
              <a:ext uri="{FF2B5EF4-FFF2-40B4-BE49-F238E27FC236}">
                <a16:creationId xmlns:a16="http://schemas.microsoft.com/office/drawing/2014/main" id="{376D56F4-F25E-4D83-8351-4EB604D803E7}"/>
              </a:ext>
            </a:extLst>
          </p:cNvPr>
          <p:cNvSpPr txBox="1"/>
          <p:nvPr/>
        </p:nvSpPr>
        <p:spPr>
          <a:xfrm>
            <a:off x="2549940" y="1065641"/>
            <a:ext cx="1989118" cy="255450"/>
          </a:xfrm>
          <a:prstGeom prst="rect">
            <a:avLst/>
          </a:prstGeom>
          <a:noFill/>
        </p:spPr>
        <p:txBody>
          <a:bodyPr wrap="square" rtlCol="0">
            <a:spAutoFit/>
          </a:bodyPr>
          <a:lstStyle/>
          <a:p>
            <a:pPr algn="ctr"/>
            <a:r>
              <a:rPr lang="en-US" sz="1000" b="1">
                <a:solidFill>
                  <a:schemeClr val="accent5"/>
                </a:solidFill>
              </a:rPr>
              <a:t>Insurance companies</a:t>
            </a:r>
          </a:p>
        </p:txBody>
      </p:sp>
      <p:pic>
        <p:nvPicPr>
          <p:cNvPr id="22" name="Graphique 21">
            <a:extLst>
              <a:ext uri="{FF2B5EF4-FFF2-40B4-BE49-F238E27FC236}">
                <a16:creationId xmlns:a16="http://schemas.microsoft.com/office/drawing/2014/main" id="{61CAEED4-4130-47C9-87C5-EDFC1C25FD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4355" y="1078341"/>
            <a:ext cx="175585" cy="255450"/>
          </a:xfrm>
          <a:prstGeom prst="rect">
            <a:avLst/>
          </a:prstGeom>
        </p:spPr>
      </p:pic>
      <p:sp>
        <p:nvSpPr>
          <p:cNvPr id="23" name="ZoneTexte 22">
            <a:extLst>
              <a:ext uri="{FF2B5EF4-FFF2-40B4-BE49-F238E27FC236}">
                <a16:creationId xmlns:a16="http://schemas.microsoft.com/office/drawing/2014/main" id="{96C8F86D-3456-4E1A-9A38-058BB931B01D}"/>
              </a:ext>
            </a:extLst>
          </p:cNvPr>
          <p:cNvSpPr txBox="1"/>
          <p:nvPr/>
        </p:nvSpPr>
        <p:spPr>
          <a:xfrm>
            <a:off x="6156992" y="1065641"/>
            <a:ext cx="1989118" cy="255450"/>
          </a:xfrm>
          <a:prstGeom prst="rect">
            <a:avLst/>
          </a:prstGeom>
          <a:noFill/>
        </p:spPr>
        <p:txBody>
          <a:bodyPr wrap="square" rtlCol="0">
            <a:spAutoFit/>
          </a:bodyPr>
          <a:lstStyle/>
          <a:p>
            <a:pPr algn="ctr"/>
            <a:r>
              <a:rPr lang="en-US" sz="1000" b="1">
                <a:solidFill>
                  <a:schemeClr val="accent3">
                    <a:lumMod val="50000"/>
                  </a:schemeClr>
                </a:solidFill>
              </a:rPr>
              <a:t>Digital platforms</a:t>
            </a:r>
          </a:p>
        </p:txBody>
      </p:sp>
      <p:sp>
        <p:nvSpPr>
          <p:cNvPr id="24" name="Freeform 26">
            <a:extLst>
              <a:ext uri="{FF2B5EF4-FFF2-40B4-BE49-F238E27FC236}">
                <a16:creationId xmlns:a16="http://schemas.microsoft.com/office/drawing/2014/main" id="{6A4E0327-FA70-486A-9B21-9141D44F6444}"/>
              </a:ext>
            </a:extLst>
          </p:cNvPr>
          <p:cNvSpPr>
            <a:spLocks noEditPoints="1"/>
          </p:cNvSpPr>
          <p:nvPr/>
        </p:nvSpPr>
        <p:spPr bwMode="auto">
          <a:xfrm>
            <a:off x="6156992" y="111217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ZoneTexte 24">
            <a:extLst>
              <a:ext uri="{FF2B5EF4-FFF2-40B4-BE49-F238E27FC236}">
                <a16:creationId xmlns:a16="http://schemas.microsoft.com/office/drawing/2014/main" id="{A24A8565-A5A0-42E3-A297-290DCE3B3F2D}"/>
              </a:ext>
            </a:extLst>
          </p:cNvPr>
          <p:cNvSpPr txBox="1"/>
          <p:nvPr/>
        </p:nvSpPr>
        <p:spPr>
          <a:xfrm>
            <a:off x="1638359" y="2402947"/>
            <a:ext cx="3463662" cy="400110"/>
          </a:xfrm>
          <a:prstGeom prst="rect">
            <a:avLst/>
          </a:prstGeom>
          <a:noFill/>
        </p:spPr>
        <p:txBody>
          <a:bodyPr wrap="square" rtlCol="0">
            <a:spAutoFit/>
          </a:bodyPr>
          <a:lstStyle/>
          <a:p>
            <a:pPr marL="171450" indent="-171450" algn="l">
              <a:buFont typeface="Arial" panose="020B0604020202020204" pitchFamily="34" charset="0"/>
              <a:buChar char="•"/>
            </a:pPr>
            <a:r>
              <a:rPr lang="en-US" sz="1000"/>
              <a:t>Looking for </a:t>
            </a:r>
            <a:r>
              <a:rPr lang="en-US" sz="1000">
                <a:solidFill>
                  <a:schemeClr val="accent5">
                    <a:lumMod val="75000"/>
                  </a:schemeClr>
                </a:solidFill>
              </a:rPr>
              <a:t>global REN providers </a:t>
            </a:r>
            <a:r>
              <a:rPr lang="en-US" sz="1000"/>
              <a:t>that have a </a:t>
            </a:r>
            <a:r>
              <a:rPr lang="en-US" sz="1000">
                <a:solidFill>
                  <a:schemeClr val="accent5">
                    <a:lumMod val="75000"/>
                  </a:schemeClr>
                </a:solidFill>
              </a:rPr>
              <a:t>large coverage </a:t>
            </a:r>
            <a:r>
              <a:rPr lang="en-US" sz="1000"/>
              <a:t>notably </a:t>
            </a:r>
            <a:r>
              <a:rPr lang="en-US" sz="1000">
                <a:solidFill>
                  <a:schemeClr val="accent5">
                    <a:lumMod val="75000"/>
                  </a:schemeClr>
                </a:solidFill>
              </a:rPr>
              <a:t>outside cities</a:t>
            </a:r>
          </a:p>
        </p:txBody>
      </p:sp>
      <p:sp>
        <p:nvSpPr>
          <p:cNvPr id="26" name="ZoneTexte 25">
            <a:extLst>
              <a:ext uri="{FF2B5EF4-FFF2-40B4-BE49-F238E27FC236}">
                <a16:creationId xmlns:a16="http://schemas.microsoft.com/office/drawing/2014/main" id="{28DA96F7-E2C7-4A2D-AA69-1753555D7016}"/>
              </a:ext>
            </a:extLst>
          </p:cNvPr>
          <p:cNvSpPr txBox="1"/>
          <p:nvPr/>
        </p:nvSpPr>
        <p:spPr>
          <a:xfrm>
            <a:off x="5230556" y="2402947"/>
            <a:ext cx="3526694"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a:t>Most platforms operate in a </a:t>
            </a:r>
            <a:r>
              <a:rPr lang="en-US" sz="1000">
                <a:solidFill>
                  <a:schemeClr val="accent5">
                    <a:lumMod val="75000"/>
                  </a:schemeClr>
                </a:solidFill>
              </a:rPr>
              <a:t>selection of big cities </a:t>
            </a:r>
            <a:r>
              <a:rPr lang="en-US" sz="1000"/>
              <a:t>due to high expansion costs </a:t>
            </a:r>
          </a:p>
          <a:p>
            <a:pPr marL="171450" indent="-171450" algn="l">
              <a:buFont typeface="Arial" panose="020B0604020202020204" pitchFamily="34" charset="0"/>
              <a:buChar char="•"/>
            </a:pPr>
            <a:r>
              <a:rPr lang="en-US" sz="1000"/>
              <a:t>Their strategy is to open big cities </a:t>
            </a:r>
            <a:r>
              <a:rPr lang="en-US" sz="1000">
                <a:solidFill>
                  <a:schemeClr val="accent5">
                    <a:lumMod val="75000"/>
                  </a:schemeClr>
                </a:solidFill>
              </a:rPr>
              <a:t>rather than completely covering a territory</a:t>
            </a:r>
          </a:p>
        </p:txBody>
      </p:sp>
      <p:sp>
        <p:nvSpPr>
          <p:cNvPr id="27" name="Rectangle : coins arrondis 26">
            <a:extLst>
              <a:ext uri="{FF2B5EF4-FFF2-40B4-BE49-F238E27FC236}">
                <a16:creationId xmlns:a16="http://schemas.microsoft.com/office/drawing/2014/main" id="{E9730100-5BE1-474F-801F-EA2F826D0D02}"/>
              </a:ext>
            </a:extLst>
          </p:cNvPr>
          <p:cNvSpPr/>
          <p:nvPr/>
        </p:nvSpPr>
        <p:spPr>
          <a:xfrm>
            <a:off x="227919" y="2402947"/>
            <a:ext cx="1262891" cy="707886"/>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Geographical coverage</a:t>
            </a:r>
          </a:p>
        </p:txBody>
      </p:sp>
      <p:sp>
        <p:nvSpPr>
          <p:cNvPr id="30" name="Rectangle : coins arrondis 29">
            <a:extLst>
              <a:ext uri="{FF2B5EF4-FFF2-40B4-BE49-F238E27FC236}">
                <a16:creationId xmlns:a16="http://schemas.microsoft.com/office/drawing/2014/main" id="{8001DDD6-9CE5-4D0C-8EC0-91BDDE316A5D}"/>
              </a:ext>
            </a:extLst>
          </p:cNvPr>
          <p:cNvSpPr/>
          <p:nvPr/>
        </p:nvSpPr>
        <p:spPr>
          <a:xfrm>
            <a:off x="227919" y="3210005"/>
            <a:ext cx="1262891" cy="8320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Quality of the work</a:t>
            </a:r>
          </a:p>
        </p:txBody>
      </p:sp>
      <p:sp>
        <p:nvSpPr>
          <p:cNvPr id="31" name="ZoneTexte 30">
            <a:extLst>
              <a:ext uri="{FF2B5EF4-FFF2-40B4-BE49-F238E27FC236}">
                <a16:creationId xmlns:a16="http://schemas.microsoft.com/office/drawing/2014/main" id="{603FA0EC-0C51-418F-BA57-6852A8F6B5EC}"/>
              </a:ext>
            </a:extLst>
          </p:cNvPr>
          <p:cNvSpPr txBox="1"/>
          <p:nvPr/>
        </p:nvSpPr>
        <p:spPr>
          <a:xfrm>
            <a:off x="1638359" y="3258833"/>
            <a:ext cx="3463662"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a:t>Need to deliver the </a:t>
            </a:r>
            <a:r>
              <a:rPr lang="en-US" sz="1000">
                <a:solidFill>
                  <a:schemeClr val="accent5">
                    <a:lumMod val="75000"/>
                  </a:schemeClr>
                </a:solidFill>
              </a:rPr>
              <a:t>best service </a:t>
            </a:r>
            <a:r>
              <a:rPr lang="en-US" sz="1000"/>
              <a:t>to customers</a:t>
            </a:r>
          </a:p>
          <a:p>
            <a:pPr marL="171450" indent="-171450" algn="l">
              <a:buFont typeface="Arial" panose="020B0604020202020204" pitchFamily="34" charset="0"/>
              <a:buChar char="•"/>
            </a:pPr>
            <a:r>
              <a:rPr lang="en-US" sz="1000"/>
              <a:t>Increased attention to the </a:t>
            </a:r>
            <a:r>
              <a:rPr lang="en-US" sz="1000">
                <a:solidFill>
                  <a:schemeClr val="accent5">
                    <a:lumMod val="75000"/>
                  </a:schemeClr>
                </a:solidFill>
              </a:rPr>
              <a:t>quality of service </a:t>
            </a:r>
            <a:r>
              <a:rPr lang="en-US" sz="1000"/>
              <a:t>due to the sensibility of the loss moment, which can </a:t>
            </a:r>
            <a:r>
              <a:rPr lang="en-US" sz="1000">
                <a:solidFill>
                  <a:schemeClr val="accent5">
                    <a:lumMod val="75000"/>
                  </a:schemeClr>
                </a:solidFill>
              </a:rPr>
              <a:t>often lead to churn </a:t>
            </a:r>
            <a:r>
              <a:rPr lang="en-US" sz="1000"/>
              <a:t>from insured person</a:t>
            </a:r>
          </a:p>
        </p:txBody>
      </p:sp>
      <p:sp>
        <p:nvSpPr>
          <p:cNvPr id="32" name="ZoneTexte 31">
            <a:extLst>
              <a:ext uri="{FF2B5EF4-FFF2-40B4-BE49-F238E27FC236}">
                <a16:creationId xmlns:a16="http://schemas.microsoft.com/office/drawing/2014/main" id="{35FE32B4-8DEE-4D93-8A61-A88C1714C5E9}"/>
              </a:ext>
            </a:extLst>
          </p:cNvPr>
          <p:cNvSpPr txBox="1"/>
          <p:nvPr/>
        </p:nvSpPr>
        <p:spPr>
          <a:xfrm>
            <a:off x="5230556" y="3210005"/>
            <a:ext cx="3526694" cy="1015663"/>
          </a:xfrm>
          <a:prstGeom prst="rect">
            <a:avLst/>
          </a:prstGeom>
          <a:noFill/>
        </p:spPr>
        <p:txBody>
          <a:bodyPr wrap="square" rtlCol="0">
            <a:spAutoFit/>
          </a:bodyPr>
          <a:lstStyle/>
          <a:p>
            <a:pPr marL="171450" indent="-171450" algn="l">
              <a:buFont typeface="Arial" panose="020B0604020202020204" pitchFamily="34" charset="0"/>
              <a:buChar char="•"/>
            </a:pPr>
            <a:r>
              <a:rPr lang="en-US" sz="1000"/>
              <a:t>Difficulty to supervise the execution inherent to the platform model (in B2C and even more so in C2C)</a:t>
            </a:r>
          </a:p>
          <a:p>
            <a:pPr marL="171450" indent="-171450" algn="l">
              <a:buFont typeface="Arial" panose="020B0604020202020204" pitchFamily="34" charset="0"/>
              <a:buChar char="•"/>
            </a:pPr>
            <a:r>
              <a:rPr lang="en-US" sz="1000"/>
              <a:t>Digital platforms </a:t>
            </a:r>
            <a:r>
              <a:rPr lang="en-US" sz="1000">
                <a:solidFill>
                  <a:schemeClr val="accent5">
                    <a:lumMod val="75000"/>
                  </a:schemeClr>
                </a:solidFill>
              </a:rPr>
              <a:t>don’t bear the responsibility of the craftsmen’s execution</a:t>
            </a:r>
          </a:p>
          <a:p>
            <a:pPr marL="171450" indent="-171450" algn="l">
              <a:buFont typeface="Arial" panose="020B0604020202020204" pitchFamily="34" charset="0"/>
              <a:buChar char="•"/>
            </a:pPr>
            <a:endParaRPr lang="en-US" sz="1000"/>
          </a:p>
        </p:txBody>
      </p:sp>
      <p:cxnSp>
        <p:nvCxnSpPr>
          <p:cNvPr id="34" name="Connecteur droit 33">
            <a:extLst>
              <a:ext uri="{FF2B5EF4-FFF2-40B4-BE49-F238E27FC236}">
                <a16:creationId xmlns:a16="http://schemas.microsoft.com/office/drawing/2014/main" id="{D9617570-8113-4A23-B1CA-140D3760DF39}"/>
              </a:ext>
            </a:extLst>
          </p:cNvPr>
          <p:cNvCxnSpPr>
            <a:cxnSpLocks/>
          </p:cNvCxnSpPr>
          <p:nvPr/>
        </p:nvCxnSpPr>
        <p:spPr>
          <a:xfrm>
            <a:off x="8882820" y="1591913"/>
            <a:ext cx="0" cy="30997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31FEC7BE-AF8D-439B-B45F-7647E4E57CE3}"/>
              </a:ext>
            </a:extLst>
          </p:cNvPr>
          <p:cNvSpPr/>
          <p:nvPr/>
        </p:nvSpPr>
        <p:spPr>
          <a:xfrm>
            <a:off x="227919" y="4170851"/>
            <a:ext cx="1262891" cy="57606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Rationalization of the providers</a:t>
            </a:r>
          </a:p>
        </p:txBody>
      </p:sp>
      <p:sp>
        <p:nvSpPr>
          <p:cNvPr id="37" name="ZoneTexte 36">
            <a:extLst>
              <a:ext uri="{FF2B5EF4-FFF2-40B4-BE49-F238E27FC236}">
                <a16:creationId xmlns:a16="http://schemas.microsoft.com/office/drawing/2014/main" id="{4C0A9B24-29D4-44A2-B4EE-251402C6EAED}"/>
              </a:ext>
            </a:extLst>
          </p:cNvPr>
          <p:cNvSpPr txBox="1"/>
          <p:nvPr/>
        </p:nvSpPr>
        <p:spPr>
          <a:xfrm>
            <a:off x="1638359" y="4170851"/>
            <a:ext cx="3526854" cy="553998"/>
          </a:xfrm>
          <a:prstGeom prst="rect">
            <a:avLst/>
          </a:prstGeom>
          <a:noFill/>
        </p:spPr>
        <p:txBody>
          <a:bodyPr wrap="square" rtlCol="0">
            <a:spAutoFit/>
          </a:bodyPr>
          <a:lstStyle/>
          <a:p>
            <a:pPr marL="171450" indent="-171450" algn="l">
              <a:buFont typeface="Arial" panose="020B0604020202020204" pitchFamily="34" charset="0"/>
              <a:buChar char="•"/>
            </a:pPr>
            <a:r>
              <a:rPr lang="en-US" sz="1000"/>
              <a:t>Looking to </a:t>
            </a:r>
            <a:r>
              <a:rPr lang="en-US" sz="1000">
                <a:solidFill>
                  <a:schemeClr val="accent5">
                    <a:lumMod val="75000"/>
                  </a:schemeClr>
                </a:solidFill>
              </a:rPr>
              <a:t>reduce the number of approved providers </a:t>
            </a:r>
            <a:r>
              <a:rPr lang="en-US" sz="1000"/>
              <a:t>to cut down on </a:t>
            </a:r>
            <a:r>
              <a:rPr lang="en-US" sz="1000">
                <a:solidFill>
                  <a:schemeClr val="accent5">
                    <a:lumMod val="75000"/>
                  </a:schemeClr>
                </a:solidFill>
              </a:rPr>
              <a:t>claim management costs</a:t>
            </a:r>
            <a:r>
              <a:rPr lang="en-US" sz="1000"/>
              <a:t>, notably leveraging REN platform providers</a:t>
            </a:r>
          </a:p>
        </p:txBody>
      </p:sp>
      <p:sp>
        <p:nvSpPr>
          <p:cNvPr id="38" name="ZoneTexte 37">
            <a:extLst>
              <a:ext uri="{FF2B5EF4-FFF2-40B4-BE49-F238E27FC236}">
                <a16:creationId xmlns:a16="http://schemas.microsoft.com/office/drawing/2014/main" id="{7C36D82C-A126-4E16-8729-C5D8C53B2882}"/>
              </a:ext>
            </a:extLst>
          </p:cNvPr>
          <p:cNvSpPr txBox="1"/>
          <p:nvPr/>
        </p:nvSpPr>
        <p:spPr>
          <a:xfrm>
            <a:off x="5230556" y="4170851"/>
            <a:ext cx="3526694" cy="553998"/>
          </a:xfrm>
          <a:prstGeom prst="rect">
            <a:avLst/>
          </a:prstGeom>
          <a:noFill/>
        </p:spPr>
        <p:txBody>
          <a:bodyPr wrap="square" rtlCol="0">
            <a:spAutoFit/>
          </a:bodyPr>
          <a:lstStyle/>
          <a:p>
            <a:pPr marL="171450" indent="-171450" algn="l">
              <a:buFont typeface="Arial" panose="020B0604020202020204" pitchFamily="34" charset="0"/>
              <a:buChar char="•"/>
            </a:pPr>
            <a:r>
              <a:rPr lang="en-US" sz="1000"/>
              <a:t>Platforms aggregate craftsmen but they are not the service provider, each </a:t>
            </a:r>
            <a:r>
              <a:rPr lang="en-US" sz="1000">
                <a:solidFill>
                  <a:schemeClr val="accent5">
                    <a:lumMod val="75000"/>
                  </a:schemeClr>
                </a:solidFill>
              </a:rPr>
              <a:t>customer has to contract with partnered renovation company</a:t>
            </a:r>
          </a:p>
        </p:txBody>
      </p:sp>
      <p:sp>
        <p:nvSpPr>
          <p:cNvPr id="39" name="ZoneTexte 38">
            <a:extLst>
              <a:ext uri="{FF2B5EF4-FFF2-40B4-BE49-F238E27FC236}">
                <a16:creationId xmlns:a16="http://schemas.microsoft.com/office/drawing/2014/main" id="{7EF8488B-74C4-4436-B13F-C414A9E4A12B}"/>
              </a:ext>
            </a:extLst>
          </p:cNvPr>
          <p:cNvSpPr txBox="1"/>
          <p:nvPr/>
        </p:nvSpPr>
        <p:spPr>
          <a:xfrm>
            <a:off x="5295845" y="4853064"/>
            <a:ext cx="4354786" cy="707887"/>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Platforms might be able to do it, but I doubt that they would want that. At Travaux.com we were looking to build a brand and not becoming a service supplier for insurance companies.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Former CMO at Travaux.com</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a:latin typeface="+mj-lt"/>
            </a:endParaRPr>
          </a:p>
        </p:txBody>
      </p:sp>
      <p:sp>
        <p:nvSpPr>
          <p:cNvPr id="40" name="ZoneTexte 39">
            <a:extLst>
              <a:ext uri="{FF2B5EF4-FFF2-40B4-BE49-F238E27FC236}">
                <a16:creationId xmlns:a16="http://schemas.microsoft.com/office/drawing/2014/main" id="{74209801-38CE-4C71-8B6B-5A90ABA78849}"/>
              </a:ext>
            </a:extLst>
          </p:cNvPr>
          <p:cNvSpPr txBox="1"/>
          <p:nvPr/>
        </p:nvSpPr>
        <p:spPr>
          <a:xfrm>
            <a:off x="1296064" y="4853064"/>
            <a:ext cx="3805958" cy="576065"/>
          </a:xfrm>
          <a:prstGeom prst="rect">
            <a:avLst/>
          </a:prstGeom>
          <a:noFill/>
        </p:spPr>
        <p:txBody>
          <a:bodyPr wrap="square" lIns="36000" rIns="36000">
            <a:noAutofit/>
          </a:bodyPr>
          <a:lstStyle/>
          <a:p>
            <a:pPr marL="95250">
              <a:spcAft>
                <a:spcPts val="300"/>
              </a:spcAft>
              <a:buClr>
                <a:schemeClr val="tx1"/>
              </a:buClr>
              <a:defRPr/>
            </a:pPr>
            <a:r>
              <a:rPr lang="en-US" sz="1000">
                <a:latin typeface="+mj-lt"/>
              </a:rPr>
              <a:t>“</a:t>
            </a:r>
            <a:r>
              <a:rPr lang="en-US" sz="1000" i="1">
                <a:latin typeface="+mj-lt"/>
              </a:rPr>
              <a:t>Insurers’ NPS for home insurance is already very low. They are careful in the selection of REN providers.</a:t>
            </a:r>
            <a:r>
              <a:rPr lang="en-US" sz="1000">
                <a:latin typeface="+mj-lt"/>
              </a:rPr>
              <a:t>” </a:t>
            </a:r>
          </a:p>
          <a:p>
            <a:pPr marL="95250" algn="r">
              <a:spcAft>
                <a:spcPts val="300"/>
              </a:spcAft>
              <a:buClr>
                <a:schemeClr val="tx1"/>
              </a:buClr>
              <a:defRPr/>
            </a:pPr>
            <a:r>
              <a:rPr lang="en-US" sz="1000">
                <a:latin typeface="+mj-lt"/>
              </a:rPr>
              <a:t>– </a:t>
            </a:r>
            <a:r>
              <a:rPr lang="en-US" sz="1000">
                <a:solidFill>
                  <a:schemeClr val="tx2"/>
                </a:solidFill>
                <a:latin typeface="+mj-lt"/>
              </a:rPr>
              <a:t>Product Manager for Home Insurance at Allianz</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a:latin typeface="+mj-lt"/>
            </a:endParaRPr>
          </a:p>
        </p:txBody>
      </p:sp>
      <p:sp>
        <p:nvSpPr>
          <p:cNvPr id="42" name="Rectangle 41">
            <a:extLst>
              <a:ext uri="{FF2B5EF4-FFF2-40B4-BE49-F238E27FC236}">
                <a16:creationId xmlns:a16="http://schemas.microsoft.com/office/drawing/2014/main" id="{9BEA6BB3-7823-46B7-8F99-978C58F27994}"/>
              </a:ext>
            </a:extLst>
          </p:cNvPr>
          <p:cNvSpPr/>
          <p:nvPr/>
        </p:nvSpPr>
        <p:spPr bwMode="auto">
          <a:xfrm>
            <a:off x="227919" y="5610222"/>
            <a:ext cx="1262891" cy="690238"/>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43" name="Rectangle 42">
            <a:extLst>
              <a:ext uri="{FF2B5EF4-FFF2-40B4-BE49-F238E27FC236}">
                <a16:creationId xmlns:a16="http://schemas.microsoft.com/office/drawing/2014/main" id="{3509C0CA-6733-47F1-9C68-36F5A76A186F}"/>
              </a:ext>
            </a:extLst>
          </p:cNvPr>
          <p:cNvSpPr/>
          <p:nvPr/>
        </p:nvSpPr>
        <p:spPr bwMode="auto">
          <a:xfrm>
            <a:off x="1746571" y="5614500"/>
            <a:ext cx="8023197" cy="690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1000" b="0"/>
              <a:t>Insurance companies are looking to </a:t>
            </a:r>
            <a:r>
              <a:rPr lang="en-US" sz="1000" b="0">
                <a:solidFill>
                  <a:schemeClr val="accent5">
                    <a:lumMod val="75000"/>
                  </a:schemeClr>
                </a:solidFill>
              </a:rPr>
              <a:t>rationalize their REN providers, </a:t>
            </a:r>
            <a:r>
              <a:rPr lang="en-US" sz="1000" b="0"/>
              <a:t>but the </a:t>
            </a:r>
            <a:r>
              <a:rPr lang="en-US" sz="1000" b="0">
                <a:solidFill>
                  <a:schemeClr val="accent5">
                    <a:lumMod val="75000"/>
                  </a:schemeClr>
                </a:solidFill>
              </a:rPr>
              <a:t>low level of control </a:t>
            </a:r>
            <a:r>
              <a:rPr lang="en-US" sz="1000" b="0"/>
              <a:t>digital platforms have on their independent workforce </a:t>
            </a:r>
            <a:r>
              <a:rPr lang="en-US" sz="1000" b="0">
                <a:solidFill>
                  <a:schemeClr val="accent5">
                    <a:lumMod val="75000"/>
                  </a:schemeClr>
                </a:solidFill>
              </a:rPr>
              <a:t>limits the perspective</a:t>
            </a:r>
            <a:r>
              <a:rPr lang="en-US" sz="1000">
                <a:solidFill>
                  <a:schemeClr val="accent5">
                    <a:lumMod val="75000"/>
                  </a:schemeClr>
                </a:solidFill>
              </a:rPr>
              <a:t>s</a:t>
            </a:r>
            <a:r>
              <a:rPr lang="en-US" sz="1000" b="0"/>
              <a:t> of insurers leveraging them</a:t>
            </a:r>
          </a:p>
          <a:p>
            <a:pPr marL="171450" indent="-171450">
              <a:lnSpc>
                <a:spcPts val="900"/>
              </a:lnSpc>
              <a:spcAft>
                <a:spcPts val="300"/>
              </a:spcAft>
              <a:buClr>
                <a:schemeClr val="tx1"/>
              </a:buClr>
              <a:buFont typeface="Arial" panose="020B0604020202020204" pitchFamily="34" charset="0"/>
              <a:buChar char="•"/>
            </a:pPr>
            <a:r>
              <a:rPr lang="en-US" sz="1000"/>
              <a:t>Meanwhile, digital platforms are on a quest to build a brand that can help individuals handle their renovation projects with </a:t>
            </a:r>
            <a:r>
              <a:rPr lang="en-US" sz="1000">
                <a:solidFill>
                  <a:schemeClr val="accent5">
                    <a:lumMod val="75000"/>
                  </a:schemeClr>
                </a:solidFill>
              </a:rPr>
              <a:t>as little hassle as possible</a:t>
            </a:r>
          </a:p>
        </p:txBody>
      </p:sp>
      <p:sp>
        <p:nvSpPr>
          <p:cNvPr id="44" name="Triangle isocèle 30">
            <a:extLst>
              <a:ext uri="{FF2B5EF4-FFF2-40B4-BE49-F238E27FC236}">
                <a16:creationId xmlns:a16="http://schemas.microsoft.com/office/drawing/2014/main" id="{028D5372-11E0-4B6A-AB4E-2F0E62DBE004}"/>
              </a:ext>
            </a:extLst>
          </p:cNvPr>
          <p:cNvSpPr/>
          <p:nvPr/>
        </p:nvSpPr>
        <p:spPr bwMode="auto">
          <a:xfrm rot="5400000">
            <a:off x="5112" y="5833030"/>
            <a:ext cx="692581" cy="246966"/>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cxnSp>
        <p:nvCxnSpPr>
          <p:cNvPr id="46" name="Connecteur droit 45">
            <a:extLst>
              <a:ext uri="{FF2B5EF4-FFF2-40B4-BE49-F238E27FC236}">
                <a16:creationId xmlns:a16="http://schemas.microsoft.com/office/drawing/2014/main" id="{675AC438-3493-439A-84CE-6F73AD9CE489}"/>
              </a:ext>
            </a:extLst>
          </p:cNvPr>
          <p:cNvCxnSpPr>
            <a:cxnSpLocks/>
          </p:cNvCxnSpPr>
          <p:nvPr/>
        </p:nvCxnSpPr>
        <p:spPr>
          <a:xfrm>
            <a:off x="209006" y="859334"/>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7" name="ZoneTexte 46">
            <a:extLst>
              <a:ext uri="{FF2B5EF4-FFF2-40B4-BE49-F238E27FC236}">
                <a16:creationId xmlns:a16="http://schemas.microsoft.com/office/drawing/2014/main" id="{2F353796-1633-4991-91E9-0DDC0C5F8959}"/>
              </a:ext>
            </a:extLst>
          </p:cNvPr>
          <p:cNvSpPr txBox="1"/>
          <p:nvPr/>
        </p:nvSpPr>
        <p:spPr>
          <a:xfrm>
            <a:off x="1713189" y="751612"/>
            <a:ext cx="6433258"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Analysis of insurance companies and digital platforms potential collaboration  </a:t>
            </a:r>
          </a:p>
        </p:txBody>
      </p:sp>
      <p:cxnSp>
        <p:nvCxnSpPr>
          <p:cNvPr id="62" name="Connecteur droit 61">
            <a:extLst>
              <a:ext uri="{FF2B5EF4-FFF2-40B4-BE49-F238E27FC236}">
                <a16:creationId xmlns:a16="http://schemas.microsoft.com/office/drawing/2014/main" id="{AD4EF0DB-8192-4E09-B4A7-78454921EC41}"/>
              </a:ext>
            </a:extLst>
          </p:cNvPr>
          <p:cNvCxnSpPr>
            <a:cxnSpLocks/>
          </p:cNvCxnSpPr>
          <p:nvPr/>
        </p:nvCxnSpPr>
        <p:spPr>
          <a:xfrm>
            <a:off x="1746572" y="1389400"/>
            <a:ext cx="329184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E5584EA8-2108-41D9-A5DA-6EEBC37C14AD}"/>
              </a:ext>
            </a:extLst>
          </p:cNvPr>
          <p:cNvCxnSpPr>
            <a:cxnSpLocks/>
          </p:cNvCxnSpPr>
          <p:nvPr/>
        </p:nvCxnSpPr>
        <p:spPr>
          <a:xfrm>
            <a:off x="5295845" y="1389400"/>
            <a:ext cx="3461405"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50469B1F-7CD7-49B6-AC12-1AF7D67AA284}"/>
              </a:ext>
            </a:extLst>
          </p:cNvPr>
          <p:cNvSpPr txBox="1"/>
          <p:nvPr/>
        </p:nvSpPr>
        <p:spPr>
          <a:xfrm>
            <a:off x="154372" y="992898"/>
            <a:ext cx="1409984" cy="400110"/>
          </a:xfrm>
          <a:prstGeom prst="rect">
            <a:avLst/>
          </a:prstGeom>
          <a:noFill/>
        </p:spPr>
        <p:txBody>
          <a:bodyPr wrap="square" rtlCol="0">
            <a:spAutoFit/>
          </a:bodyPr>
          <a:lstStyle/>
          <a:p>
            <a:pPr algn="ctr"/>
            <a:r>
              <a:rPr lang="en-US" sz="1000" i="1"/>
              <a:t>Insurers’ key selection criteria</a:t>
            </a:r>
          </a:p>
        </p:txBody>
      </p:sp>
      <p:sp>
        <p:nvSpPr>
          <p:cNvPr id="69" name="ZoneTexte 68">
            <a:extLst>
              <a:ext uri="{FF2B5EF4-FFF2-40B4-BE49-F238E27FC236}">
                <a16:creationId xmlns:a16="http://schemas.microsoft.com/office/drawing/2014/main" id="{8CACD0F1-78C5-47DF-9B55-97782025F6F1}"/>
              </a:ext>
            </a:extLst>
          </p:cNvPr>
          <p:cNvSpPr txBox="1"/>
          <p:nvPr/>
        </p:nvSpPr>
        <p:spPr>
          <a:xfrm>
            <a:off x="8645464" y="1146787"/>
            <a:ext cx="1409984" cy="246221"/>
          </a:xfrm>
          <a:prstGeom prst="rect">
            <a:avLst/>
          </a:prstGeom>
          <a:noFill/>
        </p:spPr>
        <p:txBody>
          <a:bodyPr wrap="square" rtlCol="0">
            <a:spAutoFit/>
          </a:bodyPr>
          <a:lstStyle/>
          <a:p>
            <a:pPr algn="ctr"/>
            <a:r>
              <a:rPr lang="en-US" sz="1000" i="1"/>
              <a:t>Compatibility</a:t>
            </a:r>
          </a:p>
        </p:txBody>
      </p:sp>
      <p:sp>
        <p:nvSpPr>
          <p:cNvPr id="74" name="Signe de multiplication 73">
            <a:extLst>
              <a:ext uri="{FF2B5EF4-FFF2-40B4-BE49-F238E27FC236}">
                <a16:creationId xmlns:a16="http://schemas.microsoft.com/office/drawing/2014/main" id="{878D71E6-9162-44C2-B9C4-B3270F9F1662}"/>
              </a:ext>
            </a:extLst>
          </p:cNvPr>
          <p:cNvSpPr/>
          <p:nvPr/>
        </p:nvSpPr>
        <p:spPr>
          <a:xfrm>
            <a:off x="9159624" y="2472264"/>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5" name="Signe de multiplication 74">
            <a:extLst>
              <a:ext uri="{FF2B5EF4-FFF2-40B4-BE49-F238E27FC236}">
                <a16:creationId xmlns:a16="http://schemas.microsoft.com/office/drawing/2014/main" id="{4F7820F8-458C-4E27-9B06-2683EAFC9132}"/>
              </a:ext>
            </a:extLst>
          </p:cNvPr>
          <p:cNvSpPr/>
          <p:nvPr/>
        </p:nvSpPr>
        <p:spPr>
          <a:xfrm>
            <a:off x="9159624" y="3508786"/>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6" name="ZoneTexte 75">
            <a:extLst>
              <a:ext uri="{FF2B5EF4-FFF2-40B4-BE49-F238E27FC236}">
                <a16:creationId xmlns:a16="http://schemas.microsoft.com/office/drawing/2014/main" id="{7E569FB1-5338-4D77-B044-98449E372EA0}"/>
              </a:ext>
            </a:extLst>
          </p:cNvPr>
          <p:cNvSpPr txBox="1"/>
          <p:nvPr/>
        </p:nvSpPr>
        <p:spPr>
          <a:xfrm>
            <a:off x="5192202" y="6398748"/>
            <a:ext cx="3904090" cy="215444"/>
          </a:xfrm>
          <a:prstGeom prst="rect">
            <a:avLst/>
          </a:prstGeom>
          <a:noFill/>
        </p:spPr>
        <p:txBody>
          <a:bodyPr wrap="square" rtlCol="0">
            <a:spAutoFit/>
          </a:bodyPr>
          <a:lstStyle/>
          <a:p>
            <a:pPr algn="l"/>
            <a:r>
              <a:rPr lang="en-US" sz="800" i="1">
                <a:solidFill>
                  <a:schemeClr val="bg1"/>
                </a:solidFill>
              </a:rPr>
              <a:t>Sources: eleven research and analysis, expert calls</a:t>
            </a:r>
          </a:p>
        </p:txBody>
      </p:sp>
      <p:sp>
        <p:nvSpPr>
          <p:cNvPr id="36" name="Rectangle 35">
            <a:extLst>
              <a:ext uri="{FF2B5EF4-FFF2-40B4-BE49-F238E27FC236}">
                <a16:creationId xmlns:a16="http://schemas.microsoft.com/office/drawing/2014/main" id="{8C83F8F4-BA09-480F-A569-7FF0322E6749}"/>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41" name="Rectangle 40">
            <a:extLst>
              <a:ext uri="{FF2B5EF4-FFF2-40B4-BE49-F238E27FC236}">
                <a16:creationId xmlns:a16="http://schemas.microsoft.com/office/drawing/2014/main" id="{C3BE5946-4EA9-4EBA-98B3-2E7B4346CC7B}"/>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45" name="Rectangle 44">
            <a:extLst>
              <a:ext uri="{FF2B5EF4-FFF2-40B4-BE49-F238E27FC236}">
                <a16:creationId xmlns:a16="http://schemas.microsoft.com/office/drawing/2014/main" id="{FC7F3CBE-50A4-4309-934B-40D538D276D4}"/>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48" name="Rectangle 47">
            <a:extLst>
              <a:ext uri="{FF2B5EF4-FFF2-40B4-BE49-F238E27FC236}">
                <a16:creationId xmlns:a16="http://schemas.microsoft.com/office/drawing/2014/main" id="{C9DB6ADF-62CD-463C-9E75-FDF7C77CFBF9}"/>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49" name="Rectangle 48">
            <a:extLst>
              <a:ext uri="{FF2B5EF4-FFF2-40B4-BE49-F238E27FC236}">
                <a16:creationId xmlns:a16="http://schemas.microsoft.com/office/drawing/2014/main" id="{1AE7A9CB-1EFB-49E9-9FE7-187AFF31426B}"/>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50" name="Rectangle 49">
            <a:extLst>
              <a:ext uri="{FF2B5EF4-FFF2-40B4-BE49-F238E27FC236}">
                <a16:creationId xmlns:a16="http://schemas.microsoft.com/office/drawing/2014/main" id="{5E014CA6-C9F2-4731-A89D-FBE8ED541A6F}"/>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51" name="Rectangle 50">
            <a:extLst>
              <a:ext uri="{FF2B5EF4-FFF2-40B4-BE49-F238E27FC236}">
                <a16:creationId xmlns:a16="http://schemas.microsoft.com/office/drawing/2014/main" id="{1B69EFAE-FB0C-427E-924E-3C156D413FCD}"/>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52" name="Rectangle 51">
            <a:extLst>
              <a:ext uri="{FF2B5EF4-FFF2-40B4-BE49-F238E27FC236}">
                <a16:creationId xmlns:a16="http://schemas.microsoft.com/office/drawing/2014/main" id="{61B86BC1-C806-4252-B5F0-E2F5CBA35260}"/>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53" name="ZoneTexte 99">
            <a:extLst>
              <a:ext uri="{FF2B5EF4-FFF2-40B4-BE49-F238E27FC236}">
                <a16:creationId xmlns:a16="http://schemas.microsoft.com/office/drawing/2014/main" id="{DC17EEC7-F210-49D9-8893-E87D82ACBC32}"/>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4. </a:t>
            </a:r>
            <a:r>
              <a:rPr lang="en-US" sz="800" i="1"/>
              <a:t>Risk #4</a:t>
            </a:r>
            <a:endParaRPr kumimoji="0" lang="en-US" sz="800" i="1" u="none" strike="noStrike" cap="none" normalizeH="0" baseline="0">
              <a:ln>
                <a:noFill/>
              </a:ln>
              <a:effectLst/>
              <a:latin typeface="+mj-lt"/>
            </a:endParaRPr>
          </a:p>
        </p:txBody>
      </p:sp>
      <p:sp>
        <p:nvSpPr>
          <p:cNvPr id="55" name="Signe de multiplication 54">
            <a:extLst>
              <a:ext uri="{FF2B5EF4-FFF2-40B4-BE49-F238E27FC236}">
                <a16:creationId xmlns:a16="http://schemas.microsoft.com/office/drawing/2014/main" id="{EC3F5A66-E68B-43A0-93DB-3B430BCA31D5}"/>
              </a:ext>
            </a:extLst>
          </p:cNvPr>
          <p:cNvSpPr/>
          <p:nvPr/>
        </p:nvSpPr>
        <p:spPr>
          <a:xfrm>
            <a:off x="9159624" y="4385439"/>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56" name="Rectangle : coins arrondis 55">
            <a:extLst>
              <a:ext uri="{FF2B5EF4-FFF2-40B4-BE49-F238E27FC236}">
                <a16:creationId xmlns:a16="http://schemas.microsoft.com/office/drawing/2014/main" id="{A0A342E7-603A-4DC0-8BAA-F02E91E5BAFF}"/>
              </a:ext>
            </a:extLst>
          </p:cNvPr>
          <p:cNvSpPr/>
          <p:nvPr/>
        </p:nvSpPr>
        <p:spPr>
          <a:xfrm>
            <a:off x="227919" y="1591913"/>
            <a:ext cx="1262891" cy="707886"/>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Ability to resolve the loss quickly</a:t>
            </a:r>
          </a:p>
        </p:txBody>
      </p:sp>
      <p:sp>
        <p:nvSpPr>
          <p:cNvPr id="57" name="ZoneTexte 56">
            <a:extLst>
              <a:ext uri="{FF2B5EF4-FFF2-40B4-BE49-F238E27FC236}">
                <a16:creationId xmlns:a16="http://schemas.microsoft.com/office/drawing/2014/main" id="{FCC17861-B572-44BC-8BFD-408331CF20AB}"/>
              </a:ext>
            </a:extLst>
          </p:cNvPr>
          <p:cNvSpPr txBox="1"/>
          <p:nvPr/>
        </p:nvSpPr>
        <p:spPr>
          <a:xfrm>
            <a:off x="1638359" y="1618699"/>
            <a:ext cx="3463662" cy="400110"/>
          </a:xfrm>
          <a:prstGeom prst="rect">
            <a:avLst/>
          </a:prstGeom>
          <a:noFill/>
        </p:spPr>
        <p:txBody>
          <a:bodyPr wrap="square" rtlCol="0">
            <a:spAutoFit/>
          </a:bodyPr>
          <a:lstStyle/>
          <a:p>
            <a:pPr marL="171450" indent="-171450" algn="l">
              <a:buFont typeface="Arial" panose="020B0604020202020204" pitchFamily="34" charset="0"/>
              <a:buChar char="•"/>
            </a:pPr>
            <a:r>
              <a:rPr lang="en-US" sz="1000"/>
              <a:t>Importance to </a:t>
            </a:r>
            <a:r>
              <a:rPr lang="en-US" sz="1000">
                <a:solidFill>
                  <a:schemeClr val="accent5">
                    <a:lumMod val="75000"/>
                  </a:schemeClr>
                </a:solidFill>
              </a:rPr>
              <a:t>react very quickly </a:t>
            </a:r>
            <a:r>
              <a:rPr lang="en-US" sz="1000"/>
              <a:t>in the event of a loss </a:t>
            </a:r>
          </a:p>
        </p:txBody>
      </p:sp>
      <p:sp>
        <p:nvSpPr>
          <p:cNvPr id="58" name="ZoneTexte 57">
            <a:extLst>
              <a:ext uri="{FF2B5EF4-FFF2-40B4-BE49-F238E27FC236}">
                <a16:creationId xmlns:a16="http://schemas.microsoft.com/office/drawing/2014/main" id="{B7E2878B-58C4-44AD-B210-B9058F3C47A8}"/>
              </a:ext>
            </a:extLst>
          </p:cNvPr>
          <p:cNvSpPr txBox="1"/>
          <p:nvPr/>
        </p:nvSpPr>
        <p:spPr>
          <a:xfrm>
            <a:off x="5228406" y="1618699"/>
            <a:ext cx="3548018"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a:solidFill>
                  <a:schemeClr val="accent5">
                    <a:lumMod val="75000"/>
                  </a:schemeClr>
                </a:solidFill>
              </a:rPr>
              <a:t>Value proposition </a:t>
            </a:r>
            <a:r>
              <a:rPr lang="en-US" sz="1000"/>
              <a:t>relies on </a:t>
            </a:r>
            <a:r>
              <a:rPr lang="en-US" sz="1000">
                <a:solidFill>
                  <a:schemeClr val="accent5">
                    <a:lumMod val="75000"/>
                  </a:schemeClr>
                </a:solidFill>
              </a:rPr>
              <a:t>easing the matching </a:t>
            </a:r>
            <a:r>
              <a:rPr lang="en-US" sz="1000"/>
              <a:t>with service providers</a:t>
            </a:r>
          </a:p>
          <a:p>
            <a:pPr marL="171450" indent="-171450" algn="l">
              <a:buFont typeface="Arial" panose="020B0604020202020204" pitchFamily="34" charset="0"/>
              <a:buChar char="•"/>
            </a:pPr>
            <a:r>
              <a:rPr lang="en-US" sz="1000"/>
              <a:t>Suffer from the same shortage of craftsmen workforce</a:t>
            </a:r>
          </a:p>
        </p:txBody>
      </p:sp>
      <p:pic>
        <p:nvPicPr>
          <p:cNvPr id="59" name="Graphique 58">
            <a:extLst>
              <a:ext uri="{FF2B5EF4-FFF2-40B4-BE49-F238E27FC236}">
                <a16:creationId xmlns:a16="http://schemas.microsoft.com/office/drawing/2014/main" id="{4A5A5546-35BC-4A68-8F8E-BC535C0E518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665"/>
          <a:stretch/>
        </p:blipFill>
        <p:spPr>
          <a:xfrm>
            <a:off x="9408680" y="1752004"/>
            <a:ext cx="235187" cy="232021"/>
          </a:xfrm>
          <a:prstGeom prst="rect">
            <a:avLst/>
          </a:prstGeom>
        </p:spPr>
      </p:pic>
      <p:sp>
        <p:nvSpPr>
          <p:cNvPr id="60" name="Signe de multiplication 59">
            <a:extLst>
              <a:ext uri="{FF2B5EF4-FFF2-40B4-BE49-F238E27FC236}">
                <a16:creationId xmlns:a16="http://schemas.microsoft.com/office/drawing/2014/main" id="{8C322FD7-EE8D-43A1-8A57-CB95167019D5}"/>
              </a:ext>
            </a:extLst>
          </p:cNvPr>
          <p:cNvSpPr/>
          <p:nvPr/>
        </p:nvSpPr>
        <p:spPr>
          <a:xfrm>
            <a:off x="8968792" y="180318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Tree>
    <p:extLst>
      <p:ext uri="{BB962C8B-B14F-4D97-AF65-F5344CB8AC3E}">
        <p14:creationId xmlns:p14="http://schemas.microsoft.com/office/powerpoint/2010/main" val="3108913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D5282E07-8E0F-44F4-BAB3-480BECA549C1}"/>
              </a:ext>
            </a:extLst>
          </p:cNvPr>
          <p:cNvGraphicFramePr>
            <a:graphicFrameLocks noChangeAspect="1"/>
          </p:cNvGraphicFramePr>
          <p:nvPr>
            <p:custDataLst>
              <p:tags r:id="rId1"/>
            </p:custDataLst>
            <p:extLst>
              <p:ext uri="{D42A27DB-BD31-4B8C-83A1-F6EECF244321}">
                <p14:modId xmlns:p14="http://schemas.microsoft.com/office/powerpoint/2010/main" val="1267874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D5282E07-8E0F-44F4-BAB3-480BECA549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lèche : pentagone 2">
            <a:extLst>
              <a:ext uri="{FF2B5EF4-FFF2-40B4-BE49-F238E27FC236}">
                <a16:creationId xmlns:a16="http://schemas.microsoft.com/office/drawing/2014/main" id="{BF7EC08C-D333-4AEB-BF4D-1846F2A4EA5F}"/>
              </a:ext>
            </a:extLst>
          </p:cNvPr>
          <p:cNvSpPr/>
          <p:nvPr/>
        </p:nvSpPr>
        <p:spPr>
          <a:xfrm>
            <a:off x="783164" y="1428664"/>
            <a:ext cx="2376000" cy="432575"/>
          </a:xfrm>
          <a:prstGeom prst="homePlate">
            <a:avLst>
              <a:gd name="adj" fmla="val 118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t>Client support and damage assessment</a:t>
            </a:r>
          </a:p>
        </p:txBody>
      </p:sp>
      <p:sp>
        <p:nvSpPr>
          <p:cNvPr id="4" name="Flèche : chevron 3">
            <a:extLst>
              <a:ext uri="{FF2B5EF4-FFF2-40B4-BE49-F238E27FC236}">
                <a16:creationId xmlns:a16="http://schemas.microsoft.com/office/drawing/2014/main" id="{F56E6202-8C73-436F-ABC3-79B9E1D041C9}"/>
              </a:ext>
            </a:extLst>
          </p:cNvPr>
          <p:cNvSpPr/>
          <p:nvPr/>
        </p:nvSpPr>
        <p:spPr>
          <a:xfrm>
            <a:off x="3229721" y="1420563"/>
            <a:ext cx="2376000" cy="432575"/>
          </a:xfrm>
          <a:prstGeom prst="chevron">
            <a:avLst>
              <a:gd name="adj" fmla="val 107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t>Repair</a:t>
            </a:r>
          </a:p>
        </p:txBody>
      </p:sp>
      <p:sp>
        <p:nvSpPr>
          <p:cNvPr id="61" name="Flèche : chevron 3">
            <a:extLst>
              <a:ext uri="{FF2B5EF4-FFF2-40B4-BE49-F238E27FC236}">
                <a16:creationId xmlns:a16="http://schemas.microsoft.com/office/drawing/2014/main" id="{429B4092-7068-4B9D-A454-B1CB8E51857A}"/>
              </a:ext>
            </a:extLst>
          </p:cNvPr>
          <p:cNvSpPr/>
          <p:nvPr/>
        </p:nvSpPr>
        <p:spPr>
          <a:xfrm>
            <a:off x="5676278" y="1420432"/>
            <a:ext cx="2376000" cy="432575"/>
          </a:xfrm>
          <a:prstGeom prst="chevron">
            <a:avLst>
              <a:gd name="adj" fmla="val 107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t>Validation of repair</a:t>
            </a:r>
          </a:p>
        </p:txBody>
      </p:sp>
      <p:sp>
        <p:nvSpPr>
          <p:cNvPr id="31" name="Flèche : pentagone 2">
            <a:extLst>
              <a:ext uri="{FF2B5EF4-FFF2-40B4-BE49-F238E27FC236}">
                <a16:creationId xmlns:a16="http://schemas.microsoft.com/office/drawing/2014/main" id="{6833583F-9417-4D83-8D65-EB5BC3514609}"/>
              </a:ext>
            </a:extLst>
          </p:cNvPr>
          <p:cNvSpPr/>
          <p:nvPr/>
        </p:nvSpPr>
        <p:spPr>
          <a:xfrm>
            <a:off x="783382" y="1892721"/>
            <a:ext cx="792000" cy="432574"/>
          </a:xfrm>
          <a:prstGeom prst="homePlate">
            <a:avLst>
              <a:gd name="adj" fmla="val 2045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Case creation</a:t>
            </a:r>
          </a:p>
        </p:txBody>
      </p:sp>
      <p:sp>
        <p:nvSpPr>
          <p:cNvPr id="62" name="Flèche : chevron 3">
            <a:extLst>
              <a:ext uri="{FF2B5EF4-FFF2-40B4-BE49-F238E27FC236}">
                <a16:creationId xmlns:a16="http://schemas.microsoft.com/office/drawing/2014/main" id="{C3BC7508-A876-408E-9AA5-D060235200CF}"/>
              </a:ext>
            </a:extLst>
          </p:cNvPr>
          <p:cNvSpPr/>
          <p:nvPr/>
        </p:nvSpPr>
        <p:spPr>
          <a:xfrm>
            <a:off x="1575273"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Contact with client</a:t>
            </a:r>
          </a:p>
        </p:txBody>
      </p:sp>
      <p:sp>
        <p:nvSpPr>
          <p:cNvPr id="63" name="Flèche : chevron 3">
            <a:extLst>
              <a:ext uri="{FF2B5EF4-FFF2-40B4-BE49-F238E27FC236}">
                <a16:creationId xmlns:a16="http://schemas.microsoft.com/office/drawing/2014/main" id="{154F5C8D-107C-461F-8E2E-5C0572ACEA23}"/>
              </a:ext>
            </a:extLst>
          </p:cNvPr>
          <p:cNvSpPr/>
          <p:nvPr/>
        </p:nvSpPr>
        <p:spPr>
          <a:xfrm>
            <a:off x="2367164" y="1892721"/>
            <a:ext cx="787079"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Quotation manage-</a:t>
            </a:r>
            <a:r>
              <a:rPr lang="en-US" sz="800" err="1">
                <a:solidFill>
                  <a:schemeClr val="tx1"/>
                </a:solidFill>
              </a:rPr>
              <a:t>ment</a:t>
            </a:r>
            <a:endParaRPr lang="en-US" sz="800">
              <a:solidFill>
                <a:schemeClr val="tx1"/>
              </a:solidFill>
            </a:endParaRPr>
          </a:p>
        </p:txBody>
      </p:sp>
      <p:sp>
        <p:nvSpPr>
          <p:cNvPr id="65" name="Flèche : chevron 3">
            <a:extLst>
              <a:ext uri="{FF2B5EF4-FFF2-40B4-BE49-F238E27FC236}">
                <a16:creationId xmlns:a16="http://schemas.microsoft.com/office/drawing/2014/main" id="{DAEC1D80-2DE8-42A1-B27A-ED68DD00D80A}"/>
              </a:ext>
            </a:extLst>
          </p:cNvPr>
          <p:cNvSpPr/>
          <p:nvPr/>
        </p:nvSpPr>
        <p:spPr>
          <a:xfrm>
            <a:off x="4026105"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Repair</a:t>
            </a:r>
          </a:p>
        </p:txBody>
      </p:sp>
      <p:sp>
        <p:nvSpPr>
          <p:cNvPr id="66" name="Flèche : chevron 3">
            <a:extLst>
              <a:ext uri="{FF2B5EF4-FFF2-40B4-BE49-F238E27FC236}">
                <a16:creationId xmlns:a16="http://schemas.microsoft.com/office/drawing/2014/main" id="{549CB0F9-0921-4F83-8BE1-33B1376C70AD}"/>
              </a:ext>
            </a:extLst>
          </p:cNvPr>
          <p:cNvSpPr/>
          <p:nvPr/>
        </p:nvSpPr>
        <p:spPr>
          <a:xfrm>
            <a:off x="4817996"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Payment handling</a:t>
            </a:r>
          </a:p>
        </p:txBody>
      </p:sp>
      <p:sp>
        <p:nvSpPr>
          <p:cNvPr id="68" name="Flèche : chevron 3">
            <a:extLst>
              <a:ext uri="{FF2B5EF4-FFF2-40B4-BE49-F238E27FC236}">
                <a16:creationId xmlns:a16="http://schemas.microsoft.com/office/drawing/2014/main" id="{BC6C384D-6D48-4F72-9CCC-A3090247DEF3}"/>
              </a:ext>
            </a:extLst>
          </p:cNvPr>
          <p:cNvSpPr/>
          <p:nvPr/>
        </p:nvSpPr>
        <p:spPr>
          <a:xfrm>
            <a:off x="6470176" y="1892720"/>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Quality control</a:t>
            </a:r>
          </a:p>
        </p:txBody>
      </p:sp>
      <p:sp>
        <p:nvSpPr>
          <p:cNvPr id="69" name="Flèche : chevron 3">
            <a:extLst>
              <a:ext uri="{FF2B5EF4-FFF2-40B4-BE49-F238E27FC236}">
                <a16:creationId xmlns:a16="http://schemas.microsoft.com/office/drawing/2014/main" id="{3D97D249-03E2-45B9-9843-9C134F3CD172}"/>
              </a:ext>
            </a:extLst>
          </p:cNvPr>
          <p:cNvSpPr/>
          <p:nvPr/>
        </p:nvSpPr>
        <p:spPr>
          <a:xfrm>
            <a:off x="7262121"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Client satisfaction</a:t>
            </a:r>
          </a:p>
        </p:txBody>
      </p:sp>
      <p:sp>
        <p:nvSpPr>
          <p:cNvPr id="70" name="Flèche : chevron 3">
            <a:extLst>
              <a:ext uri="{FF2B5EF4-FFF2-40B4-BE49-F238E27FC236}">
                <a16:creationId xmlns:a16="http://schemas.microsoft.com/office/drawing/2014/main" id="{ED1757FD-82F7-4472-914B-403DC08243D6}"/>
              </a:ext>
            </a:extLst>
          </p:cNvPr>
          <p:cNvSpPr/>
          <p:nvPr/>
        </p:nvSpPr>
        <p:spPr>
          <a:xfrm>
            <a:off x="5678149" y="1892720"/>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Validation of repair</a:t>
            </a:r>
          </a:p>
        </p:txBody>
      </p:sp>
      <p:sp>
        <p:nvSpPr>
          <p:cNvPr id="71" name="Flèche : chevron 3">
            <a:extLst>
              <a:ext uri="{FF2B5EF4-FFF2-40B4-BE49-F238E27FC236}">
                <a16:creationId xmlns:a16="http://schemas.microsoft.com/office/drawing/2014/main" id="{97222C63-D3F5-4F71-B21E-5ADF2F49728A}"/>
              </a:ext>
            </a:extLst>
          </p:cNvPr>
          <p:cNvSpPr/>
          <p:nvPr/>
        </p:nvSpPr>
        <p:spPr>
          <a:xfrm>
            <a:off x="3228762"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Selection of craftsman</a:t>
            </a:r>
          </a:p>
        </p:txBody>
      </p:sp>
      <p:sp>
        <p:nvSpPr>
          <p:cNvPr id="74" name="Flèche : pentagone 2">
            <a:extLst>
              <a:ext uri="{FF2B5EF4-FFF2-40B4-BE49-F238E27FC236}">
                <a16:creationId xmlns:a16="http://schemas.microsoft.com/office/drawing/2014/main" id="{07A4452F-EC98-4B4B-AF01-D6E89D1240D3}"/>
              </a:ext>
            </a:extLst>
          </p:cNvPr>
          <p:cNvSpPr/>
          <p:nvPr/>
        </p:nvSpPr>
        <p:spPr>
          <a:xfrm>
            <a:off x="783164" y="1183048"/>
            <a:ext cx="7276910" cy="197111"/>
          </a:xfrm>
          <a:prstGeom prst="homePlate">
            <a:avLst>
              <a:gd name="adj" fmla="val 118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a:t>REN Service</a:t>
            </a:r>
          </a:p>
        </p:txBody>
      </p:sp>
      <p:sp>
        <p:nvSpPr>
          <p:cNvPr id="90" name="Flèche : pentagone 2">
            <a:extLst>
              <a:ext uri="{FF2B5EF4-FFF2-40B4-BE49-F238E27FC236}">
                <a16:creationId xmlns:a16="http://schemas.microsoft.com/office/drawing/2014/main" id="{41881290-9A30-4E7A-9BC1-876CB1F8A385}"/>
              </a:ext>
            </a:extLst>
          </p:cNvPr>
          <p:cNvSpPr/>
          <p:nvPr/>
        </p:nvSpPr>
        <p:spPr>
          <a:xfrm>
            <a:off x="782412" y="2430005"/>
            <a:ext cx="792000"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91" name="Flèche : chevron 3">
            <a:extLst>
              <a:ext uri="{FF2B5EF4-FFF2-40B4-BE49-F238E27FC236}">
                <a16:creationId xmlns:a16="http://schemas.microsoft.com/office/drawing/2014/main" id="{B12DC479-034F-454F-AAA8-8EF5CFD02807}"/>
              </a:ext>
            </a:extLst>
          </p:cNvPr>
          <p:cNvSpPr/>
          <p:nvPr/>
        </p:nvSpPr>
        <p:spPr>
          <a:xfrm>
            <a:off x="1574303"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92" name="Flèche : chevron 3">
            <a:extLst>
              <a:ext uri="{FF2B5EF4-FFF2-40B4-BE49-F238E27FC236}">
                <a16:creationId xmlns:a16="http://schemas.microsoft.com/office/drawing/2014/main" id="{76A58873-F028-44AD-B036-6014AFE98DAC}"/>
              </a:ext>
            </a:extLst>
          </p:cNvPr>
          <p:cNvSpPr/>
          <p:nvPr/>
        </p:nvSpPr>
        <p:spPr>
          <a:xfrm>
            <a:off x="2366194"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93" name="Rectangle 92">
            <a:extLst>
              <a:ext uri="{FF2B5EF4-FFF2-40B4-BE49-F238E27FC236}">
                <a16:creationId xmlns:a16="http://schemas.microsoft.com/office/drawing/2014/main" id="{3B9743A1-5ED2-4F4C-BB6D-275074013264}"/>
              </a:ext>
            </a:extLst>
          </p:cNvPr>
          <p:cNvSpPr/>
          <p:nvPr/>
        </p:nvSpPr>
        <p:spPr>
          <a:xfrm>
            <a:off x="782412" y="2688128"/>
            <a:ext cx="2375782" cy="6486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lgn="l">
              <a:spcAft>
                <a:spcPts val="200"/>
              </a:spcAft>
              <a:buFont typeface="Arial" panose="020B0604020202020204" pitchFamily="34" charset="0"/>
              <a:buChar char="•"/>
            </a:pPr>
            <a:r>
              <a:rPr lang="en-US" sz="800">
                <a:solidFill>
                  <a:schemeClr val="tx1"/>
                </a:solidFill>
              </a:rPr>
              <a:t>No interface with insurance companies</a:t>
            </a:r>
          </a:p>
          <a:p>
            <a:pPr marL="171450" indent="-171450" algn="l">
              <a:spcAft>
                <a:spcPts val="200"/>
              </a:spcAft>
              <a:buFont typeface="Arial" panose="020B0604020202020204" pitchFamily="34" charset="0"/>
              <a:buChar char="•"/>
            </a:pPr>
            <a:r>
              <a:rPr lang="en-US" sz="800">
                <a:solidFill>
                  <a:schemeClr val="tx1"/>
                </a:solidFill>
              </a:rPr>
              <a:t>Quotation design from client description of damage</a:t>
            </a:r>
          </a:p>
        </p:txBody>
      </p:sp>
      <p:sp>
        <p:nvSpPr>
          <p:cNvPr id="96" name="Rectangle 95">
            <a:extLst>
              <a:ext uri="{FF2B5EF4-FFF2-40B4-BE49-F238E27FC236}">
                <a16:creationId xmlns:a16="http://schemas.microsoft.com/office/drawing/2014/main" id="{D2C43358-406F-4E70-BACB-F67E0A6CC3F2}"/>
              </a:ext>
            </a:extLst>
          </p:cNvPr>
          <p:cNvSpPr/>
          <p:nvPr/>
        </p:nvSpPr>
        <p:spPr>
          <a:xfrm>
            <a:off x="3226629" y="2687987"/>
            <a:ext cx="2383367" cy="6486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Craftsman selection is done by client</a:t>
            </a:r>
          </a:p>
          <a:p>
            <a:pPr marL="171450" indent="-171450">
              <a:spcAft>
                <a:spcPts val="200"/>
              </a:spcAft>
              <a:buFont typeface="Arial" panose="020B0604020202020204" pitchFamily="34" charset="0"/>
              <a:buChar char="•"/>
            </a:pPr>
            <a:r>
              <a:rPr lang="en-US" sz="800">
                <a:solidFill>
                  <a:schemeClr val="tx1"/>
                </a:solidFill>
              </a:rPr>
              <a:t>Repair is performed without supervision from the platform</a:t>
            </a:r>
          </a:p>
          <a:p>
            <a:pPr marL="171450" indent="-171450">
              <a:spcAft>
                <a:spcPts val="200"/>
              </a:spcAft>
              <a:buFont typeface="Arial" panose="020B0604020202020204" pitchFamily="34" charset="0"/>
              <a:buChar char="•"/>
            </a:pPr>
            <a:r>
              <a:rPr lang="en-US" sz="800">
                <a:solidFill>
                  <a:schemeClr val="tx1"/>
                </a:solidFill>
              </a:rPr>
              <a:t>Payment management is sometimes supported by platform </a:t>
            </a:r>
          </a:p>
        </p:txBody>
      </p:sp>
      <p:sp>
        <p:nvSpPr>
          <p:cNvPr id="101" name="Rectangle 100">
            <a:extLst>
              <a:ext uri="{FF2B5EF4-FFF2-40B4-BE49-F238E27FC236}">
                <a16:creationId xmlns:a16="http://schemas.microsoft.com/office/drawing/2014/main" id="{DFEE41A0-0ABE-4979-86BF-6CBC2EF8B814}"/>
              </a:ext>
            </a:extLst>
          </p:cNvPr>
          <p:cNvSpPr/>
          <p:nvPr/>
        </p:nvSpPr>
        <p:spPr>
          <a:xfrm>
            <a:off x="5678431" y="2688128"/>
            <a:ext cx="2381644" cy="648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Platform services are limited to matching clients with craftsmen</a:t>
            </a:r>
          </a:p>
          <a:p>
            <a:pPr marL="171450" indent="-171450">
              <a:spcAft>
                <a:spcPts val="200"/>
              </a:spcAft>
              <a:buFont typeface="Arial" panose="020B0604020202020204" pitchFamily="34" charset="0"/>
              <a:buChar char="•"/>
            </a:pPr>
            <a:r>
              <a:rPr lang="en-US" sz="800">
                <a:solidFill>
                  <a:schemeClr val="tx1"/>
                </a:solidFill>
              </a:rPr>
              <a:t>No quality assessment is done after repairs</a:t>
            </a:r>
          </a:p>
        </p:txBody>
      </p:sp>
      <p:sp>
        <p:nvSpPr>
          <p:cNvPr id="102" name="Flèche : pentagone 2">
            <a:extLst>
              <a:ext uri="{FF2B5EF4-FFF2-40B4-BE49-F238E27FC236}">
                <a16:creationId xmlns:a16="http://schemas.microsoft.com/office/drawing/2014/main" id="{25D9139B-5EFF-4CE0-B69B-AAFD2CC83680}"/>
              </a:ext>
            </a:extLst>
          </p:cNvPr>
          <p:cNvSpPr/>
          <p:nvPr/>
        </p:nvSpPr>
        <p:spPr>
          <a:xfrm>
            <a:off x="780356" y="3447718"/>
            <a:ext cx="792000"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03" name="Flèche : chevron 3">
            <a:extLst>
              <a:ext uri="{FF2B5EF4-FFF2-40B4-BE49-F238E27FC236}">
                <a16:creationId xmlns:a16="http://schemas.microsoft.com/office/drawing/2014/main" id="{051E8E28-1C73-41A4-954F-28FCC69F8B3D}"/>
              </a:ext>
            </a:extLst>
          </p:cNvPr>
          <p:cNvSpPr/>
          <p:nvPr/>
        </p:nvSpPr>
        <p:spPr>
          <a:xfrm>
            <a:off x="1572247" y="3447718"/>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04" name="Flèche : chevron 3">
            <a:extLst>
              <a:ext uri="{FF2B5EF4-FFF2-40B4-BE49-F238E27FC236}">
                <a16:creationId xmlns:a16="http://schemas.microsoft.com/office/drawing/2014/main" id="{BB921A20-15A9-4775-AA42-653C9967308F}"/>
              </a:ext>
            </a:extLst>
          </p:cNvPr>
          <p:cNvSpPr/>
          <p:nvPr/>
        </p:nvSpPr>
        <p:spPr>
          <a:xfrm>
            <a:off x="2362243" y="3447718"/>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05" name="Rectangle 104">
            <a:extLst>
              <a:ext uri="{FF2B5EF4-FFF2-40B4-BE49-F238E27FC236}">
                <a16:creationId xmlns:a16="http://schemas.microsoft.com/office/drawing/2014/main" id="{0B19B62A-017B-4A18-ACD3-C52265D63A61}"/>
              </a:ext>
            </a:extLst>
          </p:cNvPr>
          <p:cNvSpPr/>
          <p:nvPr/>
        </p:nvSpPr>
        <p:spPr>
          <a:xfrm>
            <a:off x="778461" y="3704155"/>
            <a:ext cx="2375782"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Thorough quotation design services in a client-focused point of view (form)</a:t>
            </a:r>
          </a:p>
          <a:p>
            <a:pPr marL="171450" indent="-171450">
              <a:spcAft>
                <a:spcPts val="200"/>
              </a:spcAft>
              <a:buFont typeface="Arial" panose="020B0604020202020204" pitchFamily="34" charset="0"/>
              <a:buChar char="•"/>
            </a:pPr>
            <a:r>
              <a:rPr lang="en-US" sz="800">
                <a:solidFill>
                  <a:schemeClr val="tx1"/>
                </a:solidFill>
              </a:rPr>
              <a:t>Absence of competences to limit costs and negotiate with insurance companies</a:t>
            </a:r>
          </a:p>
        </p:txBody>
      </p:sp>
      <p:sp>
        <p:nvSpPr>
          <p:cNvPr id="108" name="Rectangle 107">
            <a:extLst>
              <a:ext uri="{FF2B5EF4-FFF2-40B4-BE49-F238E27FC236}">
                <a16:creationId xmlns:a16="http://schemas.microsoft.com/office/drawing/2014/main" id="{5E56E817-AA0F-401E-9C9B-444BDB6B1C9C}"/>
              </a:ext>
            </a:extLst>
          </p:cNvPr>
          <p:cNvSpPr/>
          <p:nvPr/>
        </p:nvSpPr>
        <p:spPr>
          <a:xfrm>
            <a:off x="3221500" y="3704155"/>
            <a:ext cx="2388299"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Craftsmen are carefully selected from a pool of experimented and trusted partners</a:t>
            </a:r>
          </a:p>
          <a:p>
            <a:pPr marL="171450" indent="-171450">
              <a:spcAft>
                <a:spcPts val="200"/>
              </a:spcAft>
              <a:buFont typeface="Arial" panose="020B0604020202020204" pitchFamily="34" charset="0"/>
              <a:buChar char="•"/>
            </a:pPr>
            <a:r>
              <a:rPr lang="en-US" sz="800">
                <a:solidFill>
                  <a:schemeClr val="tx1"/>
                </a:solidFill>
              </a:rPr>
              <a:t>Repairs and payment are part of the platform’s offer</a:t>
            </a:r>
          </a:p>
        </p:txBody>
      </p:sp>
      <p:sp>
        <p:nvSpPr>
          <p:cNvPr id="110" name="Flèche : chevron 3">
            <a:extLst>
              <a:ext uri="{FF2B5EF4-FFF2-40B4-BE49-F238E27FC236}">
                <a16:creationId xmlns:a16="http://schemas.microsoft.com/office/drawing/2014/main" id="{A67ACEC3-8B8F-41CF-AA05-D23034EAEB75}"/>
              </a:ext>
            </a:extLst>
          </p:cNvPr>
          <p:cNvSpPr/>
          <p:nvPr/>
        </p:nvSpPr>
        <p:spPr>
          <a:xfrm>
            <a:off x="6476183"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1" name="Flèche : chevron 3">
            <a:extLst>
              <a:ext uri="{FF2B5EF4-FFF2-40B4-BE49-F238E27FC236}">
                <a16:creationId xmlns:a16="http://schemas.microsoft.com/office/drawing/2014/main" id="{5C027790-24EA-487D-9B0D-C10E82E897F7}"/>
              </a:ext>
            </a:extLst>
          </p:cNvPr>
          <p:cNvSpPr/>
          <p:nvPr/>
        </p:nvSpPr>
        <p:spPr>
          <a:xfrm>
            <a:off x="7268074"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2" name="Flèche : chevron 3">
            <a:extLst>
              <a:ext uri="{FF2B5EF4-FFF2-40B4-BE49-F238E27FC236}">
                <a16:creationId xmlns:a16="http://schemas.microsoft.com/office/drawing/2014/main" id="{9A8D8EC5-6AF6-4041-8DFB-9583B8307259}"/>
              </a:ext>
            </a:extLst>
          </p:cNvPr>
          <p:cNvSpPr/>
          <p:nvPr/>
        </p:nvSpPr>
        <p:spPr>
          <a:xfrm>
            <a:off x="5673348"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3" name="Rectangle 112">
            <a:extLst>
              <a:ext uri="{FF2B5EF4-FFF2-40B4-BE49-F238E27FC236}">
                <a16:creationId xmlns:a16="http://schemas.microsoft.com/office/drawing/2014/main" id="{44652165-FC6B-4F97-AC0D-133BB7D1BAD2}"/>
              </a:ext>
            </a:extLst>
          </p:cNvPr>
          <p:cNvSpPr/>
          <p:nvPr/>
        </p:nvSpPr>
        <p:spPr>
          <a:xfrm>
            <a:off x="5673348" y="3705841"/>
            <a:ext cx="2386726" cy="64400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Lack of infrastructure to handle the closing of client file with insurance</a:t>
            </a:r>
          </a:p>
          <a:p>
            <a:pPr marL="171450" indent="-171450">
              <a:spcAft>
                <a:spcPts val="200"/>
              </a:spcAft>
              <a:buFont typeface="Arial" panose="020B0604020202020204" pitchFamily="34" charset="0"/>
              <a:buChar char="•"/>
            </a:pPr>
            <a:r>
              <a:rPr lang="en-US" sz="800">
                <a:solidFill>
                  <a:schemeClr val="tx1"/>
                </a:solidFill>
              </a:rPr>
              <a:t>Quality control and client satisfaction are completely supported </a:t>
            </a:r>
          </a:p>
        </p:txBody>
      </p:sp>
      <p:sp>
        <p:nvSpPr>
          <p:cNvPr id="114" name="Rectangle 113">
            <a:extLst>
              <a:ext uri="{FF2B5EF4-FFF2-40B4-BE49-F238E27FC236}">
                <a16:creationId xmlns:a16="http://schemas.microsoft.com/office/drawing/2014/main" id="{E20A28FF-CC3B-46E1-8EAA-A16BF3535DFD}"/>
              </a:ext>
            </a:extLst>
          </p:cNvPr>
          <p:cNvSpPr/>
          <p:nvPr/>
        </p:nvSpPr>
        <p:spPr>
          <a:xfrm>
            <a:off x="163723" y="2434757"/>
            <a:ext cx="517430" cy="90080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a:solidFill>
                  <a:schemeClr val="tx1"/>
                </a:solidFill>
              </a:rPr>
              <a:t>Matching platforms</a:t>
            </a:r>
          </a:p>
        </p:txBody>
      </p:sp>
      <p:sp>
        <p:nvSpPr>
          <p:cNvPr id="115" name="Flèche : pentagone 2">
            <a:extLst>
              <a:ext uri="{FF2B5EF4-FFF2-40B4-BE49-F238E27FC236}">
                <a16:creationId xmlns:a16="http://schemas.microsoft.com/office/drawing/2014/main" id="{B79490B9-35E9-4A2B-9078-72C34907B6FE}"/>
              </a:ext>
            </a:extLst>
          </p:cNvPr>
          <p:cNvSpPr/>
          <p:nvPr/>
        </p:nvSpPr>
        <p:spPr>
          <a:xfrm>
            <a:off x="778461" y="4478042"/>
            <a:ext cx="792000" cy="217850"/>
          </a:xfrm>
          <a:prstGeom prst="homePlate">
            <a:avLst>
              <a:gd name="adj" fmla="val 2045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6" name="Flèche : chevron 3">
            <a:extLst>
              <a:ext uri="{FF2B5EF4-FFF2-40B4-BE49-F238E27FC236}">
                <a16:creationId xmlns:a16="http://schemas.microsoft.com/office/drawing/2014/main" id="{456E1467-5C50-4A06-9522-0AD12C48A016}"/>
              </a:ext>
            </a:extLst>
          </p:cNvPr>
          <p:cNvSpPr/>
          <p:nvPr/>
        </p:nvSpPr>
        <p:spPr>
          <a:xfrm>
            <a:off x="1570352"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7" name="Flèche : chevron 3">
            <a:extLst>
              <a:ext uri="{FF2B5EF4-FFF2-40B4-BE49-F238E27FC236}">
                <a16:creationId xmlns:a16="http://schemas.microsoft.com/office/drawing/2014/main" id="{F380ABA6-5B66-49D3-81BB-ACD662A765E6}"/>
              </a:ext>
            </a:extLst>
          </p:cNvPr>
          <p:cNvSpPr/>
          <p:nvPr/>
        </p:nvSpPr>
        <p:spPr>
          <a:xfrm>
            <a:off x="2362243"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18" name="Rectangle 117">
            <a:extLst>
              <a:ext uri="{FF2B5EF4-FFF2-40B4-BE49-F238E27FC236}">
                <a16:creationId xmlns:a16="http://schemas.microsoft.com/office/drawing/2014/main" id="{B9380990-3943-4657-BAAF-0D744F9FD78D}"/>
              </a:ext>
            </a:extLst>
          </p:cNvPr>
          <p:cNvSpPr/>
          <p:nvPr/>
        </p:nvSpPr>
        <p:spPr>
          <a:xfrm>
            <a:off x="778461" y="4734479"/>
            <a:ext cx="2375782"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Client file management and quotation is completely integrated in REN services</a:t>
            </a:r>
          </a:p>
          <a:p>
            <a:pPr marL="171450" indent="-171450">
              <a:spcAft>
                <a:spcPts val="200"/>
              </a:spcAft>
              <a:buFont typeface="Arial" panose="020B0604020202020204" pitchFamily="34" charset="0"/>
              <a:buChar char="•"/>
            </a:pPr>
            <a:endParaRPr lang="en-US" sz="800">
              <a:solidFill>
                <a:schemeClr val="tx1"/>
              </a:solidFill>
            </a:endParaRPr>
          </a:p>
        </p:txBody>
      </p:sp>
      <p:sp>
        <p:nvSpPr>
          <p:cNvPr id="119" name="Flèche : chevron 3">
            <a:extLst>
              <a:ext uri="{FF2B5EF4-FFF2-40B4-BE49-F238E27FC236}">
                <a16:creationId xmlns:a16="http://schemas.microsoft.com/office/drawing/2014/main" id="{9B267A34-A156-4106-9533-D8215EE2663E}"/>
              </a:ext>
            </a:extLst>
          </p:cNvPr>
          <p:cNvSpPr/>
          <p:nvPr/>
        </p:nvSpPr>
        <p:spPr>
          <a:xfrm>
            <a:off x="4021830" y="4478042"/>
            <a:ext cx="792000" cy="217851"/>
          </a:xfrm>
          <a:prstGeom prst="chevron">
            <a:avLst>
              <a:gd name="adj" fmla="val 198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20" name="Flèche : chevron 3">
            <a:extLst>
              <a:ext uri="{FF2B5EF4-FFF2-40B4-BE49-F238E27FC236}">
                <a16:creationId xmlns:a16="http://schemas.microsoft.com/office/drawing/2014/main" id="{CB01490A-3973-40DC-AEB1-2D6EA6E1A0A4}"/>
              </a:ext>
            </a:extLst>
          </p:cNvPr>
          <p:cNvSpPr/>
          <p:nvPr/>
        </p:nvSpPr>
        <p:spPr>
          <a:xfrm>
            <a:off x="4813721" y="4478042"/>
            <a:ext cx="792000" cy="217851"/>
          </a:xfrm>
          <a:prstGeom prst="chevron">
            <a:avLst>
              <a:gd name="adj" fmla="val 198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21" name="Rectangle 120">
            <a:extLst>
              <a:ext uri="{FF2B5EF4-FFF2-40B4-BE49-F238E27FC236}">
                <a16:creationId xmlns:a16="http://schemas.microsoft.com/office/drawing/2014/main" id="{C2D7FB70-A462-48A0-89B9-CB4E2533177E}"/>
              </a:ext>
            </a:extLst>
          </p:cNvPr>
          <p:cNvSpPr/>
          <p:nvPr/>
        </p:nvSpPr>
        <p:spPr>
          <a:xfrm>
            <a:off x="3226629" y="4734479"/>
            <a:ext cx="2377109"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171450" indent="-171450">
              <a:spcAft>
                <a:spcPts val="200"/>
              </a:spcAft>
              <a:buFont typeface="Arial" panose="020B0604020202020204" pitchFamily="34" charset="0"/>
              <a:buChar char="•"/>
            </a:pPr>
            <a:r>
              <a:rPr lang="en-US" sz="800">
                <a:solidFill>
                  <a:schemeClr val="tx1"/>
                </a:solidFill>
              </a:rPr>
              <a:t>REN providers select trusted craftsmen from their network to perform repairs</a:t>
            </a:r>
          </a:p>
          <a:p>
            <a:pPr marL="171450" indent="-171450">
              <a:spcAft>
                <a:spcPts val="200"/>
              </a:spcAft>
              <a:buFont typeface="Arial" panose="020B0604020202020204" pitchFamily="34" charset="0"/>
              <a:buChar char="•"/>
            </a:pPr>
            <a:r>
              <a:rPr lang="en-US" sz="800">
                <a:solidFill>
                  <a:schemeClr val="tx1"/>
                </a:solidFill>
              </a:rPr>
              <a:t>Payment is managed from insurance to craftsman without client intervention</a:t>
            </a:r>
          </a:p>
        </p:txBody>
      </p:sp>
      <p:sp>
        <p:nvSpPr>
          <p:cNvPr id="122" name="Flèche : chevron 3">
            <a:extLst>
              <a:ext uri="{FF2B5EF4-FFF2-40B4-BE49-F238E27FC236}">
                <a16:creationId xmlns:a16="http://schemas.microsoft.com/office/drawing/2014/main" id="{C36B3BB3-0A10-4D0E-A0BA-E1DE98A30CB6}"/>
              </a:ext>
            </a:extLst>
          </p:cNvPr>
          <p:cNvSpPr/>
          <p:nvPr/>
        </p:nvSpPr>
        <p:spPr>
          <a:xfrm>
            <a:off x="3234136"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26" name="Rectangle 125">
            <a:extLst>
              <a:ext uri="{FF2B5EF4-FFF2-40B4-BE49-F238E27FC236}">
                <a16:creationId xmlns:a16="http://schemas.microsoft.com/office/drawing/2014/main" id="{6A4E3728-6F76-4F5C-AD55-F21D91F17917}"/>
              </a:ext>
            </a:extLst>
          </p:cNvPr>
          <p:cNvSpPr/>
          <p:nvPr/>
        </p:nvSpPr>
        <p:spPr>
          <a:xfrm>
            <a:off x="5669802" y="4734479"/>
            <a:ext cx="2376000"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a:solidFill>
                  <a:schemeClr val="tx1"/>
                </a:solidFill>
              </a:rPr>
              <a:t>Client support and quality control are differentiating elements performed by REN players</a:t>
            </a:r>
          </a:p>
        </p:txBody>
      </p:sp>
      <p:sp>
        <p:nvSpPr>
          <p:cNvPr id="127" name="Rectangle 126">
            <a:extLst>
              <a:ext uri="{FF2B5EF4-FFF2-40B4-BE49-F238E27FC236}">
                <a16:creationId xmlns:a16="http://schemas.microsoft.com/office/drawing/2014/main" id="{EFED5C9C-72CB-4E63-A6AD-2C07271EAE9B}"/>
              </a:ext>
            </a:extLst>
          </p:cNvPr>
          <p:cNvSpPr/>
          <p:nvPr/>
        </p:nvSpPr>
        <p:spPr bwMode="auto">
          <a:xfrm>
            <a:off x="163723" y="5592264"/>
            <a:ext cx="826527" cy="50224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128" name="Rectangle 127">
            <a:extLst>
              <a:ext uri="{FF2B5EF4-FFF2-40B4-BE49-F238E27FC236}">
                <a16:creationId xmlns:a16="http://schemas.microsoft.com/office/drawing/2014/main" id="{000C42A2-058A-4BC7-8070-8DB64E2E0DF1}"/>
              </a:ext>
            </a:extLst>
          </p:cNvPr>
          <p:cNvSpPr/>
          <p:nvPr/>
        </p:nvSpPr>
        <p:spPr bwMode="auto">
          <a:xfrm>
            <a:off x="1051560" y="5591857"/>
            <a:ext cx="8652308" cy="5069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a:t>While the platform and REN businesses share common features, the </a:t>
            </a:r>
            <a:r>
              <a:rPr lang="en-US" sz="900">
                <a:solidFill>
                  <a:schemeClr val="accent5">
                    <a:lumMod val="75000"/>
                  </a:schemeClr>
                </a:solidFill>
              </a:rPr>
              <a:t>REN business is complex </a:t>
            </a:r>
            <a:r>
              <a:rPr lang="en-US" sz="900"/>
              <a:t>and requires investments to </a:t>
            </a:r>
            <a:r>
              <a:rPr lang="en-US" sz="900">
                <a:solidFill>
                  <a:schemeClr val="accent5">
                    <a:lumMod val="75000"/>
                  </a:schemeClr>
                </a:solidFill>
              </a:rPr>
              <a:t>handle client files efficiently from end-to-end</a:t>
            </a:r>
          </a:p>
        </p:txBody>
      </p:sp>
      <p:sp>
        <p:nvSpPr>
          <p:cNvPr id="129" name="Triangle isocèle 30">
            <a:extLst>
              <a:ext uri="{FF2B5EF4-FFF2-40B4-BE49-F238E27FC236}">
                <a16:creationId xmlns:a16="http://schemas.microsoft.com/office/drawing/2014/main" id="{704628AA-B675-421B-B2CD-4D9F22E8AF2A}"/>
              </a:ext>
            </a:extLst>
          </p:cNvPr>
          <p:cNvSpPr/>
          <p:nvPr/>
        </p:nvSpPr>
        <p:spPr bwMode="auto">
          <a:xfrm rot="5400000">
            <a:off x="-19289" y="5774870"/>
            <a:ext cx="502250" cy="13622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nvGrpSpPr>
          <p:cNvPr id="12" name="Group 11">
            <a:extLst>
              <a:ext uri="{FF2B5EF4-FFF2-40B4-BE49-F238E27FC236}">
                <a16:creationId xmlns:a16="http://schemas.microsoft.com/office/drawing/2014/main" id="{25975A98-47FB-4FBD-A058-E77AA6EEA3A9}"/>
              </a:ext>
            </a:extLst>
          </p:cNvPr>
          <p:cNvGrpSpPr/>
          <p:nvPr/>
        </p:nvGrpSpPr>
        <p:grpSpPr>
          <a:xfrm>
            <a:off x="520729" y="6391025"/>
            <a:ext cx="1062787" cy="219820"/>
            <a:chOff x="459922" y="6377467"/>
            <a:chExt cx="1062787" cy="219820"/>
          </a:xfrm>
        </p:grpSpPr>
        <p:sp>
          <p:nvSpPr>
            <p:cNvPr id="130" name="Flèche : pentagone 2">
              <a:extLst>
                <a:ext uri="{FF2B5EF4-FFF2-40B4-BE49-F238E27FC236}">
                  <a16:creationId xmlns:a16="http://schemas.microsoft.com/office/drawing/2014/main" id="{8EC55234-29CE-40E6-8E6D-5C76C8A3D812}"/>
                </a:ext>
              </a:extLst>
            </p:cNvPr>
            <p:cNvSpPr/>
            <p:nvPr/>
          </p:nvSpPr>
          <p:spPr>
            <a:xfrm>
              <a:off x="459922" y="6379437"/>
              <a:ext cx="469521"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p>
          </p:txBody>
        </p:sp>
        <p:sp>
          <p:nvSpPr>
            <p:cNvPr id="7" name="TextBox 6">
              <a:extLst>
                <a:ext uri="{FF2B5EF4-FFF2-40B4-BE49-F238E27FC236}">
                  <a16:creationId xmlns:a16="http://schemas.microsoft.com/office/drawing/2014/main" id="{89660A66-5421-4DE8-A82F-E1A343298E85}"/>
                </a:ext>
              </a:extLst>
            </p:cNvPr>
            <p:cNvSpPr txBox="1"/>
            <p:nvPr/>
          </p:nvSpPr>
          <p:spPr>
            <a:xfrm>
              <a:off x="931507" y="6377467"/>
              <a:ext cx="591202" cy="217851"/>
            </a:xfrm>
            <a:prstGeom prst="rect">
              <a:avLst/>
            </a:prstGeom>
            <a:noFill/>
          </p:spPr>
          <p:txBody>
            <a:bodyPr wrap="square" lIns="0" tIns="0" rIns="0" bIns="0" rtlCol="0" anchor="ctr">
              <a:noAutofit/>
            </a:bodyPr>
            <a:lstStyle/>
            <a:p>
              <a:pPr algn="ctr"/>
              <a:r>
                <a:rPr lang="en-US" sz="800"/>
                <a:t>Not covered</a:t>
              </a:r>
            </a:p>
          </p:txBody>
        </p:sp>
      </p:grpSp>
      <p:sp>
        <p:nvSpPr>
          <p:cNvPr id="132" name="Flèche : chevron 3">
            <a:extLst>
              <a:ext uri="{FF2B5EF4-FFF2-40B4-BE49-F238E27FC236}">
                <a16:creationId xmlns:a16="http://schemas.microsoft.com/office/drawing/2014/main" id="{0083CCC6-F42B-4EAF-B9BA-BBC3E950AE97}"/>
              </a:ext>
            </a:extLst>
          </p:cNvPr>
          <p:cNvSpPr/>
          <p:nvPr/>
        </p:nvSpPr>
        <p:spPr>
          <a:xfrm>
            <a:off x="1765189" y="6392995"/>
            <a:ext cx="469521"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p>
        </p:txBody>
      </p:sp>
      <p:sp>
        <p:nvSpPr>
          <p:cNvPr id="133" name="TextBox 132">
            <a:extLst>
              <a:ext uri="{FF2B5EF4-FFF2-40B4-BE49-F238E27FC236}">
                <a16:creationId xmlns:a16="http://schemas.microsoft.com/office/drawing/2014/main" id="{916B3D0F-3F4E-49CE-9220-552D32AE6CCA}"/>
              </a:ext>
            </a:extLst>
          </p:cNvPr>
          <p:cNvSpPr txBox="1"/>
          <p:nvPr/>
        </p:nvSpPr>
        <p:spPr>
          <a:xfrm>
            <a:off x="2165825" y="6391025"/>
            <a:ext cx="846877" cy="221791"/>
          </a:xfrm>
          <a:prstGeom prst="rect">
            <a:avLst/>
          </a:prstGeom>
          <a:noFill/>
        </p:spPr>
        <p:txBody>
          <a:bodyPr wrap="square" lIns="0" tIns="0" rIns="0" bIns="0" rtlCol="0" anchor="ctr">
            <a:noAutofit/>
          </a:bodyPr>
          <a:lstStyle/>
          <a:p>
            <a:pPr algn="ctr"/>
            <a:r>
              <a:rPr lang="en-US" sz="800"/>
              <a:t>Partially covered</a:t>
            </a:r>
          </a:p>
        </p:txBody>
      </p:sp>
      <p:sp>
        <p:nvSpPr>
          <p:cNvPr id="131" name="Flèche : chevron 3">
            <a:extLst>
              <a:ext uri="{FF2B5EF4-FFF2-40B4-BE49-F238E27FC236}">
                <a16:creationId xmlns:a16="http://schemas.microsoft.com/office/drawing/2014/main" id="{E92B0E66-09CA-4148-9FF3-26C30D1439DA}"/>
              </a:ext>
            </a:extLst>
          </p:cNvPr>
          <p:cNvSpPr/>
          <p:nvPr/>
        </p:nvSpPr>
        <p:spPr>
          <a:xfrm>
            <a:off x="3194374" y="6394579"/>
            <a:ext cx="469521" cy="214682"/>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p>
        </p:txBody>
      </p:sp>
      <p:sp>
        <p:nvSpPr>
          <p:cNvPr id="134" name="TextBox 133">
            <a:extLst>
              <a:ext uri="{FF2B5EF4-FFF2-40B4-BE49-F238E27FC236}">
                <a16:creationId xmlns:a16="http://schemas.microsoft.com/office/drawing/2014/main" id="{0E8FFEA0-725C-4183-B61D-99E0F0909086}"/>
              </a:ext>
            </a:extLst>
          </p:cNvPr>
          <p:cNvSpPr txBox="1"/>
          <p:nvPr/>
        </p:nvSpPr>
        <p:spPr>
          <a:xfrm>
            <a:off x="3692968" y="6391025"/>
            <a:ext cx="554857" cy="221791"/>
          </a:xfrm>
          <a:prstGeom prst="rect">
            <a:avLst/>
          </a:prstGeom>
          <a:noFill/>
        </p:spPr>
        <p:txBody>
          <a:bodyPr wrap="square" lIns="0" tIns="0" rIns="0" bIns="0" rtlCol="0" anchor="ctr">
            <a:noAutofit/>
          </a:bodyPr>
          <a:lstStyle/>
          <a:p>
            <a:pPr algn="ctr"/>
            <a:r>
              <a:rPr lang="en-US" sz="800"/>
              <a:t>Fully covered</a:t>
            </a:r>
          </a:p>
        </p:txBody>
      </p:sp>
      <p:sp>
        <p:nvSpPr>
          <p:cNvPr id="82" name="Rectangle 81">
            <a:extLst>
              <a:ext uri="{FF2B5EF4-FFF2-40B4-BE49-F238E27FC236}">
                <a16:creationId xmlns:a16="http://schemas.microsoft.com/office/drawing/2014/main" id="{F4E4B764-4651-4F52-BF5F-76CA304A2CB1}"/>
              </a:ext>
            </a:extLst>
          </p:cNvPr>
          <p:cNvSpPr/>
          <p:nvPr/>
        </p:nvSpPr>
        <p:spPr>
          <a:xfrm>
            <a:off x="163723" y="3449041"/>
            <a:ext cx="517430" cy="90080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a:solidFill>
                  <a:schemeClr val="tx1"/>
                </a:solidFill>
              </a:rPr>
              <a:t>Renovation support platforms</a:t>
            </a:r>
          </a:p>
        </p:txBody>
      </p:sp>
      <p:sp>
        <p:nvSpPr>
          <p:cNvPr id="83" name="Rectangle 82">
            <a:extLst>
              <a:ext uri="{FF2B5EF4-FFF2-40B4-BE49-F238E27FC236}">
                <a16:creationId xmlns:a16="http://schemas.microsoft.com/office/drawing/2014/main" id="{D51A1D5E-455C-4169-8151-BC965C55A728}"/>
              </a:ext>
            </a:extLst>
          </p:cNvPr>
          <p:cNvSpPr/>
          <p:nvPr/>
        </p:nvSpPr>
        <p:spPr>
          <a:xfrm>
            <a:off x="163723" y="4478042"/>
            <a:ext cx="517430" cy="89177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a:solidFill>
                  <a:schemeClr val="tx1"/>
                </a:solidFill>
              </a:rPr>
              <a:t>REN players</a:t>
            </a:r>
          </a:p>
        </p:txBody>
      </p:sp>
      <p:sp>
        <p:nvSpPr>
          <p:cNvPr id="85" name="ZoneTexte 39">
            <a:extLst>
              <a:ext uri="{FF2B5EF4-FFF2-40B4-BE49-F238E27FC236}">
                <a16:creationId xmlns:a16="http://schemas.microsoft.com/office/drawing/2014/main" id="{D05E3B6F-2AF2-44E5-9A62-A145B4EF039C}"/>
              </a:ext>
            </a:extLst>
          </p:cNvPr>
          <p:cNvSpPr txBox="1"/>
          <p:nvPr/>
        </p:nvSpPr>
        <p:spPr>
          <a:xfrm>
            <a:off x="8121634" y="2431835"/>
            <a:ext cx="1582234" cy="900804"/>
          </a:xfrm>
          <a:prstGeom prst="rect">
            <a:avLst/>
          </a:prstGeom>
          <a:noFill/>
        </p:spPr>
        <p:txBody>
          <a:bodyPr wrap="square" lIns="36000" rIns="36000">
            <a:noAutofit/>
          </a:bodyPr>
          <a:lstStyle/>
          <a:p>
            <a:pPr marL="95250">
              <a:spcAft>
                <a:spcPts val="300"/>
              </a:spcAft>
              <a:buClr>
                <a:schemeClr val="tx1"/>
              </a:buClr>
              <a:defRPr/>
            </a:pPr>
            <a:r>
              <a:rPr lang="en-US" sz="900">
                <a:latin typeface="+mj-lt"/>
              </a:rPr>
              <a:t>“Taking responsibility for repairs is a REN player’s job, and that is not something matching platforms offer” </a:t>
            </a:r>
          </a:p>
          <a:p>
            <a:pPr marL="95250" algn="r">
              <a:spcAft>
                <a:spcPts val="300"/>
              </a:spcAft>
              <a:buClr>
                <a:schemeClr val="tx1"/>
              </a:buClr>
              <a:defRPr/>
            </a:pPr>
            <a:r>
              <a:rPr lang="en-US" sz="900">
                <a:latin typeface="+mj-lt"/>
              </a:rPr>
              <a:t>– </a:t>
            </a:r>
            <a:r>
              <a:rPr lang="en-US" sz="900">
                <a:solidFill>
                  <a:schemeClr val="tx2"/>
                </a:solidFill>
                <a:latin typeface="+mj-lt"/>
              </a:rPr>
              <a:t>CEO at Sedgwick France</a:t>
            </a:r>
            <a:endParaRPr lang="en-US" sz="900">
              <a:latin typeface="+mj-lt"/>
            </a:endParaRPr>
          </a:p>
        </p:txBody>
      </p:sp>
      <p:sp>
        <p:nvSpPr>
          <p:cNvPr id="86" name="ZoneTexte 39">
            <a:extLst>
              <a:ext uri="{FF2B5EF4-FFF2-40B4-BE49-F238E27FC236}">
                <a16:creationId xmlns:a16="http://schemas.microsoft.com/office/drawing/2014/main" id="{70006939-4845-44E0-8FFF-B0057E2B3972}"/>
              </a:ext>
            </a:extLst>
          </p:cNvPr>
          <p:cNvSpPr txBox="1"/>
          <p:nvPr/>
        </p:nvSpPr>
        <p:spPr>
          <a:xfrm>
            <a:off x="8121634" y="3490805"/>
            <a:ext cx="1582234" cy="900804"/>
          </a:xfrm>
          <a:prstGeom prst="rect">
            <a:avLst/>
          </a:prstGeom>
          <a:noFill/>
        </p:spPr>
        <p:txBody>
          <a:bodyPr wrap="square" lIns="36000" rIns="36000">
            <a:noAutofit/>
          </a:bodyPr>
          <a:lstStyle/>
          <a:p>
            <a:pPr marL="95250">
              <a:spcAft>
                <a:spcPts val="300"/>
              </a:spcAft>
              <a:buClr>
                <a:schemeClr val="tx1"/>
              </a:buClr>
              <a:defRPr/>
            </a:pPr>
            <a:r>
              <a:rPr lang="en-US" sz="900">
                <a:latin typeface="+mj-lt"/>
              </a:rPr>
              <a:t>“</a:t>
            </a:r>
            <a:r>
              <a:rPr lang="en-US" sz="900" i="1">
                <a:latin typeface="+mj-lt"/>
              </a:rPr>
              <a:t>These companies are developing a very interesting new service but are still quite small”</a:t>
            </a:r>
            <a:endParaRPr lang="en-US" sz="900">
              <a:latin typeface="+mj-lt"/>
            </a:endParaRPr>
          </a:p>
          <a:p>
            <a:pPr marL="95250" algn="r">
              <a:spcAft>
                <a:spcPts val="300"/>
              </a:spcAft>
              <a:buClr>
                <a:schemeClr val="tx1"/>
              </a:buClr>
              <a:defRPr/>
            </a:pPr>
            <a:r>
              <a:rPr lang="en-US" sz="900">
                <a:latin typeface="+mj-lt"/>
              </a:rPr>
              <a:t>–</a:t>
            </a:r>
            <a:r>
              <a:rPr lang="en-US" sz="900">
                <a:solidFill>
                  <a:schemeClr val="tx2"/>
                </a:solidFill>
                <a:latin typeface="+mj-lt"/>
              </a:rPr>
              <a:t> Former CMO at Travaux.com</a:t>
            </a:r>
            <a:r>
              <a:rPr lang="en-US" sz="900">
                <a:latin typeface="+mj-lt"/>
              </a:rPr>
              <a:t> </a:t>
            </a:r>
            <a:endParaRPr lang="en-US" sz="900">
              <a:solidFill>
                <a:schemeClr val="tx2"/>
              </a:solidFill>
              <a:latin typeface="+mj-lt"/>
            </a:endParaRP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900">
              <a:latin typeface="+mj-lt"/>
            </a:endParaRPr>
          </a:p>
        </p:txBody>
      </p:sp>
      <p:sp>
        <p:nvSpPr>
          <p:cNvPr id="87" name="ZoneTexte 39">
            <a:extLst>
              <a:ext uri="{FF2B5EF4-FFF2-40B4-BE49-F238E27FC236}">
                <a16:creationId xmlns:a16="http://schemas.microsoft.com/office/drawing/2014/main" id="{470D8735-5753-40CE-B606-8B4E451A1A36}"/>
              </a:ext>
            </a:extLst>
          </p:cNvPr>
          <p:cNvSpPr txBox="1"/>
          <p:nvPr/>
        </p:nvSpPr>
        <p:spPr>
          <a:xfrm>
            <a:off x="8121634" y="4524785"/>
            <a:ext cx="1582234" cy="900804"/>
          </a:xfrm>
          <a:prstGeom prst="rect">
            <a:avLst/>
          </a:prstGeom>
          <a:noFill/>
        </p:spPr>
        <p:txBody>
          <a:bodyPr wrap="square" lIns="36000" rIns="36000">
            <a:noAutofit/>
          </a:bodyPr>
          <a:lstStyle/>
          <a:p>
            <a:pPr marL="95250">
              <a:spcAft>
                <a:spcPts val="300"/>
              </a:spcAft>
              <a:buClr>
                <a:schemeClr val="tx1"/>
              </a:buClr>
              <a:defRPr/>
            </a:pPr>
            <a:r>
              <a:rPr lang="en-US" sz="900">
                <a:latin typeface="+mj-lt"/>
              </a:rPr>
              <a:t>“</a:t>
            </a:r>
            <a:r>
              <a:rPr lang="en-US" sz="900" i="1">
                <a:latin typeface="+mj-lt"/>
              </a:rPr>
              <a:t>The added value of REN players is their end-to-end handling of a client file.</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Product Manager for Home Insurance at Allianz</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900">
              <a:latin typeface="+mj-lt"/>
            </a:endParaRPr>
          </a:p>
        </p:txBody>
      </p:sp>
      <p:sp>
        <p:nvSpPr>
          <p:cNvPr id="88" name="ZoneTexte 14">
            <a:extLst>
              <a:ext uri="{FF2B5EF4-FFF2-40B4-BE49-F238E27FC236}">
                <a16:creationId xmlns:a16="http://schemas.microsoft.com/office/drawing/2014/main" id="{413CE789-E0ED-4212-82D0-2EAD3CD13AD7}"/>
              </a:ext>
            </a:extLst>
          </p:cNvPr>
          <p:cNvSpPr txBox="1"/>
          <p:nvPr/>
        </p:nvSpPr>
        <p:spPr>
          <a:xfrm>
            <a:off x="8650513" y="1846487"/>
            <a:ext cx="972717" cy="507831"/>
          </a:xfrm>
          <a:prstGeom prst="rect">
            <a:avLst/>
          </a:prstGeom>
          <a:noFill/>
        </p:spPr>
        <p:txBody>
          <a:bodyPr wrap="square" rtlCol="0">
            <a:spAutoFit/>
          </a:bodyPr>
          <a:lstStyle/>
          <a:p>
            <a:pPr algn="ctr"/>
            <a:r>
              <a:rPr lang="en-US" sz="900" i="1"/>
              <a:t>Excerpts of expert feedbacks</a:t>
            </a:r>
          </a:p>
        </p:txBody>
      </p:sp>
      <p:sp>
        <p:nvSpPr>
          <p:cNvPr id="89" name="Flèche : chevron 3">
            <a:extLst>
              <a:ext uri="{FF2B5EF4-FFF2-40B4-BE49-F238E27FC236}">
                <a16:creationId xmlns:a16="http://schemas.microsoft.com/office/drawing/2014/main" id="{28AF8B66-2A65-4362-87E5-B0E235F35B9D}"/>
              </a:ext>
            </a:extLst>
          </p:cNvPr>
          <p:cNvSpPr/>
          <p:nvPr/>
        </p:nvSpPr>
        <p:spPr>
          <a:xfrm>
            <a:off x="4024106"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35" name="Flèche : chevron 3">
            <a:extLst>
              <a:ext uri="{FF2B5EF4-FFF2-40B4-BE49-F238E27FC236}">
                <a16:creationId xmlns:a16="http://schemas.microsoft.com/office/drawing/2014/main" id="{36579EE9-8F47-497C-8CC1-4A19EB98C2FB}"/>
              </a:ext>
            </a:extLst>
          </p:cNvPr>
          <p:cNvSpPr/>
          <p:nvPr/>
        </p:nvSpPr>
        <p:spPr>
          <a:xfrm>
            <a:off x="4814075"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0" name="Flèche : chevron 3">
            <a:extLst>
              <a:ext uri="{FF2B5EF4-FFF2-40B4-BE49-F238E27FC236}">
                <a16:creationId xmlns:a16="http://schemas.microsoft.com/office/drawing/2014/main" id="{6248663C-319E-444C-8525-B5087AF9CE29}"/>
              </a:ext>
            </a:extLst>
          </p:cNvPr>
          <p:cNvSpPr/>
          <p:nvPr/>
        </p:nvSpPr>
        <p:spPr>
          <a:xfrm>
            <a:off x="4020653"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1" name="Flèche : chevron 3">
            <a:extLst>
              <a:ext uri="{FF2B5EF4-FFF2-40B4-BE49-F238E27FC236}">
                <a16:creationId xmlns:a16="http://schemas.microsoft.com/office/drawing/2014/main" id="{85F111E8-5870-49AB-B728-7209C09AEC6E}"/>
              </a:ext>
            </a:extLst>
          </p:cNvPr>
          <p:cNvSpPr/>
          <p:nvPr/>
        </p:nvSpPr>
        <p:spPr>
          <a:xfrm>
            <a:off x="4812544"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3" name="Flèche : chevron 3">
            <a:extLst>
              <a:ext uri="{FF2B5EF4-FFF2-40B4-BE49-F238E27FC236}">
                <a16:creationId xmlns:a16="http://schemas.microsoft.com/office/drawing/2014/main" id="{54B0EB5C-F61A-43AD-A123-55E4C90CB3B3}"/>
              </a:ext>
            </a:extLst>
          </p:cNvPr>
          <p:cNvSpPr/>
          <p:nvPr/>
        </p:nvSpPr>
        <p:spPr>
          <a:xfrm>
            <a:off x="6465239"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4" name="Flèche : chevron 3">
            <a:extLst>
              <a:ext uri="{FF2B5EF4-FFF2-40B4-BE49-F238E27FC236}">
                <a16:creationId xmlns:a16="http://schemas.microsoft.com/office/drawing/2014/main" id="{EF655E77-DB9D-448E-A6D5-39E94417F17D}"/>
              </a:ext>
            </a:extLst>
          </p:cNvPr>
          <p:cNvSpPr/>
          <p:nvPr/>
        </p:nvSpPr>
        <p:spPr>
          <a:xfrm>
            <a:off x="7257130"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6" name="Flèche : chevron 3">
            <a:extLst>
              <a:ext uri="{FF2B5EF4-FFF2-40B4-BE49-F238E27FC236}">
                <a16:creationId xmlns:a16="http://schemas.microsoft.com/office/drawing/2014/main" id="{693373D8-8E49-488D-BDCA-F1956724483D}"/>
              </a:ext>
            </a:extLst>
          </p:cNvPr>
          <p:cNvSpPr/>
          <p:nvPr/>
        </p:nvSpPr>
        <p:spPr>
          <a:xfrm>
            <a:off x="4020653"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7" name="Flèche : chevron 3">
            <a:extLst>
              <a:ext uri="{FF2B5EF4-FFF2-40B4-BE49-F238E27FC236}">
                <a16:creationId xmlns:a16="http://schemas.microsoft.com/office/drawing/2014/main" id="{672B69A2-3519-46C9-96A5-3BBF955EECEF}"/>
              </a:ext>
            </a:extLst>
          </p:cNvPr>
          <p:cNvSpPr/>
          <p:nvPr/>
        </p:nvSpPr>
        <p:spPr>
          <a:xfrm>
            <a:off x="4812544"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49" name="Flèche : chevron 3">
            <a:extLst>
              <a:ext uri="{FF2B5EF4-FFF2-40B4-BE49-F238E27FC236}">
                <a16:creationId xmlns:a16="http://schemas.microsoft.com/office/drawing/2014/main" id="{315A35B9-D3F4-4C97-B176-4798F54179D7}"/>
              </a:ext>
            </a:extLst>
          </p:cNvPr>
          <p:cNvSpPr/>
          <p:nvPr/>
        </p:nvSpPr>
        <p:spPr>
          <a:xfrm>
            <a:off x="6465239"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50" name="Flèche : chevron 3">
            <a:extLst>
              <a:ext uri="{FF2B5EF4-FFF2-40B4-BE49-F238E27FC236}">
                <a16:creationId xmlns:a16="http://schemas.microsoft.com/office/drawing/2014/main" id="{5209417A-CD5F-4652-90C2-C3F7635829D9}"/>
              </a:ext>
            </a:extLst>
          </p:cNvPr>
          <p:cNvSpPr/>
          <p:nvPr/>
        </p:nvSpPr>
        <p:spPr>
          <a:xfrm>
            <a:off x="7257130"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51" name="Flèche : chevron 3">
            <a:extLst>
              <a:ext uri="{FF2B5EF4-FFF2-40B4-BE49-F238E27FC236}">
                <a16:creationId xmlns:a16="http://schemas.microsoft.com/office/drawing/2014/main" id="{D2B036C2-8693-454B-B4F2-18AB2236FD3C}"/>
              </a:ext>
            </a:extLst>
          </p:cNvPr>
          <p:cNvSpPr/>
          <p:nvPr/>
        </p:nvSpPr>
        <p:spPr>
          <a:xfrm>
            <a:off x="3234136"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52" name="Flèche : chevron 3">
            <a:extLst>
              <a:ext uri="{FF2B5EF4-FFF2-40B4-BE49-F238E27FC236}">
                <a16:creationId xmlns:a16="http://schemas.microsoft.com/office/drawing/2014/main" id="{CE1DAE80-D63E-4412-9269-9A18EAF38626}"/>
              </a:ext>
            </a:extLst>
          </p:cNvPr>
          <p:cNvSpPr/>
          <p:nvPr/>
        </p:nvSpPr>
        <p:spPr>
          <a:xfrm>
            <a:off x="3234136"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53" name="Flèche : chevron 3">
            <a:extLst>
              <a:ext uri="{FF2B5EF4-FFF2-40B4-BE49-F238E27FC236}">
                <a16:creationId xmlns:a16="http://schemas.microsoft.com/office/drawing/2014/main" id="{D1862418-9E31-4865-A029-3E571F1DE652}"/>
              </a:ext>
            </a:extLst>
          </p:cNvPr>
          <p:cNvSpPr/>
          <p:nvPr/>
        </p:nvSpPr>
        <p:spPr>
          <a:xfrm>
            <a:off x="5673348" y="3447718"/>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sp>
        <p:nvSpPr>
          <p:cNvPr id="154" name="Flèche : chevron 3">
            <a:extLst>
              <a:ext uri="{FF2B5EF4-FFF2-40B4-BE49-F238E27FC236}">
                <a16:creationId xmlns:a16="http://schemas.microsoft.com/office/drawing/2014/main" id="{B19F0202-21BD-46E5-90DA-AC056F04674D}"/>
              </a:ext>
            </a:extLst>
          </p:cNvPr>
          <p:cNvSpPr/>
          <p:nvPr/>
        </p:nvSpPr>
        <p:spPr>
          <a:xfrm>
            <a:off x="5673348"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a:p>
        </p:txBody>
      </p:sp>
      <p:pic>
        <p:nvPicPr>
          <p:cNvPr id="26" name="Graphic 25" descr="Quotes with solid fill">
            <a:extLst>
              <a:ext uri="{FF2B5EF4-FFF2-40B4-BE49-F238E27FC236}">
                <a16:creationId xmlns:a16="http://schemas.microsoft.com/office/drawing/2014/main" id="{B7CFC285-134A-48B1-AB0C-79A3120247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0511" y="1910199"/>
            <a:ext cx="426575" cy="426575"/>
          </a:xfrm>
          <a:prstGeom prst="rect">
            <a:avLst/>
          </a:prstGeom>
        </p:spPr>
      </p:pic>
      <p:sp>
        <p:nvSpPr>
          <p:cNvPr id="94" name="Titre 1">
            <a:extLst>
              <a:ext uri="{FF2B5EF4-FFF2-40B4-BE49-F238E27FC236}">
                <a16:creationId xmlns:a16="http://schemas.microsoft.com/office/drawing/2014/main" id="{97DE17B6-9FE7-4223-89B2-30E2BE4EF922}"/>
              </a:ext>
            </a:extLst>
          </p:cNvPr>
          <p:cNvSpPr>
            <a:spLocks noGrp="1"/>
          </p:cNvSpPr>
          <p:nvPr>
            <p:ph type="ctrTitle"/>
          </p:nvPr>
        </p:nvSpPr>
        <p:spPr>
          <a:xfrm>
            <a:off x="584515" y="116632"/>
            <a:ext cx="8405472" cy="576064"/>
          </a:xfrm>
        </p:spPr>
        <p:txBody>
          <a:bodyPr vert="horz"/>
          <a:lstStyle/>
          <a:p>
            <a:r>
              <a:rPr lang="en-US" sz="1300" b="0"/>
              <a:t>Indeed, REN players provide a </a:t>
            </a:r>
            <a:r>
              <a:rPr lang="en-US" sz="1300" b="0">
                <a:solidFill>
                  <a:schemeClr val="accent5">
                    <a:lumMod val="75000"/>
                  </a:schemeClr>
                </a:solidFill>
              </a:rPr>
              <a:t>comprehensive range of services </a:t>
            </a:r>
            <a:r>
              <a:rPr lang="en-US" sz="1300" b="0"/>
              <a:t>from client case creation to work validation, while </a:t>
            </a:r>
            <a:r>
              <a:rPr lang="en-US" sz="1300" b="0">
                <a:solidFill>
                  <a:schemeClr val="accent5">
                    <a:lumMod val="75000"/>
                  </a:schemeClr>
                </a:solidFill>
              </a:rPr>
              <a:t>platforms</a:t>
            </a:r>
            <a:r>
              <a:rPr lang="en-US" sz="1300" b="0"/>
              <a:t> activities </a:t>
            </a:r>
            <a:r>
              <a:rPr lang="en-US" sz="1300" b="0">
                <a:solidFill>
                  <a:schemeClr val="accent5">
                    <a:lumMod val="75000"/>
                  </a:schemeClr>
                </a:solidFill>
              </a:rPr>
              <a:t>focus on the renovation part</a:t>
            </a:r>
            <a:r>
              <a:rPr lang="en-US" sz="1300" b="0"/>
              <a:t>, </a:t>
            </a:r>
            <a:r>
              <a:rPr lang="en-US" sz="1300" b="0">
                <a:solidFill>
                  <a:schemeClr val="accent5">
                    <a:lumMod val="75000"/>
                  </a:schemeClr>
                </a:solidFill>
              </a:rPr>
              <a:t>reducing</a:t>
            </a:r>
            <a:r>
              <a:rPr lang="en-US" sz="1300" b="0"/>
              <a:t> the </a:t>
            </a:r>
            <a:r>
              <a:rPr lang="en-US" sz="1300" b="0">
                <a:solidFill>
                  <a:schemeClr val="accent5">
                    <a:lumMod val="75000"/>
                  </a:schemeClr>
                </a:solidFill>
              </a:rPr>
              <a:t>platform competition threat </a:t>
            </a:r>
          </a:p>
        </p:txBody>
      </p:sp>
      <p:cxnSp>
        <p:nvCxnSpPr>
          <p:cNvPr id="84" name="Connecteur droit 98">
            <a:extLst>
              <a:ext uri="{FF2B5EF4-FFF2-40B4-BE49-F238E27FC236}">
                <a16:creationId xmlns:a16="http://schemas.microsoft.com/office/drawing/2014/main" id="{3FA267FB-6451-4E2D-8CF7-57673253C3C9}"/>
              </a:ext>
            </a:extLst>
          </p:cNvPr>
          <p:cNvCxnSpPr>
            <a:cxnSpLocks/>
          </p:cNvCxnSpPr>
          <p:nvPr/>
        </p:nvCxnSpPr>
        <p:spPr>
          <a:xfrm>
            <a:off x="209006" y="95260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5" name="ZoneTexte 99">
            <a:extLst>
              <a:ext uri="{FF2B5EF4-FFF2-40B4-BE49-F238E27FC236}">
                <a16:creationId xmlns:a16="http://schemas.microsoft.com/office/drawing/2014/main" id="{0D1D9248-8345-479A-BED0-F9B1DDFA7876}"/>
              </a:ext>
            </a:extLst>
          </p:cNvPr>
          <p:cNvSpPr txBox="1"/>
          <p:nvPr/>
        </p:nvSpPr>
        <p:spPr>
          <a:xfrm>
            <a:off x="1665928" y="844887"/>
            <a:ext cx="6574145"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Comparison of REN players and platforms coverage of REN value chain</a:t>
            </a:r>
          </a:p>
        </p:txBody>
      </p:sp>
      <p:sp>
        <p:nvSpPr>
          <p:cNvPr id="97" name="ZoneTexte 1030">
            <a:extLst>
              <a:ext uri="{FF2B5EF4-FFF2-40B4-BE49-F238E27FC236}">
                <a16:creationId xmlns:a16="http://schemas.microsoft.com/office/drawing/2014/main" id="{E3203FCA-9AD2-4A9C-BEC4-FD7951EE5137}"/>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98" name="Rectangle 97">
            <a:extLst>
              <a:ext uri="{FF2B5EF4-FFF2-40B4-BE49-F238E27FC236}">
                <a16:creationId xmlns:a16="http://schemas.microsoft.com/office/drawing/2014/main" id="{0A9027CD-D049-4F63-918A-3F35757DCF8F}"/>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9" name="Rectangle 98">
            <a:extLst>
              <a:ext uri="{FF2B5EF4-FFF2-40B4-BE49-F238E27FC236}">
                <a16:creationId xmlns:a16="http://schemas.microsoft.com/office/drawing/2014/main" id="{A62C4207-2FD6-43C0-BB9D-9372AE0C04D4}"/>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00" name="Rectangle 99">
            <a:extLst>
              <a:ext uri="{FF2B5EF4-FFF2-40B4-BE49-F238E27FC236}">
                <a16:creationId xmlns:a16="http://schemas.microsoft.com/office/drawing/2014/main" id="{6A60BFB2-776E-4EC4-83C9-BD1F32C2E8F2}"/>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06" name="Rectangle 105">
            <a:extLst>
              <a:ext uri="{FF2B5EF4-FFF2-40B4-BE49-F238E27FC236}">
                <a16:creationId xmlns:a16="http://schemas.microsoft.com/office/drawing/2014/main" id="{BB2AB1E2-CF8B-48E7-A2C2-65481A28DBB7}"/>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107" name="Rectangle 106">
            <a:extLst>
              <a:ext uri="{FF2B5EF4-FFF2-40B4-BE49-F238E27FC236}">
                <a16:creationId xmlns:a16="http://schemas.microsoft.com/office/drawing/2014/main" id="{72BA097B-6EA1-4418-9369-93584BAD5E27}"/>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09" name="Rectangle 108">
            <a:extLst>
              <a:ext uri="{FF2B5EF4-FFF2-40B4-BE49-F238E27FC236}">
                <a16:creationId xmlns:a16="http://schemas.microsoft.com/office/drawing/2014/main" id="{E4D25694-5E5B-4557-AC9E-1B7A9ACCA52C}"/>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23" name="Rectangle 122">
            <a:extLst>
              <a:ext uri="{FF2B5EF4-FFF2-40B4-BE49-F238E27FC236}">
                <a16:creationId xmlns:a16="http://schemas.microsoft.com/office/drawing/2014/main" id="{CC0FCEDD-7A24-41D2-A7AA-F04D90F856B2}"/>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24" name="Rectangle 123">
            <a:extLst>
              <a:ext uri="{FF2B5EF4-FFF2-40B4-BE49-F238E27FC236}">
                <a16:creationId xmlns:a16="http://schemas.microsoft.com/office/drawing/2014/main" id="{5F9F77D4-A53B-42F9-AAAF-F3415D60A350}"/>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125" name="ZoneTexte 99">
            <a:extLst>
              <a:ext uri="{FF2B5EF4-FFF2-40B4-BE49-F238E27FC236}">
                <a16:creationId xmlns:a16="http://schemas.microsoft.com/office/drawing/2014/main" id="{199319C2-2220-458D-A1EF-3333A023E1E5}"/>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4. </a:t>
            </a:r>
            <a:r>
              <a:rPr lang="en-US" sz="800" i="1"/>
              <a:t>Risk #4</a:t>
            </a:r>
            <a:endParaRPr kumimoji="0" lang="en-US" sz="800" i="1" u="none" strike="noStrike" cap="none" normalizeH="0" baseline="0">
              <a:ln>
                <a:noFill/>
              </a:ln>
              <a:effectLst/>
              <a:latin typeface="+mj-lt"/>
            </a:endParaRPr>
          </a:p>
        </p:txBody>
      </p:sp>
    </p:spTree>
    <p:extLst>
      <p:ext uri="{BB962C8B-B14F-4D97-AF65-F5344CB8AC3E}">
        <p14:creationId xmlns:p14="http://schemas.microsoft.com/office/powerpoint/2010/main" val="3771311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53E3E7D1-27D2-497A-A4F4-626376A2C07A}"/>
              </a:ext>
            </a:extLst>
          </p:cNvPr>
          <p:cNvGraphicFramePr>
            <a:graphicFrameLocks noChangeAspect="1"/>
          </p:cNvGraphicFramePr>
          <p:nvPr>
            <p:custDataLst>
              <p:tags r:id="rId1"/>
            </p:custDataLst>
            <p:extLst>
              <p:ext uri="{D42A27DB-BD31-4B8C-83A1-F6EECF244321}">
                <p14:modId xmlns:p14="http://schemas.microsoft.com/office/powerpoint/2010/main" val="2373923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30" name="Object 29" hidden="1">
                        <a:extLst>
                          <a:ext uri="{FF2B5EF4-FFF2-40B4-BE49-F238E27FC236}">
                            <a16:creationId xmlns:a16="http://schemas.microsoft.com/office/drawing/2014/main" id="{53E3E7D1-27D2-497A-A4F4-626376A2C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AA3CDC90-54F7-480D-A0C8-E46C65C92BB6}"/>
              </a:ext>
            </a:extLst>
          </p:cNvPr>
          <p:cNvSpPr/>
          <p:nvPr/>
        </p:nvSpPr>
        <p:spPr bwMode="auto">
          <a:xfrm>
            <a:off x="297158" y="1033510"/>
            <a:ext cx="9180474" cy="5220000"/>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9" name="Google Shape;321;p7">
            <a:extLst>
              <a:ext uri="{FF2B5EF4-FFF2-40B4-BE49-F238E27FC236}">
                <a16:creationId xmlns:a16="http://schemas.microsoft.com/office/drawing/2014/main" id="{08DC229D-9D4E-4AD4-945F-1D13A2A073C1}"/>
              </a:ext>
            </a:extLst>
          </p:cNvPr>
          <p:cNvSpPr/>
          <p:nvPr/>
        </p:nvSpPr>
        <p:spPr>
          <a:xfrm>
            <a:off x="2668572" y="890349"/>
            <a:ext cx="5063216" cy="286324"/>
          </a:xfrm>
          <a:prstGeom prst="rect">
            <a:avLst/>
          </a:prstGeom>
          <a:solidFill>
            <a:schemeClr val="lt1"/>
          </a:solidFill>
          <a:ln>
            <a:noFill/>
          </a:ln>
        </p:spPr>
        <p:txBody>
          <a:bodyPr spcFirstLastPara="1" wrap="square" lIns="91425" tIns="45700" rIns="91425" bIns="45700" anchor="t" anchorCtr="0">
            <a:noAutofit/>
          </a:bodyPr>
          <a:lstStyle/>
          <a:p>
            <a:pPr lvl="0" algn="ctr">
              <a:spcBef>
                <a:spcPts val="0"/>
              </a:spcBef>
              <a:spcAft>
                <a:spcPts val="0"/>
              </a:spcAft>
              <a:buClr>
                <a:schemeClr val="dk2"/>
              </a:buClr>
              <a:buSzPts val="1200"/>
            </a:pPr>
            <a:r>
              <a:rPr lang="en-US" sz="1100" b="1" i="0" u="none" strike="noStrike" cap="none" err="1">
                <a:solidFill>
                  <a:schemeClr val="accent5"/>
                </a:solidFill>
                <a:latin typeface="+mj-lt"/>
                <a:ea typeface="Trebuchet MS"/>
                <a:cs typeface="Trebuchet MS"/>
                <a:sym typeface="Trebuchet MS"/>
              </a:rPr>
              <a:t>Acolad</a:t>
            </a:r>
            <a:r>
              <a:rPr lang="en-US" sz="1100" b="1">
                <a:solidFill>
                  <a:schemeClr val="accent5"/>
                </a:solidFill>
                <a:latin typeface="+mj-lt"/>
                <a:ea typeface="Trebuchet MS"/>
                <a:cs typeface="Trebuchet MS"/>
                <a:sym typeface="Trebuchet MS"/>
              </a:rPr>
              <a:t> as an example of flexible sub-contracting platform</a:t>
            </a:r>
            <a:endParaRPr lang="en-US" sz="1600" b="1">
              <a:solidFill>
                <a:schemeClr val="accent5"/>
              </a:solidFill>
              <a:latin typeface="+mj-lt"/>
            </a:endParaRPr>
          </a:p>
        </p:txBody>
      </p:sp>
      <p:sp>
        <p:nvSpPr>
          <p:cNvPr id="71" name="Rectangle 70">
            <a:extLst>
              <a:ext uri="{FF2B5EF4-FFF2-40B4-BE49-F238E27FC236}">
                <a16:creationId xmlns:a16="http://schemas.microsoft.com/office/drawing/2014/main" id="{6D20AF9C-AD4E-4705-8646-82C3F902C567}"/>
              </a:ext>
            </a:extLst>
          </p:cNvPr>
          <p:cNvSpPr/>
          <p:nvPr/>
        </p:nvSpPr>
        <p:spPr bwMode="auto">
          <a:xfrm>
            <a:off x="527507" y="1210381"/>
            <a:ext cx="4421311" cy="1238250"/>
          </a:xfrm>
          <a:prstGeom prst="rect">
            <a:avLst/>
          </a:prstGeom>
          <a:solidFill>
            <a:srgbClr val="E8F4FE"/>
          </a:solidFill>
          <a:ln w="9525" cap="flat" cmpd="sng" algn="ctr">
            <a:solidFill>
              <a:schemeClr val="tx1">
                <a:lumMod val="40000"/>
                <a:lumOff val="60000"/>
              </a:schemeClr>
            </a:solidFill>
            <a:prstDash val="solid"/>
            <a:round/>
            <a:headEnd type="none" w="med" len="med"/>
            <a:tailEnd type="none" w="med" len="med"/>
          </a:ln>
          <a:effectLst/>
        </p:spPr>
        <p:txBody>
          <a:bodyPr lIns="108000" tIns="72000"/>
          <a:lstStyle/>
          <a:p>
            <a:pPr eaLnBrk="1" hangingPunct="1">
              <a:defRPr/>
            </a:pPr>
            <a:endParaRPr lang="en-US" sz="1200" b="1">
              <a:solidFill>
                <a:schemeClr val="accent1">
                  <a:lumMod val="75000"/>
                </a:schemeClr>
              </a:solidFill>
            </a:endParaRPr>
          </a:p>
        </p:txBody>
      </p:sp>
      <p:pic>
        <p:nvPicPr>
          <p:cNvPr id="72" name="Graphique 173" descr="Employé(e) de bureau">
            <a:extLst>
              <a:ext uri="{FF2B5EF4-FFF2-40B4-BE49-F238E27FC236}">
                <a16:creationId xmlns:a16="http://schemas.microsoft.com/office/drawing/2014/main" id="{B173FDE3-6FDA-47DC-A0D6-1AA485A5D3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7748" y="1524707"/>
            <a:ext cx="3238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14">
            <a:extLst>
              <a:ext uri="{FF2B5EF4-FFF2-40B4-BE49-F238E27FC236}">
                <a16:creationId xmlns:a16="http://schemas.microsoft.com/office/drawing/2014/main" id="{00B97C7B-6588-4339-A047-F0DC95D7BB3A}"/>
              </a:ext>
            </a:extLst>
          </p:cNvPr>
          <p:cNvSpPr>
            <a:spLocks noChangeArrowheads="1"/>
          </p:cNvSpPr>
          <p:nvPr/>
        </p:nvSpPr>
        <p:spPr bwMode="auto">
          <a:xfrm>
            <a:off x="577122" y="1780294"/>
            <a:ext cx="6735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eaLnBrk="1" hangingPunct="1"/>
            <a:r>
              <a:rPr lang="en-US" altLang="en-US" sz="1000" b="1">
                <a:solidFill>
                  <a:srgbClr val="007AA9"/>
                </a:solidFill>
                <a:latin typeface="+mj-lt"/>
              </a:rPr>
              <a:t>Clients</a:t>
            </a:r>
          </a:p>
        </p:txBody>
      </p:sp>
      <p:sp>
        <p:nvSpPr>
          <p:cNvPr id="74" name="Rectangle 73">
            <a:extLst>
              <a:ext uri="{FF2B5EF4-FFF2-40B4-BE49-F238E27FC236}">
                <a16:creationId xmlns:a16="http://schemas.microsoft.com/office/drawing/2014/main" id="{BFA5C3C2-52D4-4D73-B267-0DDE883B9F06}"/>
              </a:ext>
            </a:extLst>
          </p:cNvPr>
          <p:cNvSpPr/>
          <p:nvPr/>
        </p:nvSpPr>
        <p:spPr bwMode="auto">
          <a:xfrm>
            <a:off x="3323124" y="1513010"/>
            <a:ext cx="1218759" cy="667919"/>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anchor="ctr"/>
          <a:lstStyle/>
          <a:p>
            <a:pPr algn="ctr" eaLnBrk="1" hangingPunct="1">
              <a:defRPr/>
            </a:pPr>
            <a:r>
              <a:rPr lang="en-US" sz="1050"/>
              <a:t>Medium-size companies</a:t>
            </a:r>
          </a:p>
        </p:txBody>
      </p:sp>
      <p:sp>
        <p:nvSpPr>
          <p:cNvPr id="75" name="Rectangle 74">
            <a:extLst>
              <a:ext uri="{FF2B5EF4-FFF2-40B4-BE49-F238E27FC236}">
                <a16:creationId xmlns:a16="http://schemas.microsoft.com/office/drawing/2014/main" id="{FD51F5E5-2F67-4B93-A14E-0F721FD83409}"/>
              </a:ext>
            </a:extLst>
          </p:cNvPr>
          <p:cNvSpPr/>
          <p:nvPr/>
        </p:nvSpPr>
        <p:spPr bwMode="auto">
          <a:xfrm>
            <a:off x="1984516" y="1513010"/>
            <a:ext cx="1220258" cy="667919"/>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anchor="ctr"/>
          <a:lstStyle/>
          <a:p>
            <a:pPr algn="ctr" eaLnBrk="1" hangingPunct="1">
              <a:defRPr/>
            </a:pPr>
            <a:r>
              <a:rPr lang="en-US" sz="1050"/>
              <a:t>Key accounts</a:t>
            </a:r>
          </a:p>
        </p:txBody>
      </p:sp>
      <p:sp>
        <p:nvSpPr>
          <p:cNvPr id="76" name="Rectangle 75">
            <a:extLst>
              <a:ext uri="{FF2B5EF4-FFF2-40B4-BE49-F238E27FC236}">
                <a16:creationId xmlns:a16="http://schemas.microsoft.com/office/drawing/2014/main" id="{DC7B39B4-6883-43E3-9131-411630C9A092}"/>
              </a:ext>
            </a:extLst>
          </p:cNvPr>
          <p:cNvSpPr/>
          <p:nvPr/>
        </p:nvSpPr>
        <p:spPr bwMode="auto">
          <a:xfrm>
            <a:off x="527624" y="2553592"/>
            <a:ext cx="4421165" cy="1238250"/>
          </a:xfrm>
          <a:prstGeom prst="rect">
            <a:avLst/>
          </a:prstGeom>
          <a:solidFill>
            <a:schemeClr val="bg1">
              <a:lumMod val="95000"/>
            </a:schemeClr>
          </a:solidFill>
          <a:ln w="9525" cap="flat" cmpd="sng" algn="ctr">
            <a:solidFill>
              <a:schemeClr val="tx1">
                <a:lumMod val="60000"/>
                <a:lumOff val="40000"/>
              </a:schemeClr>
            </a:solidFill>
            <a:prstDash val="solid"/>
            <a:round/>
            <a:headEnd type="none" w="med" len="med"/>
            <a:tailEnd type="none" w="med" len="med"/>
          </a:ln>
          <a:effectLst/>
        </p:spPr>
        <p:txBody>
          <a:bodyPr lIns="108000" tIns="72000" rIns="0"/>
          <a:lstStyle/>
          <a:p>
            <a:pPr eaLnBrk="1" hangingPunct="1">
              <a:defRPr/>
            </a:pPr>
            <a:endParaRPr lang="en-US" sz="1200" b="1">
              <a:solidFill>
                <a:schemeClr val="tx1">
                  <a:lumMod val="75000"/>
                </a:schemeClr>
              </a:solidFill>
            </a:endParaRPr>
          </a:p>
        </p:txBody>
      </p:sp>
      <p:sp>
        <p:nvSpPr>
          <p:cNvPr id="77" name="Rectangle 76">
            <a:extLst>
              <a:ext uri="{FF2B5EF4-FFF2-40B4-BE49-F238E27FC236}">
                <a16:creationId xmlns:a16="http://schemas.microsoft.com/office/drawing/2014/main" id="{4A69330F-8915-4BF0-BEF4-0906E0F9C36E}"/>
              </a:ext>
            </a:extLst>
          </p:cNvPr>
          <p:cNvSpPr/>
          <p:nvPr/>
        </p:nvSpPr>
        <p:spPr bwMode="auto">
          <a:xfrm>
            <a:off x="527624" y="3912514"/>
            <a:ext cx="4421165" cy="1239694"/>
          </a:xfrm>
          <a:prstGeom prst="rect">
            <a:avLst/>
          </a:prstGeom>
          <a:solidFill>
            <a:srgbClr val="F1F9F3"/>
          </a:solidFill>
          <a:ln w="9525" cap="flat" cmpd="sng" algn="ctr">
            <a:solidFill>
              <a:schemeClr val="tx1">
                <a:lumMod val="40000"/>
                <a:lumOff val="60000"/>
              </a:schemeClr>
            </a:solidFill>
            <a:prstDash val="solid"/>
            <a:round/>
            <a:headEnd type="none" w="med" len="med"/>
            <a:tailEnd type="none" w="med" len="med"/>
          </a:ln>
          <a:effectLst/>
        </p:spPr>
        <p:txBody>
          <a:bodyPr lIns="108000" tIns="72000"/>
          <a:lstStyle/>
          <a:p>
            <a:pPr eaLnBrk="1" hangingPunct="1">
              <a:defRPr/>
            </a:pPr>
            <a:endParaRPr lang="en-US" sz="1200" b="1">
              <a:solidFill>
                <a:schemeClr val="tx2"/>
              </a:solidFill>
            </a:endParaRPr>
          </a:p>
        </p:txBody>
      </p:sp>
      <p:pic>
        <p:nvPicPr>
          <p:cNvPr id="78" name="Graphique 174" descr="Utilisateurs">
            <a:extLst>
              <a:ext uri="{FF2B5EF4-FFF2-40B4-BE49-F238E27FC236}">
                <a16:creationId xmlns:a16="http://schemas.microsoft.com/office/drawing/2014/main" id="{990A8E13-0E74-41A7-AB1D-0AD7142580B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00828" y="4294366"/>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a:extLst>
              <a:ext uri="{FF2B5EF4-FFF2-40B4-BE49-F238E27FC236}">
                <a16:creationId xmlns:a16="http://schemas.microsoft.com/office/drawing/2014/main" id="{926410C2-A1F6-421F-BC6B-E17012BC18FC}"/>
              </a:ext>
            </a:extLst>
          </p:cNvPr>
          <p:cNvSpPr/>
          <p:nvPr/>
        </p:nvSpPr>
        <p:spPr>
          <a:xfrm>
            <a:off x="547274" y="3119003"/>
            <a:ext cx="1168910" cy="553998"/>
          </a:xfrm>
          <a:prstGeom prst="rect">
            <a:avLst/>
          </a:prstGeom>
        </p:spPr>
        <p:txBody>
          <a:bodyPr wrap="square">
            <a:spAutoFit/>
          </a:bodyPr>
          <a:lstStyle/>
          <a:p>
            <a:pPr eaLnBrk="1" hangingPunct="1">
              <a:defRPr/>
            </a:pPr>
            <a:r>
              <a:rPr lang="en-US" sz="1000" b="1" err="1">
                <a:solidFill>
                  <a:schemeClr val="tx1">
                    <a:lumMod val="75000"/>
                  </a:schemeClr>
                </a:solidFill>
                <a:latin typeface="+mj-lt"/>
              </a:rPr>
              <a:t>Acolad’s</a:t>
            </a:r>
            <a:r>
              <a:rPr lang="en-US" sz="1000" b="1">
                <a:solidFill>
                  <a:schemeClr val="tx1">
                    <a:lumMod val="75000"/>
                  </a:schemeClr>
                </a:solidFill>
                <a:latin typeface="+mj-lt"/>
              </a:rPr>
              <a:t> augmented B2B platform</a:t>
            </a:r>
          </a:p>
        </p:txBody>
      </p:sp>
      <p:sp>
        <p:nvSpPr>
          <p:cNvPr id="80" name="Rectangle 10">
            <a:extLst>
              <a:ext uri="{FF2B5EF4-FFF2-40B4-BE49-F238E27FC236}">
                <a16:creationId xmlns:a16="http://schemas.microsoft.com/office/drawing/2014/main" id="{150C7DCA-409D-44AB-BB13-9BC117A84468}"/>
              </a:ext>
            </a:extLst>
          </p:cNvPr>
          <p:cNvSpPr>
            <a:spLocks noChangeArrowheads="1"/>
          </p:cNvSpPr>
          <p:nvPr/>
        </p:nvSpPr>
        <p:spPr bwMode="auto">
          <a:xfrm>
            <a:off x="577122" y="4567921"/>
            <a:ext cx="8579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eaLnBrk="1" hangingPunct="1"/>
            <a:r>
              <a:rPr lang="en-US" altLang="en-US" sz="1000" b="1">
                <a:solidFill>
                  <a:srgbClr val="00B050"/>
                </a:solidFill>
                <a:latin typeface="+mj-lt"/>
              </a:rPr>
              <a:t>Suppliers</a:t>
            </a:r>
          </a:p>
        </p:txBody>
      </p:sp>
      <p:sp>
        <p:nvSpPr>
          <p:cNvPr id="81" name="Rectangle 80">
            <a:extLst>
              <a:ext uri="{FF2B5EF4-FFF2-40B4-BE49-F238E27FC236}">
                <a16:creationId xmlns:a16="http://schemas.microsoft.com/office/drawing/2014/main" id="{41C7D8BC-B160-452B-A653-FE8C817C0DE5}"/>
              </a:ext>
            </a:extLst>
          </p:cNvPr>
          <p:cNvSpPr/>
          <p:nvPr/>
        </p:nvSpPr>
        <p:spPr bwMode="auto">
          <a:xfrm>
            <a:off x="1939661" y="4087860"/>
            <a:ext cx="2600854" cy="889000"/>
          </a:xfrm>
          <a:prstGeom prst="rect">
            <a:avLst/>
          </a:prstGeom>
          <a:solidFill>
            <a:schemeClr val="bg1"/>
          </a:solidFill>
          <a:ln w="9525"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r>
              <a:rPr lang="en-US" sz="1050"/>
              <a:t>Freelancer network (c. 15,000 freelancers)</a:t>
            </a:r>
          </a:p>
        </p:txBody>
      </p:sp>
      <p:pic>
        <p:nvPicPr>
          <p:cNvPr id="82" name="Graphic 250">
            <a:extLst>
              <a:ext uri="{FF2B5EF4-FFF2-40B4-BE49-F238E27FC236}">
                <a16:creationId xmlns:a16="http://schemas.microsoft.com/office/drawing/2014/main" id="{26B811CE-5AF8-4913-A705-BAF0E5E9C3C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0902" y="4553792"/>
            <a:ext cx="403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82">
            <a:extLst>
              <a:ext uri="{FF2B5EF4-FFF2-40B4-BE49-F238E27FC236}">
                <a16:creationId xmlns:a16="http://schemas.microsoft.com/office/drawing/2014/main" id="{092273F5-8613-4F3F-B694-87D17D60CA3A}"/>
              </a:ext>
            </a:extLst>
          </p:cNvPr>
          <p:cNvSpPr/>
          <p:nvPr/>
        </p:nvSpPr>
        <p:spPr bwMode="auto">
          <a:xfrm>
            <a:off x="1984515" y="3463145"/>
            <a:ext cx="2556000" cy="2278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a:lstStyle/>
          <a:p>
            <a:pPr algn="ctr">
              <a:defRPr/>
            </a:pPr>
            <a:r>
              <a:rPr lang="en-US" sz="1050"/>
              <a:t>Back-office </a:t>
            </a:r>
            <a:r>
              <a:rPr lang="en-US" sz="1050" i="1"/>
              <a:t>(c. 300 FTEs)</a:t>
            </a:r>
            <a:r>
              <a:rPr lang="en-US" sz="1050"/>
              <a:t> </a:t>
            </a:r>
            <a:endParaRPr lang="en-US" sz="1050" i="1"/>
          </a:p>
        </p:txBody>
      </p:sp>
      <p:sp>
        <p:nvSpPr>
          <p:cNvPr id="84" name="Rectangle 83">
            <a:extLst>
              <a:ext uri="{FF2B5EF4-FFF2-40B4-BE49-F238E27FC236}">
                <a16:creationId xmlns:a16="http://schemas.microsoft.com/office/drawing/2014/main" id="{E0D6334A-71C5-4811-B3B9-4A3926681EE1}"/>
              </a:ext>
            </a:extLst>
          </p:cNvPr>
          <p:cNvSpPr/>
          <p:nvPr/>
        </p:nvSpPr>
        <p:spPr bwMode="auto">
          <a:xfrm>
            <a:off x="1984515" y="3185236"/>
            <a:ext cx="2556000" cy="2278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a:lstStyle/>
          <a:p>
            <a:pPr algn="ctr">
              <a:defRPr/>
            </a:pPr>
            <a:r>
              <a:rPr lang="en-US" sz="1050"/>
              <a:t>Front-office </a:t>
            </a:r>
            <a:r>
              <a:rPr lang="en-US" sz="1050" i="1"/>
              <a:t>(c. 700 FTEs)</a:t>
            </a:r>
          </a:p>
        </p:txBody>
      </p:sp>
      <p:sp>
        <p:nvSpPr>
          <p:cNvPr id="85" name="Rectangle 84">
            <a:extLst>
              <a:ext uri="{FF2B5EF4-FFF2-40B4-BE49-F238E27FC236}">
                <a16:creationId xmlns:a16="http://schemas.microsoft.com/office/drawing/2014/main" id="{8691ED70-943C-4072-BAEC-A95B12AAFE00}"/>
              </a:ext>
            </a:extLst>
          </p:cNvPr>
          <p:cNvSpPr/>
          <p:nvPr/>
        </p:nvSpPr>
        <p:spPr bwMode="auto">
          <a:xfrm>
            <a:off x="5082306" y="1218045"/>
            <a:ext cx="1447534" cy="3934164"/>
          </a:xfrm>
          <a:prstGeom prst="rect">
            <a:avLst/>
          </a:prstGeom>
          <a:solidFill>
            <a:schemeClr val="accent4">
              <a:lumMod val="60000"/>
              <a:lumOff val="40000"/>
              <a:alpha val="40784"/>
            </a:schemeClr>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00" b="1">
                <a:solidFill>
                  <a:schemeClr val="accent4"/>
                </a:solidFill>
              </a:rPr>
              <a:t>Technological layer</a:t>
            </a:r>
          </a:p>
        </p:txBody>
      </p:sp>
      <p:sp>
        <p:nvSpPr>
          <p:cNvPr id="98" name="Freeform 5">
            <a:extLst>
              <a:ext uri="{FF2B5EF4-FFF2-40B4-BE49-F238E27FC236}">
                <a16:creationId xmlns:a16="http://schemas.microsoft.com/office/drawing/2014/main" id="{6337AF24-4179-4310-9455-DAE4CFDCDABB}"/>
              </a:ext>
            </a:extLst>
          </p:cNvPr>
          <p:cNvSpPr>
            <a:spLocks noEditPoints="1"/>
          </p:cNvSpPr>
          <p:nvPr/>
        </p:nvSpPr>
        <p:spPr bwMode="auto">
          <a:xfrm>
            <a:off x="5121994" y="1460586"/>
            <a:ext cx="220662" cy="21907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4"/>
          </a:solidFill>
          <a:ln>
            <a:noFill/>
          </a:ln>
        </p:spPr>
        <p:txBody>
          <a:bodyPr/>
          <a:lstStyle/>
          <a:p>
            <a:pPr eaLnBrk="1" hangingPunct="1">
              <a:defRPr/>
            </a:pPr>
            <a:endParaRPr lang="en-US">
              <a:latin typeface="Trebuchet MS"/>
            </a:endParaRPr>
          </a:p>
        </p:txBody>
      </p:sp>
      <p:sp>
        <p:nvSpPr>
          <p:cNvPr id="104" name="Bulle narrative : rectangle 20">
            <a:extLst>
              <a:ext uri="{FF2B5EF4-FFF2-40B4-BE49-F238E27FC236}">
                <a16:creationId xmlns:a16="http://schemas.microsoft.com/office/drawing/2014/main" id="{306E4210-9494-45F0-BCA5-5DE31A995A05}"/>
              </a:ext>
            </a:extLst>
          </p:cNvPr>
          <p:cNvSpPr/>
          <p:nvPr/>
        </p:nvSpPr>
        <p:spPr bwMode="auto">
          <a:xfrm>
            <a:off x="6954300" y="1210381"/>
            <a:ext cx="2401863" cy="3941827"/>
          </a:xfrm>
          <a:prstGeom prst="wedgeRectCallout">
            <a:avLst>
              <a:gd name="adj1" fmla="val -26388"/>
              <a:gd name="adj2" fmla="val 29744"/>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spcBef>
                <a:spcPts val="100"/>
              </a:spcBef>
              <a:spcAft>
                <a:spcPts val="600"/>
              </a:spcAft>
            </a:pPr>
            <a:r>
              <a:rPr lang="en-US" sz="1000" b="1" err="1">
                <a:solidFill>
                  <a:schemeClr val="accent5">
                    <a:lumMod val="75000"/>
                  </a:schemeClr>
                </a:solidFill>
                <a:latin typeface="+mj-lt"/>
              </a:rPr>
              <a:t>Acolad</a:t>
            </a:r>
            <a:r>
              <a:rPr lang="en-US" sz="1000" b="1">
                <a:solidFill>
                  <a:schemeClr val="accent5">
                    <a:lumMod val="75000"/>
                  </a:schemeClr>
                </a:solidFill>
                <a:latin typeface="+mj-lt"/>
              </a:rPr>
              <a:t> value proposition</a:t>
            </a:r>
            <a:r>
              <a:rPr lang="en-US" sz="1000">
                <a:latin typeface="+mj-lt"/>
              </a:rPr>
              <a:t>: </a:t>
            </a:r>
          </a:p>
          <a:p>
            <a:pPr marL="171450" indent="-171450">
              <a:spcAft>
                <a:spcPts val="400"/>
              </a:spcAft>
              <a:buFont typeface="Arial" panose="020B0604020202020204" pitchFamily="34" charset="0"/>
              <a:buChar char="•"/>
            </a:pPr>
            <a:r>
              <a:rPr lang="en-US" sz="1000" err="1">
                <a:latin typeface="+mj-lt"/>
              </a:rPr>
              <a:t>Acolad</a:t>
            </a:r>
            <a:r>
              <a:rPr lang="en-US" sz="1000">
                <a:latin typeface="+mj-lt"/>
              </a:rPr>
              <a:t> brings value by offering </a:t>
            </a:r>
            <a:r>
              <a:rPr lang="en-US" sz="1000">
                <a:solidFill>
                  <a:schemeClr val="accent5">
                    <a:lumMod val="75000"/>
                  </a:schemeClr>
                </a:solidFill>
                <a:latin typeface="+mj-lt"/>
              </a:rPr>
              <a:t>a hybrid solution</a:t>
            </a:r>
            <a:r>
              <a:rPr lang="en-US" sz="1000">
                <a:latin typeface="+mj-lt"/>
              </a:rPr>
              <a:t>, cheaper than traditional agencies and more project-organized than freelances alone</a:t>
            </a:r>
            <a:endParaRPr lang="en-US" sz="1000">
              <a:solidFill>
                <a:schemeClr val="tx2"/>
              </a:solidFill>
              <a:latin typeface="+mj-lt"/>
            </a:endParaRPr>
          </a:p>
          <a:p>
            <a:pPr marL="171450" indent="-171450">
              <a:spcAft>
                <a:spcPts val="400"/>
              </a:spcAft>
              <a:buFont typeface="Arial" panose="020B0604020202020204" pitchFamily="34" charset="0"/>
              <a:buChar char="•"/>
            </a:pPr>
            <a:r>
              <a:rPr lang="en-US" sz="1000">
                <a:latin typeface="+mj-lt"/>
              </a:rPr>
              <a:t>Transfer of value from</a:t>
            </a:r>
            <a:r>
              <a:rPr lang="en-US" sz="1000">
                <a:solidFill>
                  <a:schemeClr val="tx2"/>
                </a:solidFill>
                <a:latin typeface="+mj-lt"/>
              </a:rPr>
              <a:t> </a:t>
            </a:r>
            <a:r>
              <a:rPr lang="en-US" sz="1000">
                <a:solidFill>
                  <a:schemeClr val="accent5">
                    <a:lumMod val="75000"/>
                  </a:schemeClr>
                </a:solidFill>
                <a:latin typeface="+mj-lt"/>
              </a:rPr>
              <a:t>traditional agencies </a:t>
            </a:r>
            <a:r>
              <a:rPr lang="en-US" sz="1000">
                <a:latin typeface="+mj-lt"/>
              </a:rPr>
              <a:t>and</a:t>
            </a:r>
            <a:r>
              <a:rPr lang="en-US" sz="1000">
                <a:solidFill>
                  <a:schemeClr val="tx2"/>
                </a:solidFill>
                <a:latin typeface="+mj-lt"/>
              </a:rPr>
              <a:t> </a:t>
            </a:r>
            <a:r>
              <a:rPr lang="en-US" sz="1000">
                <a:solidFill>
                  <a:schemeClr val="accent5">
                    <a:lumMod val="75000"/>
                  </a:schemeClr>
                </a:solidFill>
                <a:latin typeface="+mj-lt"/>
              </a:rPr>
              <a:t>freelances working alone</a:t>
            </a:r>
          </a:p>
          <a:p>
            <a:pPr marL="171450" indent="-171450">
              <a:spcAft>
                <a:spcPts val="400"/>
              </a:spcAft>
              <a:buFont typeface="Arial" panose="020B0604020202020204" pitchFamily="34" charset="0"/>
              <a:buChar char="•"/>
            </a:pPr>
            <a:endParaRPr lang="en-US" sz="1000">
              <a:solidFill>
                <a:schemeClr val="tx2"/>
              </a:solidFill>
              <a:latin typeface="+mj-lt"/>
            </a:endParaRPr>
          </a:p>
          <a:p>
            <a:pPr algn="ctr">
              <a:spcAft>
                <a:spcPts val="400"/>
              </a:spcAft>
            </a:pPr>
            <a:r>
              <a:rPr lang="en-US" sz="1000" b="1">
                <a:solidFill>
                  <a:schemeClr val="accent5">
                    <a:lumMod val="75000"/>
                  </a:schemeClr>
                </a:solidFill>
                <a:latin typeface="+mj-lt"/>
              </a:rPr>
              <a:t>Opportunities</a:t>
            </a:r>
          </a:p>
          <a:p>
            <a:pPr>
              <a:spcAft>
                <a:spcPts val="400"/>
              </a:spcAft>
            </a:pPr>
            <a:r>
              <a:rPr lang="en-US" sz="1000"/>
              <a:t>Through its large pool of freelance translators, </a:t>
            </a:r>
            <a:r>
              <a:rPr lang="en-US" sz="1000" err="1"/>
              <a:t>Acolad</a:t>
            </a:r>
            <a:r>
              <a:rPr lang="en-US" sz="1000"/>
              <a:t> built a </a:t>
            </a:r>
            <a:r>
              <a:rPr lang="en-US" sz="1000">
                <a:solidFill>
                  <a:schemeClr val="accent5">
                    <a:lumMod val="75000"/>
                  </a:schemeClr>
                </a:solidFill>
              </a:rPr>
              <a:t>flexible sub-contracting platform</a:t>
            </a:r>
            <a:r>
              <a:rPr lang="en-US" sz="1000">
                <a:solidFill>
                  <a:schemeClr val="accent1"/>
                </a:solidFill>
              </a:rPr>
              <a:t> </a:t>
            </a:r>
            <a:r>
              <a:rPr lang="en-US" sz="1000"/>
              <a:t>allowing itself to turn into an </a:t>
            </a:r>
            <a:r>
              <a:rPr lang="en-US" sz="1000">
                <a:solidFill>
                  <a:schemeClr val="accent5">
                    <a:lumMod val="75000"/>
                  </a:schemeClr>
                </a:solidFill>
              </a:rPr>
              <a:t>asset light structure</a:t>
            </a:r>
            <a:r>
              <a:rPr lang="en-US" sz="1000"/>
              <a:t> with </a:t>
            </a:r>
            <a:r>
              <a:rPr lang="en-US" sz="1000">
                <a:solidFill>
                  <a:schemeClr val="accent5">
                    <a:lumMod val="75000"/>
                  </a:schemeClr>
                </a:solidFill>
              </a:rPr>
              <a:t>increased share of variable costs</a:t>
            </a:r>
          </a:p>
          <a:p>
            <a:pPr>
              <a:spcAft>
                <a:spcPts val="400"/>
              </a:spcAft>
            </a:pPr>
            <a:r>
              <a:rPr lang="en-US" sz="1000">
                <a:solidFill>
                  <a:schemeClr val="tx2"/>
                </a:solidFill>
                <a:latin typeface="+mj-lt"/>
              </a:rPr>
              <a:t> </a:t>
            </a:r>
            <a:r>
              <a:rPr lang="en-US" sz="1000">
                <a:latin typeface="+mj-lt"/>
              </a:rPr>
              <a:t> </a:t>
            </a:r>
          </a:p>
        </p:txBody>
      </p:sp>
      <p:sp>
        <p:nvSpPr>
          <p:cNvPr id="105" name="Triangle isocèle 104">
            <a:extLst>
              <a:ext uri="{FF2B5EF4-FFF2-40B4-BE49-F238E27FC236}">
                <a16:creationId xmlns:a16="http://schemas.microsoft.com/office/drawing/2014/main" id="{BC8E7AD7-ACE7-4907-9606-689CA2783FBF}"/>
              </a:ext>
            </a:extLst>
          </p:cNvPr>
          <p:cNvSpPr/>
          <p:nvPr/>
        </p:nvSpPr>
        <p:spPr>
          <a:xfrm rot="5400000">
            <a:off x="6002394" y="3142287"/>
            <a:ext cx="1479352" cy="171636"/>
          </a:xfrm>
          <a:prstGeom prst="triangl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06" name="Rectangle 105">
            <a:extLst>
              <a:ext uri="{FF2B5EF4-FFF2-40B4-BE49-F238E27FC236}">
                <a16:creationId xmlns:a16="http://schemas.microsoft.com/office/drawing/2014/main" id="{D2ED2DB6-16B9-47C7-861D-66CE6ABD6994}"/>
              </a:ext>
            </a:extLst>
          </p:cNvPr>
          <p:cNvSpPr/>
          <p:nvPr/>
        </p:nvSpPr>
        <p:spPr bwMode="auto">
          <a:xfrm>
            <a:off x="527507" y="5441566"/>
            <a:ext cx="1163640" cy="586563"/>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107" name="Rectangle 106">
            <a:extLst>
              <a:ext uri="{FF2B5EF4-FFF2-40B4-BE49-F238E27FC236}">
                <a16:creationId xmlns:a16="http://schemas.microsoft.com/office/drawing/2014/main" id="{C3FE6728-B471-4469-822F-E6CCF454F4E3}"/>
              </a:ext>
            </a:extLst>
          </p:cNvPr>
          <p:cNvSpPr/>
          <p:nvPr/>
        </p:nvSpPr>
        <p:spPr bwMode="auto">
          <a:xfrm>
            <a:off x="1805496" y="5438875"/>
            <a:ext cx="7550668"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a:t>Beyond positioning as an intermediary between customers and suppliers, successfully operating a B2B platform requires </a:t>
            </a:r>
            <a:r>
              <a:rPr lang="en-US" sz="900">
                <a:solidFill>
                  <a:schemeClr val="accent5">
                    <a:lumMod val="75000"/>
                  </a:schemeClr>
                </a:solidFill>
              </a:rPr>
              <a:t>additional skills in project management</a:t>
            </a:r>
            <a:r>
              <a:rPr lang="en-US" sz="900"/>
              <a:t>, </a:t>
            </a:r>
            <a:r>
              <a:rPr lang="en-US" sz="900">
                <a:solidFill>
                  <a:schemeClr val="accent5">
                    <a:lumMod val="75000"/>
                  </a:schemeClr>
                </a:solidFill>
              </a:rPr>
              <a:t>sales</a:t>
            </a:r>
            <a:r>
              <a:rPr lang="en-US" sz="900"/>
              <a:t> (dedicated team handling client interactions) and </a:t>
            </a:r>
            <a:r>
              <a:rPr lang="en-US" sz="900">
                <a:solidFill>
                  <a:schemeClr val="accent5">
                    <a:lumMod val="75000"/>
                  </a:schemeClr>
                </a:solidFill>
              </a:rPr>
              <a:t>human-made matching </a:t>
            </a:r>
            <a:r>
              <a:rPr lang="en-US" sz="900"/>
              <a:t>(versus automatically allocating a resource to a client)</a:t>
            </a:r>
          </a:p>
        </p:txBody>
      </p:sp>
      <p:sp>
        <p:nvSpPr>
          <p:cNvPr id="108" name="Triangle isocèle 107">
            <a:extLst>
              <a:ext uri="{FF2B5EF4-FFF2-40B4-BE49-F238E27FC236}">
                <a16:creationId xmlns:a16="http://schemas.microsoft.com/office/drawing/2014/main" id="{74F08308-F3AF-47D3-926C-68B9BC30C142}"/>
              </a:ext>
            </a:extLst>
          </p:cNvPr>
          <p:cNvSpPr/>
          <p:nvPr/>
        </p:nvSpPr>
        <p:spPr bwMode="auto">
          <a:xfrm rot="5400000">
            <a:off x="343922" y="5622460"/>
            <a:ext cx="586563" cy="21939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70" name="ZoneTexte 1030">
            <a:extLst>
              <a:ext uri="{FF2B5EF4-FFF2-40B4-BE49-F238E27FC236}">
                <a16:creationId xmlns:a16="http://schemas.microsoft.com/office/drawing/2014/main" id="{69512478-4F7C-4EB8-B587-69AC4EA2524C}"/>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109" name="TextBox 43">
            <a:extLst>
              <a:ext uri="{FF2B5EF4-FFF2-40B4-BE49-F238E27FC236}">
                <a16:creationId xmlns:a16="http://schemas.microsoft.com/office/drawing/2014/main" id="{900E0DB4-63DE-411E-95D1-CDDE6BD22BEC}"/>
              </a:ext>
            </a:extLst>
          </p:cNvPr>
          <p:cNvSpPr txBox="1"/>
          <p:nvPr/>
        </p:nvSpPr>
        <p:spPr>
          <a:xfrm>
            <a:off x="2072167" y="2655214"/>
            <a:ext cx="1240470" cy="406639"/>
          </a:xfrm>
          <a:prstGeom prst="rect">
            <a:avLst/>
          </a:prstGeom>
          <a:noFill/>
          <a:ln>
            <a:noFill/>
          </a:ln>
          <a:effectLst/>
        </p:spPr>
        <p:txBody>
          <a:bodyPr wrap="square" lIns="0" tIns="18000" rIns="0" bIns="18000" rtlCol="0" anchor="ctr">
            <a:noAutofit/>
          </a:bodyPr>
          <a:lstStyle/>
          <a:p>
            <a:pPr algn="ctr"/>
            <a:r>
              <a:rPr lang="en-US" sz="900" i="1">
                <a:latin typeface="+mj-lt"/>
              </a:rPr>
              <a:t>Global project &amp; workflow management</a:t>
            </a:r>
          </a:p>
        </p:txBody>
      </p:sp>
      <p:sp>
        <p:nvSpPr>
          <p:cNvPr id="110" name="TextBox 45">
            <a:extLst>
              <a:ext uri="{FF2B5EF4-FFF2-40B4-BE49-F238E27FC236}">
                <a16:creationId xmlns:a16="http://schemas.microsoft.com/office/drawing/2014/main" id="{FDC6DE17-F845-4ACC-AF9C-2831EC5B38A6}"/>
              </a:ext>
            </a:extLst>
          </p:cNvPr>
          <p:cNvSpPr txBox="1"/>
          <p:nvPr/>
        </p:nvSpPr>
        <p:spPr>
          <a:xfrm>
            <a:off x="3312637" y="2655214"/>
            <a:ext cx="1280169" cy="406639"/>
          </a:xfrm>
          <a:prstGeom prst="rect">
            <a:avLst/>
          </a:prstGeom>
          <a:noFill/>
          <a:ln>
            <a:noFill/>
          </a:ln>
          <a:effectLst/>
        </p:spPr>
        <p:txBody>
          <a:bodyPr wrap="square" lIns="0" tIns="18000" rIns="0" bIns="18000" rtlCol="0" anchor="ctr">
            <a:noAutofit/>
          </a:bodyPr>
          <a:lstStyle/>
          <a:p>
            <a:pPr algn="ctr"/>
            <a:r>
              <a:rPr lang="en-US" sz="900" i="1">
                <a:latin typeface="+mj-lt"/>
              </a:rPr>
              <a:t>Quality assurance</a:t>
            </a:r>
          </a:p>
        </p:txBody>
      </p:sp>
      <p:pic>
        <p:nvPicPr>
          <p:cNvPr id="112" name="Picture 2" descr="Acolad : Translation Services, Professional Translation Agency - Acolad">
            <a:extLst>
              <a:ext uri="{FF2B5EF4-FFF2-40B4-BE49-F238E27FC236}">
                <a16:creationId xmlns:a16="http://schemas.microsoft.com/office/drawing/2014/main" id="{EF45491D-E70D-4253-8234-91BF8DAF915F}"/>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394" y="2705801"/>
            <a:ext cx="1004670" cy="260994"/>
          </a:xfrm>
          <a:prstGeom prst="rect">
            <a:avLst/>
          </a:prstGeom>
          <a:noFill/>
          <a:extLst>
            <a:ext uri="{909E8E84-426E-40DD-AFC4-6F175D3DCCD1}">
              <a14:hiddenFill xmlns:a14="http://schemas.microsoft.com/office/drawing/2010/main">
                <a:solidFill>
                  <a:srgbClr val="FFFFFF"/>
                </a:solidFill>
              </a14:hiddenFill>
            </a:ext>
          </a:extLst>
        </p:spPr>
      </p:pic>
      <p:pic>
        <p:nvPicPr>
          <p:cNvPr id="113" name="Graphic 29" descr="Arrow circle with solid fill">
            <a:extLst>
              <a:ext uri="{FF2B5EF4-FFF2-40B4-BE49-F238E27FC236}">
                <a16:creationId xmlns:a16="http://schemas.microsoft.com/office/drawing/2014/main" id="{73118AAD-7E14-4D14-BB77-8BF6EE5D342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13" b="16035"/>
          <a:stretch/>
        </p:blipFill>
        <p:spPr>
          <a:xfrm>
            <a:off x="3037770" y="2892756"/>
            <a:ext cx="485345" cy="347631"/>
          </a:xfrm>
          <a:prstGeom prst="rect">
            <a:avLst/>
          </a:prstGeom>
        </p:spPr>
      </p:pic>
      <p:sp>
        <p:nvSpPr>
          <p:cNvPr id="114" name="Rectangle 113">
            <a:extLst>
              <a:ext uri="{FF2B5EF4-FFF2-40B4-BE49-F238E27FC236}">
                <a16:creationId xmlns:a16="http://schemas.microsoft.com/office/drawing/2014/main" id="{D24ADC21-3DB4-48FF-9089-1AC595AD08C2}"/>
              </a:ext>
            </a:extLst>
          </p:cNvPr>
          <p:cNvSpPr/>
          <p:nvPr/>
        </p:nvSpPr>
        <p:spPr bwMode="auto">
          <a:xfrm>
            <a:off x="5236778" y="2884436"/>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a:solidFill>
                  <a:schemeClr val="accent4"/>
                </a:solidFill>
              </a:rPr>
              <a:t>CAT</a:t>
            </a:r>
          </a:p>
        </p:txBody>
      </p:sp>
      <p:sp>
        <p:nvSpPr>
          <p:cNvPr id="115" name="Rectangle 114">
            <a:extLst>
              <a:ext uri="{FF2B5EF4-FFF2-40B4-BE49-F238E27FC236}">
                <a16:creationId xmlns:a16="http://schemas.microsoft.com/office/drawing/2014/main" id="{89D31E51-F145-4E23-B085-988A1B42FF11}"/>
              </a:ext>
            </a:extLst>
          </p:cNvPr>
          <p:cNvSpPr/>
          <p:nvPr/>
        </p:nvSpPr>
        <p:spPr bwMode="auto">
          <a:xfrm>
            <a:off x="5236778" y="4006654"/>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a:solidFill>
                  <a:schemeClr val="accent4"/>
                </a:solidFill>
              </a:rPr>
              <a:t>Workflow automation</a:t>
            </a:r>
          </a:p>
        </p:txBody>
      </p:sp>
      <p:sp>
        <p:nvSpPr>
          <p:cNvPr id="116" name="Rectangle 115">
            <a:extLst>
              <a:ext uri="{FF2B5EF4-FFF2-40B4-BE49-F238E27FC236}">
                <a16:creationId xmlns:a16="http://schemas.microsoft.com/office/drawing/2014/main" id="{D12CBC38-01FD-43CD-9717-BA62835105E9}"/>
              </a:ext>
            </a:extLst>
          </p:cNvPr>
          <p:cNvSpPr/>
          <p:nvPr/>
        </p:nvSpPr>
        <p:spPr bwMode="auto">
          <a:xfrm>
            <a:off x="5236778" y="1762218"/>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a:solidFill>
                  <a:schemeClr val="accent4"/>
                </a:solidFill>
              </a:rPr>
              <a:t>Machine translation</a:t>
            </a:r>
          </a:p>
        </p:txBody>
      </p:sp>
      <p:pic>
        <p:nvPicPr>
          <p:cNvPr id="117" name="Picture 120" descr="A close up of a sign&#10;&#10;Description automatically generated">
            <a:extLst>
              <a:ext uri="{FF2B5EF4-FFF2-40B4-BE49-F238E27FC236}">
                <a16:creationId xmlns:a16="http://schemas.microsoft.com/office/drawing/2014/main" id="{14442800-F24C-4AFE-8DB2-CA1C0CF77684}"/>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99813" y="2102452"/>
            <a:ext cx="606136" cy="34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21">
            <a:extLst>
              <a:ext uri="{FF2B5EF4-FFF2-40B4-BE49-F238E27FC236}">
                <a16:creationId xmlns:a16="http://schemas.microsoft.com/office/drawing/2014/main" id="{D57E250A-DA4E-4FE8-9A82-D00FCA40A3D0}"/>
              </a:ext>
            </a:extLst>
          </p:cNvPr>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63376" y="2436605"/>
            <a:ext cx="443056" cy="26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92">
            <a:extLst>
              <a:ext uri="{FF2B5EF4-FFF2-40B4-BE49-F238E27FC236}">
                <a16:creationId xmlns:a16="http://schemas.microsoft.com/office/drawing/2014/main" id="{86C2E85D-0FDD-42B5-A523-5E1C1B4C97B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455539" y="3515182"/>
            <a:ext cx="721591" cy="29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93">
            <a:extLst>
              <a:ext uri="{FF2B5EF4-FFF2-40B4-BE49-F238E27FC236}">
                <a16:creationId xmlns:a16="http://schemas.microsoft.com/office/drawing/2014/main" id="{B312B44F-2A27-4CFB-A32F-B2C89179C55F}"/>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99615" y="3300591"/>
            <a:ext cx="747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02" descr="A close up of a sign&#10;&#10;Description automatically generated">
            <a:extLst>
              <a:ext uri="{FF2B5EF4-FFF2-40B4-BE49-F238E27FC236}">
                <a16:creationId xmlns:a16="http://schemas.microsoft.com/office/drawing/2014/main" id="{7080EC16-06B3-4417-93D7-886B6D5389F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406496" y="3102201"/>
            <a:ext cx="786071" cy="20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4" descr="Salesforce logo | Dwglogo">
            <a:extLst>
              <a:ext uri="{FF2B5EF4-FFF2-40B4-BE49-F238E27FC236}">
                <a16:creationId xmlns:a16="http://schemas.microsoft.com/office/drawing/2014/main" id="{24854062-E0F7-4C10-9134-D913058DB86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271406" y="4534862"/>
            <a:ext cx="513714" cy="36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6" descr="HubSpot Announces Pricing of Initial Public Offering">
            <a:extLst>
              <a:ext uri="{FF2B5EF4-FFF2-40B4-BE49-F238E27FC236}">
                <a16:creationId xmlns:a16="http://schemas.microsoft.com/office/drawing/2014/main" id="{CD848CE1-1A11-447A-BC3B-C0BAED2EABB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14204" y="4763057"/>
            <a:ext cx="575961" cy="1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07">
            <a:extLst>
              <a:ext uri="{FF2B5EF4-FFF2-40B4-BE49-F238E27FC236}">
                <a16:creationId xmlns:a16="http://schemas.microsoft.com/office/drawing/2014/main" id="{0C883E3A-2C79-46C4-8632-4C55C5CA6B0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30707" y="4298895"/>
            <a:ext cx="693692" cy="390202"/>
          </a:xfrm>
          <a:prstGeom prst="rect">
            <a:avLst/>
          </a:prstGeom>
        </p:spPr>
      </p:pic>
      <p:sp>
        <p:nvSpPr>
          <p:cNvPr id="125" name="Titre 1">
            <a:extLst>
              <a:ext uri="{FF2B5EF4-FFF2-40B4-BE49-F238E27FC236}">
                <a16:creationId xmlns:a16="http://schemas.microsoft.com/office/drawing/2014/main" id="{D3B4B401-D104-4A5F-B626-0FAE8929CF61}"/>
              </a:ext>
            </a:extLst>
          </p:cNvPr>
          <p:cNvSpPr txBox="1">
            <a:spLocks/>
          </p:cNvSpPr>
          <p:nvPr/>
        </p:nvSpPr>
        <p:spPr>
          <a:xfrm>
            <a:off x="584515" y="116632"/>
            <a:ext cx="910701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r>
              <a:rPr lang="en-US" sz="1300" b="0" i="1">
                <a:solidFill>
                  <a:schemeClr val="tx2"/>
                </a:solidFill>
              </a:rPr>
              <a:t>Illustration – </a:t>
            </a:r>
            <a:r>
              <a:rPr lang="en-US" sz="1300" b="0" i="1" err="1">
                <a:solidFill>
                  <a:schemeClr val="tx2"/>
                </a:solidFill>
              </a:rPr>
              <a:t>Acolad</a:t>
            </a:r>
            <a:r>
              <a:rPr lang="en-US" sz="1300" b="0" i="1">
                <a:solidFill>
                  <a:schemeClr val="tx2"/>
                </a:solidFill>
              </a:rPr>
              <a:t>: </a:t>
            </a:r>
            <a:r>
              <a:rPr lang="en-US" sz="1300" b="0"/>
              <a:t>The robustness of </a:t>
            </a:r>
            <a:r>
              <a:rPr lang="en-US" sz="1300" b="0" err="1"/>
              <a:t>Acolad’s</a:t>
            </a:r>
            <a:r>
              <a:rPr lang="en-US" sz="1300" b="0"/>
              <a:t> </a:t>
            </a:r>
            <a:r>
              <a:rPr lang="en-US" sz="1300" b="0">
                <a:solidFill>
                  <a:schemeClr val="accent5">
                    <a:lumMod val="75000"/>
                  </a:schemeClr>
                </a:solidFill>
              </a:rPr>
              <a:t>operating model </a:t>
            </a:r>
            <a:r>
              <a:rPr lang="en-US" sz="1300" b="0"/>
              <a:t>relies on its </a:t>
            </a:r>
            <a:r>
              <a:rPr lang="en-US" sz="1300" b="0">
                <a:solidFill>
                  <a:schemeClr val="accent5">
                    <a:lumMod val="75000"/>
                  </a:schemeClr>
                </a:solidFill>
              </a:rPr>
              <a:t>internal organization and capacity </a:t>
            </a:r>
            <a:r>
              <a:rPr lang="en-US" sz="1300" b="0"/>
              <a:t>to provide </a:t>
            </a:r>
            <a:r>
              <a:rPr lang="en-US" sz="1300" b="0">
                <a:solidFill>
                  <a:schemeClr val="accent5">
                    <a:lumMod val="75000"/>
                  </a:schemeClr>
                </a:solidFill>
              </a:rPr>
              <a:t>quality service to customers</a:t>
            </a:r>
            <a:r>
              <a:rPr lang="en-US" sz="1300" b="0"/>
              <a:t>, leveraging project management, sales and matching skills </a:t>
            </a:r>
            <a:endParaRPr lang="en-US" sz="1300" b="0" i="1"/>
          </a:p>
        </p:txBody>
      </p:sp>
    </p:spTree>
    <p:extLst>
      <p:ext uri="{BB962C8B-B14F-4D97-AF65-F5344CB8AC3E}">
        <p14:creationId xmlns:p14="http://schemas.microsoft.com/office/powerpoint/2010/main" val="24669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hidden="1">
            <a:extLst>
              <a:ext uri="{FF2B5EF4-FFF2-40B4-BE49-F238E27FC236}">
                <a16:creationId xmlns:a16="http://schemas.microsoft.com/office/drawing/2014/main" id="{BFED8127-4C36-49D7-B643-65705A286230}"/>
              </a:ext>
            </a:extLst>
          </p:cNvPr>
          <p:cNvGraphicFramePr>
            <a:graphicFrameLocks noChangeAspect="1"/>
          </p:cNvGraphicFramePr>
          <p:nvPr>
            <p:custDataLst>
              <p:tags r:id="rId1"/>
            </p:custDataLst>
            <p:extLst>
              <p:ext uri="{D42A27DB-BD31-4B8C-83A1-F6EECF244321}">
                <p14:modId xmlns:p14="http://schemas.microsoft.com/office/powerpoint/2010/main" val="1890760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7" name="Objet 26" hidden="1">
                        <a:extLst>
                          <a:ext uri="{FF2B5EF4-FFF2-40B4-BE49-F238E27FC236}">
                            <a16:creationId xmlns:a16="http://schemas.microsoft.com/office/drawing/2014/main" id="{BFED8127-4C36-49D7-B643-65705A2862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F803D54-FFD7-419D-904B-922F49CD2917}"/>
              </a:ext>
            </a:extLst>
          </p:cNvPr>
          <p:cNvSpPr>
            <a:spLocks noGrp="1"/>
          </p:cNvSpPr>
          <p:nvPr>
            <p:ph type="ctrTitle"/>
          </p:nvPr>
        </p:nvSpPr>
        <p:spPr/>
        <p:txBody>
          <a:bodyPr vert="horz"/>
          <a:lstStyle/>
          <a:p>
            <a:r>
              <a:rPr lang="en-US" sz="1300" b="0"/>
              <a:t>Ultimately the </a:t>
            </a:r>
            <a:r>
              <a:rPr lang="en-US" sz="1300" b="0">
                <a:solidFill>
                  <a:schemeClr val="accent5">
                    <a:lumMod val="75000"/>
                  </a:schemeClr>
                </a:solidFill>
              </a:rPr>
              <a:t>level of guarantees offered by platforms </a:t>
            </a:r>
            <a:r>
              <a:rPr lang="en-US" sz="1300" b="0"/>
              <a:t>to end-users differ according to each player but remains </a:t>
            </a:r>
            <a:r>
              <a:rPr lang="en-US" sz="1300" b="0">
                <a:solidFill>
                  <a:schemeClr val="accent5">
                    <a:lumMod val="75000"/>
                  </a:schemeClr>
                </a:solidFill>
              </a:rPr>
              <a:t>lower than what REN players are able to commit to</a:t>
            </a:r>
            <a:r>
              <a:rPr lang="en-US" sz="1300" b="0"/>
              <a:t>, thus playing in favor of REN providers</a:t>
            </a:r>
          </a:p>
        </p:txBody>
      </p:sp>
      <p:sp>
        <p:nvSpPr>
          <p:cNvPr id="3" name="Rectangle 2">
            <a:extLst>
              <a:ext uri="{FF2B5EF4-FFF2-40B4-BE49-F238E27FC236}">
                <a16:creationId xmlns:a16="http://schemas.microsoft.com/office/drawing/2014/main" id="{2A6E30E2-FDCF-4E7D-8476-BAB65F50C885}"/>
              </a:ext>
            </a:extLst>
          </p:cNvPr>
          <p:cNvSpPr/>
          <p:nvPr/>
        </p:nvSpPr>
        <p:spPr>
          <a:xfrm>
            <a:off x="1617590"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Guarantee to find a service provider</a:t>
            </a:r>
          </a:p>
        </p:txBody>
      </p:sp>
      <p:sp>
        <p:nvSpPr>
          <p:cNvPr id="4" name="Rectangle 3">
            <a:extLst>
              <a:ext uri="{FF2B5EF4-FFF2-40B4-BE49-F238E27FC236}">
                <a16:creationId xmlns:a16="http://schemas.microsoft.com/office/drawing/2014/main" id="{FBFA45FE-6078-4B3A-B961-35E498E9E5D3}"/>
              </a:ext>
            </a:extLst>
          </p:cNvPr>
          <p:cNvSpPr/>
          <p:nvPr/>
        </p:nvSpPr>
        <p:spPr>
          <a:xfrm>
            <a:off x="3007431"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Check of providers’ administrative documents </a:t>
            </a:r>
          </a:p>
        </p:txBody>
      </p:sp>
      <p:sp>
        <p:nvSpPr>
          <p:cNvPr id="5" name="Rectangle 4">
            <a:extLst>
              <a:ext uri="{FF2B5EF4-FFF2-40B4-BE49-F238E27FC236}">
                <a16:creationId xmlns:a16="http://schemas.microsoft.com/office/drawing/2014/main" id="{BD728580-58BC-437C-9489-75F07B3629B7}"/>
              </a:ext>
            </a:extLst>
          </p:cNvPr>
          <p:cNvSpPr/>
          <p:nvPr/>
        </p:nvSpPr>
        <p:spPr>
          <a:xfrm>
            <a:off x="4397272"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Establishment of a contract between provider and individuals</a:t>
            </a:r>
          </a:p>
        </p:txBody>
      </p:sp>
      <p:sp>
        <p:nvSpPr>
          <p:cNvPr id="6" name="Rectangle 5">
            <a:extLst>
              <a:ext uri="{FF2B5EF4-FFF2-40B4-BE49-F238E27FC236}">
                <a16:creationId xmlns:a16="http://schemas.microsoft.com/office/drawing/2014/main" id="{0D71B3A7-C6C6-4652-87AB-E37A79AE81E6}"/>
              </a:ext>
            </a:extLst>
          </p:cNvPr>
          <p:cNvSpPr/>
          <p:nvPr/>
        </p:nvSpPr>
        <p:spPr>
          <a:xfrm>
            <a:off x="7176954"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Partnership with insurance companies in case of litigations</a:t>
            </a:r>
          </a:p>
        </p:txBody>
      </p:sp>
      <p:pic>
        <p:nvPicPr>
          <p:cNvPr id="7" name="Picture 2" descr="Hemea pour les pros (Mise à jour 2021)">
            <a:extLst>
              <a:ext uri="{FF2B5EF4-FFF2-40B4-BE49-F238E27FC236}">
                <a16:creationId xmlns:a16="http://schemas.microsoft.com/office/drawing/2014/main" id="{2929ED29-B0BD-4B11-948A-4811710159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456378" y="3641002"/>
            <a:ext cx="723209" cy="2189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53" descr="Une image contenant texte&#10;&#10;Description générée automatiquement">
            <a:extLst>
              <a:ext uri="{FF2B5EF4-FFF2-40B4-BE49-F238E27FC236}">
                <a16:creationId xmlns:a16="http://schemas.microsoft.com/office/drawing/2014/main" id="{F943C314-59B0-4574-8F6E-B5AE0CFC55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849" y="2330757"/>
            <a:ext cx="1034267" cy="146467"/>
          </a:xfrm>
          <a:prstGeom prst="rect">
            <a:avLst/>
          </a:prstGeom>
        </p:spPr>
      </p:pic>
      <p:pic>
        <p:nvPicPr>
          <p:cNvPr id="9" name="Image 54" descr="Une image contenant texte&#10;&#10;Description générée automatiquement">
            <a:extLst>
              <a:ext uri="{FF2B5EF4-FFF2-40B4-BE49-F238E27FC236}">
                <a16:creationId xmlns:a16="http://schemas.microsoft.com/office/drawing/2014/main" id="{8778A21F-BE99-4DD2-8603-8659C12E87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7878" b="29585"/>
          <a:stretch/>
        </p:blipFill>
        <p:spPr>
          <a:xfrm>
            <a:off x="132440" y="3096816"/>
            <a:ext cx="1371084" cy="195515"/>
          </a:xfrm>
          <a:prstGeom prst="rect">
            <a:avLst/>
          </a:prstGeom>
        </p:spPr>
      </p:pic>
      <p:sp>
        <p:nvSpPr>
          <p:cNvPr id="10" name="Signe de multiplication 9">
            <a:extLst>
              <a:ext uri="{FF2B5EF4-FFF2-40B4-BE49-F238E27FC236}">
                <a16:creationId xmlns:a16="http://schemas.microsoft.com/office/drawing/2014/main" id="{CF9EF04D-A8DA-430C-8FE6-73B9D52438D8}"/>
              </a:ext>
            </a:extLst>
          </p:cNvPr>
          <p:cNvSpPr/>
          <p:nvPr/>
        </p:nvSpPr>
        <p:spPr>
          <a:xfrm>
            <a:off x="2026715"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1" name="Graphique 10">
            <a:extLst>
              <a:ext uri="{FF2B5EF4-FFF2-40B4-BE49-F238E27FC236}">
                <a16:creationId xmlns:a16="http://schemas.microsoft.com/office/drawing/2014/main" id="{2D2CEFCD-A039-419F-81A1-8AA3003D6890}"/>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3078563"/>
            <a:ext cx="235187" cy="232021"/>
          </a:xfrm>
          <a:prstGeom prst="rect">
            <a:avLst/>
          </a:prstGeom>
        </p:spPr>
      </p:pic>
      <p:pic>
        <p:nvPicPr>
          <p:cNvPr id="12" name="Graphique 11">
            <a:extLst>
              <a:ext uri="{FF2B5EF4-FFF2-40B4-BE49-F238E27FC236}">
                <a16:creationId xmlns:a16="http://schemas.microsoft.com/office/drawing/2014/main" id="{BD95FA27-BF22-4DB4-9B28-617517531DAA}"/>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3634482"/>
            <a:ext cx="235187" cy="232021"/>
          </a:xfrm>
          <a:prstGeom prst="rect">
            <a:avLst/>
          </a:prstGeom>
        </p:spPr>
      </p:pic>
      <p:sp>
        <p:nvSpPr>
          <p:cNvPr id="13" name="Signe de multiplication 12">
            <a:extLst>
              <a:ext uri="{FF2B5EF4-FFF2-40B4-BE49-F238E27FC236}">
                <a16:creationId xmlns:a16="http://schemas.microsoft.com/office/drawing/2014/main" id="{033DC122-AC82-47EE-870C-AD69707CBF04}"/>
              </a:ext>
            </a:extLst>
          </p:cNvPr>
          <p:cNvSpPr/>
          <p:nvPr/>
        </p:nvSpPr>
        <p:spPr>
          <a:xfrm>
            <a:off x="3418424"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4" name="Graphique 13">
            <a:extLst>
              <a:ext uri="{FF2B5EF4-FFF2-40B4-BE49-F238E27FC236}">
                <a16:creationId xmlns:a16="http://schemas.microsoft.com/office/drawing/2014/main" id="{6BC28474-8AF3-473C-8F8C-18461A6CE0B9}"/>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3078563"/>
            <a:ext cx="235187" cy="232021"/>
          </a:xfrm>
          <a:prstGeom prst="rect">
            <a:avLst/>
          </a:prstGeom>
        </p:spPr>
      </p:pic>
      <p:pic>
        <p:nvPicPr>
          <p:cNvPr id="15" name="Graphique 14">
            <a:extLst>
              <a:ext uri="{FF2B5EF4-FFF2-40B4-BE49-F238E27FC236}">
                <a16:creationId xmlns:a16="http://schemas.microsoft.com/office/drawing/2014/main" id="{56DF0977-C4D1-41D2-A890-6ED0D5862AF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908903" y="3078563"/>
            <a:ext cx="235187" cy="232021"/>
          </a:xfrm>
          <a:prstGeom prst="rect">
            <a:avLst/>
          </a:prstGeom>
        </p:spPr>
      </p:pic>
      <p:sp>
        <p:nvSpPr>
          <p:cNvPr id="16" name="Signe de multiplication 15">
            <a:extLst>
              <a:ext uri="{FF2B5EF4-FFF2-40B4-BE49-F238E27FC236}">
                <a16:creationId xmlns:a16="http://schemas.microsoft.com/office/drawing/2014/main" id="{BA25FE13-8A4A-4C62-8AAF-9FD70412153E}"/>
              </a:ext>
            </a:extLst>
          </p:cNvPr>
          <p:cNvSpPr/>
          <p:nvPr/>
        </p:nvSpPr>
        <p:spPr>
          <a:xfrm>
            <a:off x="4800150"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17" name="Rectangle 16">
            <a:extLst>
              <a:ext uri="{FF2B5EF4-FFF2-40B4-BE49-F238E27FC236}">
                <a16:creationId xmlns:a16="http://schemas.microsoft.com/office/drawing/2014/main" id="{C95AA0A5-D344-4A89-8DED-5C9C7D2C8476}"/>
              </a:ext>
            </a:extLst>
          </p:cNvPr>
          <p:cNvSpPr/>
          <p:nvPr/>
        </p:nvSpPr>
        <p:spPr>
          <a:xfrm>
            <a:off x="5787113"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Full responsibility of the execution</a:t>
            </a:r>
          </a:p>
        </p:txBody>
      </p:sp>
      <p:sp>
        <p:nvSpPr>
          <p:cNvPr id="18" name="Rectangle 17">
            <a:extLst>
              <a:ext uri="{FF2B5EF4-FFF2-40B4-BE49-F238E27FC236}">
                <a16:creationId xmlns:a16="http://schemas.microsoft.com/office/drawing/2014/main" id="{1E38532B-2BB5-4511-A5A4-2ADA00937150}"/>
              </a:ext>
            </a:extLst>
          </p:cNvPr>
          <p:cNvSpPr/>
          <p:nvPr/>
        </p:nvSpPr>
        <p:spPr>
          <a:xfrm>
            <a:off x="8566793"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Compensation in case of non-delivery of the project</a:t>
            </a:r>
          </a:p>
        </p:txBody>
      </p:sp>
      <p:pic>
        <p:nvPicPr>
          <p:cNvPr id="19" name="Graphique 18">
            <a:extLst>
              <a:ext uri="{FF2B5EF4-FFF2-40B4-BE49-F238E27FC236}">
                <a16:creationId xmlns:a16="http://schemas.microsoft.com/office/drawing/2014/main" id="{9793FF22-688A-47E8-B3B3-DCC441A4FF1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3078563"/>
            <a:ext cx="235187" cy="232021"/>
          </a:xfrm>
          <a:prstGeom prst="rect">
            <a:avLst/>
          </a:prstGeom>
        </p:spPr>
      </p:pic>
      <p:sp>
        <p:nvSpPr>
          <p:cNvPr id="20" name="Signe de multiplication 19">
            <a:extLst>
              <a:ext uri="{FF2B5EF4-FFF2-40B4-BE49-F238E27FC236}">
                <a16:creationId xmlns:a16="http://schemas.microsoft.com/office/drawing/2014/main" id="{D3E8F46A-1282-4F9D-BA95-A76BD3832A8E}"/>
              </a:ext>
            </a:extLst>
          </p:cNvPr>
          <p:cNvSpPr/>
          <p:nvPr/>
        </p:nvSpPr>
        <p:spPr>
          <a:xfrm>
            <a:off x="5808650" y="3099158"/>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cxnSp>
        <p:nvCxnSpPr>
          <p:cNvPr id="21" name="Connecteur droit 20">
            <a:extLst>
              <a:ext uri="{FF2B5EF4-FFF2-40B4-BE49-F238E27FC236}">
                <a16:creationId xmlns:a16="http://schemas.microsoft.com/office/drawing/2014/main" id="{BBBA781A-2579-449A-89E6-E5547D58DD58}"/>
              </a:ext>
            </a:extLst>
          </p:cNvPr>
          <p:cNvCxnSpPr>
            <a:cxnSpLocks/>
          </p:cNvCxnSpPr>
          <p:nvPr/>
        </p:nvCxnSpPr>
        <p:spPr>
          <a:xfrm>
            <a:off x="209006" y="859334"/>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2" name="ZoneTexte 21">
            <a:extLst>
              <a:ext uri="{FF2B5EF4-FFF2-40B4-BE49-F238E27FC236}">
                <a16:creationId xmlns:a16="http://schemas.microsoft.com/office/drawing/2014/main" id="{D535997E-8335-4695-94AA-DF0C785AF086}"/>
              </a:ext>
            </a:extLst>
          </p:cNvPr>
          <p:cNvSpPr txBox="1"/>
          <p:nvPr/>
        </p:nvSpPr>
        <p:spPr>
          <a:xfrm>
            <a:off x="1391526" y="751612"/>
            <a:ext cx="7076584"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Comparative analysis of guarantees offered to end-users by digital platforms and REN</a:t>
            </a:r>
          </a:p>
        </p:txBody>
      </p:sp>
      <p:cxnSp>
        <p:nvCxnSpPr>
          <p:cNvPr id="24" name="Connecteur droit 23">
            <a:extLst>
              <a:ext uri="{FF2B5EF4-FFF2-40B4-BE49-F238E27FC236}">
                <a16:creationId xmlns:a16="http://schemas.microsoft.com/office/drawing/2014/main" id="{BCD35E70-C34E-4658-8AA1-2D42BC7846FC}"/>
              </a:ext>
            </a:extLst>
          </p:cNvPr>
          <p:cNvCxnSpPr>
            <a:cxnSpLocks/>
          </p:cNvCxnSpPr>
          <p:nvPr/>
        </p:nvCxnSpPr>
        <p:spPr>
          <a:xfrm>
            <a:off x="209006" y="4548052"/>
            <a:ext cx="956869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C73AF3-2F81-48F3-9356-49C96219ED98}"/>
              </a:ext>
            </a:extLst>
          </p:cNvPr>
          <p:cNvSpPr/>
          <p:nvPr/>
        </p:nvSpPr>
        <p:spPr>
          <a:xfrm rot="5400000">
            <a:off x="588970" y="4280760"/>
            <a:ext cx="472625" cy="12593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REN players</a:t>
            </a:r>
          </a:p>
        </p:txBody>
      </p:sp>
      <p:sp>
        <p:nvSpPr>
          <p:cNvPr id="28" name="Signe de multiplication 27">
            <a:extLst>
              <a:ext uri="{FF2B5EF4-FFF2-40B4-BE49-F238E27FC236}">
                <a16:creationId xmlns:a16="http://schemas.microsoft.com/office/drawing/2014/main" id="{11F45C7E-D600-4FC3-A415-594AC03D2F45}"/>
              </a:ext>
            </a:extLst>
          </p:cNvPr>
          <p:cNvSpPr/>
          <p:nvPr/>
        </p:nvSpPr>
        <p:spPr>
          <a:xfrm>
            <a:off x="5808650" y="3655077"/>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9" name="Signe de multiplication 28">
            <a:extLst>
              <a:ext uri="{FF2B5EF4-FFF2-40B4-BE49-F238E27FC236}">
                <a16:creationId xmlns:a16="http://schemas.microsoft.com/office/drawing/2014/main" id="{5365F92F-0931-4875-B2EB-848E9F83E6CC}"/>
              </a:ext>
            </a:extLst>
          </p:cNvPr>
          <p:cNvSpPr/>
          <p:nvPr/>
        </p:nvSpPr>
        <p:spPr>
          <a:xfrm>
            <a:off x="5808650"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30" name="Signe de multiplication 29">
            <a:extLst>
              <a:ext uri="{FF2B5EF4-FFF2-40B4-BE49-F238E27FC236}">
                <a16:creationId xmlns:a16="http://schemas.microsoft.com/office/drawing/2014/main" id="{5CF58670-FDBC-4498-AA19-361A784C51E5}"/>
              </a:ext>
            </a:extLst>
          </p:cNvPr>
          <p:cNvSpPr/>
          <p:nvPr/>
        </p:nvSpPr>
        <p:spPr>
          <a:xfrm>
            <a:off x="7599688"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31" name="Signe de multiplication 30">
            <a:extLst>
              <a:ext uri="{FF2B5EF4-FFF2-40B4-BE49-F238E27FC236}">
                <a16:creationId xmlns:a16="http://schemas.microsoft.com/office/drawing/2014/main" id="{AFB7D9E8-12F8-4137-9C99-6BE03780E318}"/>
              </a:ext>
            </a:extLst>
          </p:cNvPr>
          <p:cNvSpPr/>
          <p:nvPr/>
        </p:nvSpPr>
        <p:spPr>
          <a:xfrm>
            <a:off x="9017831"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32" name="Graphique 31">
            <a:extLst>
              <a:ext uri="{FF2B5EF4-FFF2-40B4-BE49-F238E27FC236}">
                <a16:creationId xmlns:a16="http://schemas.microsoft.com/office/drawing/2014/main" id="{06782DC8-58F7-44AC-8D69-9255CA51E9A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9091068" y="3634482"/>
            <a:ext cx="235187" cy="232021"/>
          </a:xfrm>
          <a:prstGeom prst="rect">
            <a:avLst/>
          </a:prstGeom>
        </p:spPr>
      </p:pic>
      <p:sp>
        <p:nvSpPr>
          <p:cNvPr id="34" name="Signe de multiplication 33">
            <a:extLst>
              <a:ext uri="{FF2B5EF4-FFF2-40B4-BE49-F238E27FC236}">
                <a16:creationId xmlns:a16="http://schemas.microsoft.com/office/drawing/2014/main" id="{D51C10A5-1BAD-439D-A50A-11F2CFA0F6BE}"/>
              </a:ext>
            </a:extLst>
          </p:cNvPr>
          <p:cNvSpPr/>
          <p:nvPr/>
        </p:nvSpPr>
        <p:spPr>
          <a:xfrm>
            <a:off x="4800150" y="3655077"/>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35" name="Graphique 34">
            <a:extLst>
              <a:ext uri="{FF2B5EF4-FFF2-40B4-BE49-F238E27FC236}">
                <a16:creationId xmlns:a16="http://schemas.microsoft.com/office/drawing/2014/main" id="{7FCB5740-A04F-408A-8CF9-31FDB56784C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3634482"/>
            <a:ext cx="235187" cy="232021"/>
          </a:xfrm>
          <a:prstGeom prst="rect">
            <a:avLst/>
          </a:prstGeom>
        </p:spPr>
      </p:pic>
      <p:pic>
        <p:nvPicPr>
          <p:cNvPr id="36" name="Graphique 35">
            <a:extLst>
              <a:ext uri="{FF2B5EF4-FFF2-40B4-BE49-F238E27FC236}">
                <a16:creationId xmlns:a16="http://schemas.microsoft.com/office/drawing/2014/main" id="{409B7CBE-2060-470E-98AB-6EFA723F6260}"/>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4794439"/>
            <a:ext cx="235187" cy="232021"/>
          </a:xfrm>
          <a:prstGeom prst="rect">
            <a:avLst/>
          </a:prstGeom>
        </p:spPr>
      </p:pic>
      <p:pic>
        <p:nvPicPr>
          <p:cNvPr id="37" name="Graphique 36">
            <a:extLst>
              <a:ext uri="{FF2B5EF4-FFF2-40B4-BE49-F238E27FC236}">
                <a16:creationId xmlns:a16="http://schemas.microsoft.com/office/drawing/2014/main" id="{BED9F253-3ECC-4C94-913A-B7000DF9047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65766" y="4794439"/>
            <a:ext cx="235187" cy="232021"/>
          </a:xfrm>
          <a:prstGeom prst="rect">
            <a:avLst/>
          </a:prstGeom>
        </p:spPr>
      </p:pic>
      <p:pic>
        <p:nvPicPr>
          <p:cNvPr id="38" name="Graphique 37">
            <a:extLst>
              <a:ext uri="{FF2B5EF4-FFF2-40B4-BE49-F238E27FC236}">
                <a16:creationId xmlns:a16="http://schemas.microsoft.com/office/drawing/2014/main" id="{48F53FFE-6EF9-4960-BC83-E233F3A710C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896844" y="4794439"/>
            <a:ext cx="235187" cy="232021"/>
          </a:xfrm>
          <a:prstGeom prst="rect">
            <a:avLst/>
          </a:prstGeom>
        </p:spPr>
      </p:pic>
      <p:pic>
        <p:nvPicPr>
          <p:cNvPr id="39" name="Graphique 38">
            <a:extLst>
              <a:ext uri="{FF2B5EF4-FFF2-40B4-BE49-F238E27FC236}">
                <a16:creationId xmlns:a16="http://schemas.microsoft.com/office/drawing/2014/main" id="{C407932B-E9DF-4E75-A878-0DFD88BE426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6261093" y="4794439"/>
            <a:ext cx="235187" cy="232021"/>
          </a:xfrm>
          <a:prstGeom prst="rect">
            <a:avLst/>
          </a:prstGeom>
        </p:spPr>
      </p:pic>
      <p:sp>
        <p:nvSpPr>
          <p:cNvPr id="55" name="Rectangle 54">
            <a:extLst>
              <a:ext uri="{FF2B5EF4-FFF2-40B4-BE49-F238E27FC236}">
                <a16:creationId xmlns:a16="http://schemas.microsoft.com/office/drawing/2014/main" id="{A655C1A1-F1BC-4E0A-8733-FE9304D5DF11}"/>
              </a:ext>
            </a:extLst>
          </p:cNvPr>
          <p:cNvSpPr/>
          <p:nvPr/>
        </p:nvSpPr>
        <p:spPr bwMode="auto">
          <a:xfrm>
            <a:off x="195593" y="5273046"/>
            <a:ext cx="1259378" cy="853516"/>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56" name="Rectangle 55">
            <a:extLst>
              <a:ext uri="{FF2B5EF4-FFF2-40B4-BE49-F238E27FC236}">
                <a16:creationId xmlns:a16="http://schemas.microsoft.com/office/drawing/2014/main" id="{677E9C9C-EFC6-41AC-96D5-37F781C64C68}"/>
              </a:ext>
            </a:extLst>
          </p:cNvPr>
          <p:cNvSpPr/>
          <p:nvPr/>
        </p:nvSpPr>
        <p:spPr bwMode="auto">
          <a:xfrm>
            <a:off x="1617590" y="5278351"/>
            <a:ext cx="8160112" cy="85351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a:solidFill>
                  <a:schemeClr val="accent5">
                    <a:lumMod val="75000"/>
                  </a:schemeClr>
                </a:solidFill>
              </a:rPr>
              <a:t>Matching platforms </a:t>
            </a:r>
            <a:r>
              <a:rPr lang="en-US" sz="900"/>
              <a:t>such as Travaux.com offer </a:t>
            </a:r>
            <a:r>
              <a:rPr lang="en-US" sz="900">
                <a:solidFill>
                  <a:schemeClr val="accent5">
                    <a:lumMod val="75000"/>
                  </a:schemeClr>
                </a:solidFill>
              </a:rPr>
              <a:t>no guarantee to customers </a:t>
            </a:r>
            <a:r>
              <a:rPr lang="en-US" sz="900"/>
              <a:t>on their </a:t>
            </a:r>
            <a:r>
              <a:rPr lang="en-US" sz="900">
                <a:solidFill>
                  <a:schemeClr val="accent5">
                    <a:lumMod val="75000"/>
                  </a:schemeClr>
                </a:solidFill>
              </a:rPr>
              <a:t>partner</a:t>
            </a:r>
            <a:r>
              <a:rPr lang="en-US" sz="900"/>
              <a:t> service providers or the </a:t>
            </a:r>
            <a:r>
              <a:rPr lang="en-US" sz="900">
                <a:solidFill>
                  <a:schemeClr val="accent5">
                    <a:lumMod val="75000"/>
                  </a:schemeClr>
                </a:solidFill>
              </a:rPr>
              <a:t>quality</a:t>
            </a:r>
            <a:r>
              <a:rPr lang="en-US" sz="900"/>
              <a:t> of the work delivered</a:t>
            </a:r>
          </a:p>
          <a:p>
            <a:pPr marL="171450" indent="-171450">
              <a:buClr>
                <a:schemeClr val="tx1"/>
              </a:buClr>
              <a:buFont typeface="Arial" panose="020B0604020202020204" pitchFamily="34" charset="0"/>
              <a:buChar char="•"/>
            </a:pPr>
            <a:r>
              <a:rPr lang="en-US" sz="900">
                <a:solidFill>
                  <a:schemeClr val="accent5">
                    <a:lumMod val="75000"/>
                  </a:schemeClr>
                </a:solidFill>
              </a:rPr>
              <a:t>Renovation support platforms </a:t>
            </a:r>
            <a:r>
              <a:rPr lang="en-US" sz="900"/>
              <a:t>like Renovation or </a:t>
            </a:r>
            <a:r>
              <a:rPr lang="en-US" sz="900" err="1"/>
              <a:t>Hemea</a:t>
            </a:r>
            <a:r>
              <a:rPr lang="en-US" sz="900"/>
              <a:t> seem to have invested </a:t>
            </a:r>
            <a:r>
              <a:rPr lang="en-US" sz="900">
                <a:solidFill>
                  <a:schemeClr val="accent5">
                    <a:lumMod val="75000"/>
                  </a:schemeClr>
                </a:solidFill>
              </a:rPr>
              <a:t>more efforts into protecting their customers</a:t>
            </a:r>
            <a:r>
              <a:rPr lang="en-US" sz="900"/>
              <a:t>, notably through partnership with </a:t>
            </a:r>
            <a:r>
              <a:rPr lang="en-US" sz="900" err="1"/>
              <a:t>Axa</a:t>
            </a:r>
            <a:endParaRPr lang="en-US" sz="900"/>
          </a:p>
          <a:p>
            <a:pPr marL="171450" indent="-171450">
              <a:buClr>
                <a:schemeClr val="tx1"/>
              </a:buClr>
              <a:buFont typeface="Arial" panose="020B0604020202020204" pitchFamily="34" charset="0"/>
              <a:buChar char="•"/>
            </a:pPr>
            <a:r>
              <a:rPr lang="en-US" sz="900"/>
              <a:t>Whereas </a:t>
            </a:r>
            <a:r>
              <a:rPr lang="en-US" sz="900">
                <a:solidFill>
                  <a:schemeClr val="accent5">
                    <a:lumMod val="75000"/>
                  </a:schemeClr>
                </a:solidFill>
              </a:rPr>
              <a:t>REN players </a:t>
            </a:r>
            <a:r>
              <a:rPr lang="en-US" sz="900"/>
              <a:t>seem to be the only ones able to </a:t>
            </a:r>
            <a:r>
              <a:rPr lang="en-US" sz="900">
                <a:solidFill>
                  <a:schemeClr val="accent5">
                    <a:lumMod val="75000"/>
                  </a:schemeClr>
                </a:solidFill>
              </a:rPr>
              <a:t>account for the quality of the work </a:t>
            </a:r>
            <a:r>
              <a:rPr lang="en-US" sz="900"/>
              <a:t>that is delivered, which is a strong competitive advantage allowing to secure their positioning compared to online platforms </a:t>
            </a:r>
          </a:p>
        </p:txBody>
      </p:sp>
      <p:sp>
        <p:nvSpPr>
          <p:cNvPr id="57" name="Triangle isocèle 56">
            <a:extLst>
              <a:ext uri="{FF2B5EF4-FFF2-40B4-BE49-F238E27FC236}">
                <a16:creationId xmlns:a16="http://schemas.microsoft.com/office/drawing/2014/main" id="{8C686930-14F3-4E4F-ACF7-741C5C0CBA0E}"/>
              </a:ext>
            </a:extLst>
          </p:cNvPr>
          <p:cNvSpPr/>
          <p:nvPr/>
        </p:nvSpPr>
        <p:spPr bwMode="auto">
          <a:xfrm rot="5400000">
            <a:off x="-52931" y="5545110"/>
            <a:ext cx="775925" cy="306766"/>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8" name="Accolade fermante 57">
            <a:extLst>
              <a:ext uri="{FF2B5EF4-FFF2-40B4-BE49-F238E27FC236}">
                <a16:creationId xmlns:a16="http://schemas.microsoft.com/office/drawing/2014/main" id="{7D9AD63F-1A86-4E94-836B-E191B19B627C}"/>
              </a:ext>
            </a:extLst>
          </p:cNvPr>
          <p:cNvSpPr/>
          <p:nvPr/>
        </p:nvSpPr>
        <p:spPr>
          <a:xfrm>
            <a:off x="7599688" y="3067582"/>
            <a:ext cx="82859" cy="1383051"/>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ZoneTexte 58">
            <a:extLst>
              <a:ext uri="{FF2B5EF4-FFF2-40B4-BE49-F238E27FC236}">
                <a16:creationId xmlns:a16="http://schemas.microsoft.com/office/drawing/2014/main" id="{041C200D-085E-4D71-9F95-528827DD5908}"/>
              </a:ext>
            </a:extLst>
          </p:cNvPr>
          <p:cNvSpPr txBox="1"/>
          <p:nvPr/>
        </p:nvSpPr>
        <p:spPr>
          <a:xfrm>
            <a:off x="7652105" y="3299006"/>
            <a:ext cx="889448" cy="646331"/>
          </a:xfrm>
          <a:prstGeom prst="rect">
            <a:avLst/>
          </a:prstGeom>
          <a:noFill/>
        </p:spPr>
        <p:txBody>
          <a:bodyPr wrap="square" rtlCol="0">
            <a:spAutoFit/>
          </a:bodyPr>
          <a:lstStyle/>
          <a:p>
            <a:pPr algn="l"/>
            <a:r>
              <a:rPr lang="en-US" sz="900"/>
              <a:t>Partnership with AXA for legal protection</a:t>
            </a:r>
          </a:p>
        </p:txBody>
      </p:sp>
      <p:pic>
        <p:nvPicPr>
          <p:cNvPr id="60" name="Graphique 59">
            <a:extLst>
              <a:ext uri="{FF2B5EF4-FFF2-40B4-BE49-F238E27FC236}">
                <a16:creationId xmlns:a16="http://schemas.microsoft.com/office/drawing/2014/main" id="{51487C34-4D80-40A8-949E-18D8BA63ACB5}"/>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3634482"/>
            <a:ext cx="235187" cy="232021"/>
          </a:xfrm>
          <a:prstGeom prst="rect">
            <a:avLst/>
          </a:prstGeom>
        </p:spPr>
      </p:pic>
      <p:sp>
        <p:nvSpPr>
          <p:cNvPr id="62" name="ZoneTexte 61">
            <a:extLst>
              <a:ext uri="{FF2B5EF4-FFF2-40B4-BE49-F238E27FC236}">
                <a16:creationId xmlns:a16="http://schemas.microsoft.com/office/drawing/2014/main" id="{DACD3A10-EDCD-4394-8682-3E21BEBD94B9}"/>
              </a:ext>
            </a:extLst>
          </p:cNvPr>
          <p:cNvSpPr txBox="1"/>
          <p:nvPr/>
        </p:nvSpPr>
        <p:spPr>
          <a:xfrm>
            <a:off x="131133" y="2041710"/>
            <a:ext cx="1373698" cy="230832"/>
          </a:xfrm>
          <a:prstGeom prst="rect">
            <a:avLst/>
          </a:prstGeom>
          <a:noFill/>
        </p:spPr>
        <p:txBody>
          <a:bodyPr wrap="square" rtlCol="0">
            <a:spAutoFit/>
          </a:bodyPr>
          <a:lstStyle/>
          <a:p>
            <a:pPr algn="ctr"/>
            <a:r>
              <a:rPr lang="en-US" sz="900" i="1"/>
              <a:t>Matching platforms:</a:t>
            </a:r>
          </a:p>
        </p:txBody>
      </p:sp>
      <p:sp>
        <p:nvSpPr>
          <p:cNvPr id="63" name="ZoneTexte 62">
            <a:extLst>
              <a:ext uri="{FF2B5EF4-FFF2-40B4-BE49-F238E27FC236}">
                <a16:creationId xmlns:a16="http://schemas.microsoft.com/office/drawing/2014/main" id="{5293ED27-83B1-4596-AF8C-8E4ED5F56B2A}"/>
              </a:ext>
            </a:extLst>
          </p:cNvPr>
          <p:cNvSpPr txBox="1"/>
          <p:nvPr/>
        </p:nvSpPr>
        <p:spPr>
          <a:xfrm>
            <a:off x="131133" y="2694124"/>
            <a:ext cx="1373698" cy="369332"/>
          </a:xfrm>
          <a:prstGeom prst="rect">
            <a:avLst/>
          </a:prstGeom>
          <a:noFill/>
        </p:spPr>
        <p:txBody>
          <a:bodyPr wrap="square" rtlCol="0">
            <a:spAutoFit/>
          </a:bodyPr>
          <a:lstStyle/>
          <a:p>
            <a:pPr algn="ctr"/>
            <a:r>
              <a:rPr lang="en-US" sz="900" i="1"/>
              <a:t>Renovation support platforms:</a:t>
            </a:r>
          </a:p>
        </p:txBody>
      </p:sp>
      <p:cxnSp>
        <p:nvCxnSpPr>
          <p:cNvPr id="65" name="Connecteur droit avec flèche 64">
            <a:extLst>
              <a:ext uri="{FF2B5EF4-FFF2-40B4-BE49-F238E27FC236}">
                <a16:creationId xmlns:a16="http://schemas.microsoft.com/office/drawing/2014/main" id="{6D083564-EDC9-4BE2-B378-615EE250954B}"/>
              </a:ext>
            </a:extLst>
          </p:cNvPr>
          <p:cNvCxnSpPr>
            <a:cxnSpLocks/>
          </p:cNvCxnSpPr>
          <p:nvPr/>
        </p:nvCxnSpPr>
        <p:spPr>
          <a:xfrm>
            <a:off x="1617590" y="1208598"/>
            <a:ext cx="3990591"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77AB1B1D-7D93-4E03-89B8-E1FDFC7D43FA}"/>
              </a:ext>
            </a:extLst>
          </p:cNvPr>
          <p:cNvCxnSpPr>
            <a:cxnSpLocks/>
          </p:cNvCxnSpPr>
          <p:nvPr/>
        </p:nvCxnSpPr>
        <p:spPr>
          <a:xfrm>
            <a:off x="7139409" y="1208598"/>
            <a:ext cx="2657402"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45C75D40-F54A-4A77-9895-B6B157A6A05E}"/>
              </a:ext>
            </a:extLst>
          </p:cNvPr>
          <p:cNvCxnSpPr>
            <a:cxnSpLocks/>
          </p:cNvCxnSpPr>
          <p:nvPr/>
        </p:nvCxnSpPr>
        <p:spPr>
          <a:xfrm>
            <a:off x="5787113" y="1208598"/>
            <a:ext cx="1210909"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113E5341-4F28-4188-8C4A-3DE28CB9566A}"/>
              </a:ext>
            </a:extLst>
          </p:cNvPr>
          <p:cNvSpPr txBox="1"/>
          <p:nvPr/>
        </p:nvSpPr>
        <p:spPr>
          <a:xfrm>
            <a:off x="3093258" y="1102197"/>
            <a:ext cx="1304014" cy="230832"/>
          </a:xfrm>
          <a:prstGeom prst="rect">
            <a:avLst/>
          </a:prstGeom>
          <a:solidFill>
            <a:schemeClr val="bg1"/>
          </a:solidFill>
        </p:spPr>
        <p:txBody>
          <a:bodyPr wrap="square" rtlCol="0">
            <a:spAutoFit/>
          </a:bodyPr>
          <a:lstStyle/>
          <a:p>
            <a:pPr algn="ctr"/>
            <a:r>
              <a:rPr lang="en-US" sz="900" i="1">
                <a:solidFill>
                  <a:schemeClr val="bg1">
                    <a:lumMod val="50000"/>
                  </a:schemeClr>
                </a:solidFill>
              </a:rPr>
              <a:t>Prior to the work</a:t>
            </a:r>
          </a:p>
        </p:txBody>
      </p:sp>
      <p:sp>
        <p:nvSpPr>
          <p:cNvPr id="71" name="ZoneTexte 70">
            <a:extLst>
              <a:ext uri="{FF2B5EF4-FFF2-40B4-BE49-F238E27FC236}">
                <a16:creationId xmlns:a16="http://schemas.microsoft.com/office/drawing/2014/main" id="{3592CACF-8BA8-4665-B2A9-12172F995CEC}"/>
              </a:ext>
            </a:extLst>
          </p:cNvPr>
          <p:cNvSpPr txBox="1"/>
          <p:nvPr/>
        </p:nvSpPr>
        <p:spPr>
          <a:xfrm>
            <a:off x="5974212" y="1102197"/>
            <a:ext cx="836709" cy="230832"/>
          </a:xfrm>
          <a:prstGeom prst="rect">
            <a:avLst/>
          </a:prstGeom>
          <a:solidFill>
            <a:schemeClr val="bg1"/>
          </a:solidFill>
        </p:spPr>
        <p:txBody>
          <a:bodyPr wrap="square" rtlCol="0">
            <a:spAutoFit/>
          </a:bodyPr>
          <a:lstStyle/>
          <a:p>
            <a:pPr algn="ctr"/>
            <a:r>
              <a:rPr lang="en-US" sz="900" i="1">
                <a:solidFill>
                  <a:schemeClr val="bg1">
                    <a:lumMod val="50000"/>
                  </a:schemeClr>
                </a:solidFill>
              </a:rPr>
              <a:t>Execution</a:t>
            </a:r>
          </a:p>
        </p:txBody>
      </p:sp>
      <p:sp>
        <p:nvSpPr>
          <p:cNvPr id="72" name="ZoneTexte 71">
            <a:extLst>
              <a:ext uri="{FF2B5EF4-FFF2-40B4-BE49-F238E27FC236}">
                <a16:creationId xmlns:a16="http://schemas.microsoft.com/office/drawing/2014/main" id="{F58111E3-E56D-4B61-BEB0-20F5DAD06446}"/>
              </a:ext>
            </a:extLst>
          </p:cNvPr>
          <p:cNvSpPr txBox="1"/>
          <p:nvPr/>
        </p:nvSpPr>
        <p:spPr>
          <a:xfrm>
            <a:off x="7790519" y="1078730"/>
            <a:ext cx="1304014" cy="230832"/>
          </a:xfrm>
          <a:prstGeom prst="rect">
            <a:avLst/>
          </a:prstGeom>
          <a:solidFill>
            <a:schemeClr val="bg1"/>
          </a:solidFill>
        </p:spPr>
        <p:txBody>
          <a:bodyPr wrap="square" rtlCol="0">
            <a:spAutoFit/>
          </a:bodyPr>
          <a:lstStyle/>
          <a:p>
            <a:pPr algn="ctr"/>
            <a:r>
              <a:rPr lang="en-US" sz="900" i="1">
                <a:solidFill>
                  <a:schemeClr val="bg1">
                    <a:lumMod val="50000"/>
                  </a:schemeClr>
                </a:solidFill>
              </a:rPr>
              <a:t>After the work</a:t>
            </a:r>
          </a:p>
        </p:txBody>
      </p:sp>
      <p:sp>
        <p:nvSpPr>
          <p:cNvPr id="85" name="ZoneTexte 1030">
            <a:extLst>
              <a:ext uri="{FF2B5EF4-FFF2-40B4-BE49-F238E27FC236}">
                <a16:creationId xmlns:a16="http://schemas.microsoft.com/office/drawing/2014/main" id="{68001F5E-6947-4E7D-975E-31B3E2A94A1A}"/>
              </a:ext>
            </a:extLst>
          </p:cNvPr>
          <p:cNvSpPr txBox="1"/>
          <p:nvPr/>
        </p:nvSpPr>
        <p:spPr>
          <a:xfrm>
            <a:off x="5184396" y="6402970"/>
            <a:ext cx="4534370" cy="215444"/>
          </a:xfrm>
          <a:prstGeom prst="rect">
            <a:avLst/>
          </a:prstGeom>
          <a:noFill/>
        </p:spPr>
        <p:txBody>
          <a:bodyPr wrap="square" rtlCol="0">
            <a:spAutoFit/>
          </a:bodyPr>
          <a:lstStyle/>
          <a:p>
            <a:pPr algn="l"/>
            <a:r>
              <a:rPr lang="en-US" sz="800" i="1">
                <a:solidFill>
                  <a:schemeClr val="bg1"/>
                </a:solidFill>
              </a:rPr>
              <a:t>Sources: eleven research and analysis</a:t>
            </a:r>
          </a:p>
        </p:txBody>
      </p:sp>
      <p:sp>
        <p:nvSpPr>
          <p:cNvPr id="86" name="Accolade fermante 85">
            <a:extLst>
              <a:ext uri="{FF2B5EF4-FFF2-40B4-BE49-F238E27FC236}">
                <a16:creationId xmlns:a16="http://schemas.microsoft.com/office/drawing/2014/main" id="{820AFBE1-61ED-4FFA-946D-2E783059BBBE}"/>
              </a:ext>
            </a:extLst>
          </p:cNvPr>
          <p:cNvSpPr/>
          <p:nvPr/>
        </p:nvSpPr>
        <p:spPr>
          <a:xfrm>
            <a:off x="6151327" y="2335603"/>
            <a:ext cx="103788" cy="202299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ZoneTexte 86">
            <a:extLst>
              <a:ext uri="{FF2B5EF4-FFF2-40B4-BE49-F238E27FC236}">
                <a16:creationId xmlns:a16="http://schemas.microsoft.com/office/drawing/2014/main" id="{7FBDB10B-1BA5-42DA-A513-C61789A1AF1C}"/>
              </a:ext>
            </a:extLst>
          </p:cNvPr>
          <p:cNvSpPr txBox="1"/>
          <p:nvPr/>
        </p:nvSpPr>
        <p:spPr>
          <a:xfrm>
            <a:off x="6232807" y="2891455"/>
            <a:ext cx="1001978" cy="923330"/>
          </a:xfrm>
          <a:prstGeom prst="rect">
            <a:avLst/>
          </a:prstGeom>
          <a:noFill/>
        </p:spPr>
        <p:txBody>
          <a:bodyPr wrap="square" rtlCol="0">
            <a:spAutoFit/>
          </a:bodyPr>
          <a:lstStyle/>
          <a:p>
            <a:pPr algn="l"/>
            <a:r>
              <a:rPr lang="en-US" sz="900"/>
              <a:t>Responsibility delegated to craftsmen and covered by their own insurance</a:t>
            </a:r>
          </a:p>
        </p:txBody>
      </p:sp>
      <p:sp>
        <p:nvSpPr>
          <p:cNvPr id="88" name="Bulle narrative : rectangle 87">
            <a:extLst>
              <a:ext uri="{FF2B5EF4-FFF2-40B4-BE49-F238E27FC236}">
                <a16:creationId xmlns:a16="http://schemas.microsoft.com/office/drawing/2014/main" id="{29183D46-5420-483E-87FD-D9321C8095A3}"/>
              </a:ext>
            </a:extLst>
          </p:cNvPr>
          <p:cNvSpPr/>
          <p:nvPr/>
        </p:nvSpPr>
        <p:spPr>
          <a:xfrm>
            <a:off x="8015708" y="3989754"/>
            <a:ext cx="927995" cy="885364"/>
          </a:xfrm>
          <a:prstGeom prst="wedgeRectCallout">
            <a:avLst>
              <a:gd name="adj1" fmla="val 67414"/>
              <a:gd name="adj2" fmla="val -49349"/>
            </a:avLst>
          </a:prstGeom>
          <a:solidFill>
            <a:schemeClr val="bg1"/>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a:solidFill>
                  <a:schemeClr val="tx1"/>
                </a:solidFill>
              </a:rPr>
              <a:t>Covering of costs incurred by the abandonment of the project</a:t>
            </a:r>
          </a:p>
        </p:txBody>
      </p:sp>
      <p:sp>
        <p:nvSpPr>
          <p:cNvPr id="89" name="Signe de multiplication 88">
            <a:extLst>
              <a:ext uri="{FF2B5EF4-FFF2-40B4-BE49-F238E27FC236}">
                <a16:creationId xmlns:a16="http://schemas.microsoft.com/office/drawing/2014/main" id="{EC8EA891-9074-42C7-909C-A4254666A874}"/>
              </a:ext>
            </a:extLst>
          </p:cNvPr>
          <p:cNvSpPr/>
          <p:nvPr/>
        </p:nvSpPr>
        <p:spPr>
          <a:xfrm>
            <a:off x="9017831" y="3099158"/>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90" name="ZoneTexte 89">
            <a:extLst>
              <a:ext uri="{FF2B5EF4-FFF2-40B4-BE49-F238E27FC236}">
                <a16:creationId xmlns:a16="http://schemas.microsoft.com/office/drawing/2014/main" id="{508AA679-5CA1-4AF0-8C4D-3DAD14C5E05B}"/>
              </a:ext>
            </a:extLst>
          </p:cNvPr>
          <p:cNvSpPr txBox="1"/>
          <p:nvPr/>
        </p:nvSpPr>
        <p:spPr>
          <a:xfrm>
            <a:off x="7207435" y="4795033"/>
            <a:ext cx="1149945" cy="230832"/>
          </a:xfrm>
          <a:prstGeom prst="rect">
            <a:avLst/>
          </a:prstGeom>
          <a:noFill/>
        </p:spPr>
        <p:txBody>
          <a:bodyPr wrap="square" rtlCol="0">
            <a:spAutoFit/>
          </a:bodyPr>
          <a:lstStyle/>
          <a:p>
            <a:pPr algn="ctr"/>
            <a:r>
              <a:rPr lang="en-US" sz="900" i="1"/>
              <a:t>TBD</a:t>
            </a:r>
          </a:p>
        </p:txBody>
      </p:sp>
      <p:sp>
        <p:nvSpPr>
          <p:cNvPr id="91" name="ZoneTexte 90">
            <a:extLst>
              <a:ext uri="{FF2B5EF4-FFF2-40B4-BE49-F238E27FC236}">
                <a16:creationId xmlns:a16="http://schemas.microsoft.com/office/drawing/2014/main" id="{587FB1B6-ABB0-4EF1-8100-2CF2CD97B6D7}"/>
              </a:ext>
            </a:extLst>
          </p:cNvPr>
          <p:cNvSpPr txBox="1"/>
          <p:nvPr/>
        </p:nvSpPr>
        <p:spPr>
          <a:xfrm>
            <a:off x="8627757" y="4795033"/>
            <a:ext cx="1149945" cy="230832"/>
          </a:xfrm>
          <a:prstGeom prst="rect">
            <a:avLst/>
          </a:prstGeom>
          <a:noFill/>
        </p:spPr>
        <p:txBody>
          <a:bodyPr wrap="square" rtlCol="0">
            <a:spAutoFit/>
          </a:bodyPr>
          <a:lstStyle/>
          <a:p>
            <a:pPr algn="ctr"/>
            <a:r>
              <a:rPr lang="en-US" sz="900" i="1"/>
              <a:t>TBD</a:t>
            </a:r>
          </a:p>
        </p:txBody>
      </p:sp>
      <p:sp>
        <p:nvSpPr>
          <p:cNvPr id="61" name="Rectangle 60">
            <a:extLst>
              <a:ext uri="{FF2B5EF4-FFF2-40B4-BE49-F238E27FC236}">
                <a16:creationId xmlns:a16="http://schemas.microsoft.com/office/drawing/2014/main" id="{B633ECD0-04B9-472D-9A5F-152B0B507B32}"/>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4" name="Rectangle 63">
            <a:extLst>
              <a:ext uri="{FF2B5EF4-FFF2-40B4-BE49-F238E27FC236}">
                <a16:creationId xmlns:a16="http://schemas.microsoft.com/office/drawing/2014/main" id="{6A8845BC-191A-4A90-984C-74D167193E75}"/>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67" name="Rectangle 66">
            <a:extLst>
              <a:ext uri="{FF2B5EF4-FFF2-40B4-BE49-F238E27FC236}">
                <a16:creationId xmlns:a16="http://schemas.microsoft.com/office/drawing/2014/main" id="{614BE8AA-D3AD-4E4A-9623-B0FFCCE65E21}"/>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69" name="Rectangle 68">
            <a:extLst>
              <a:ext uri="{FF2B5EF4-FFF2-40B4-BE49-F238E27FC236}">
                <a16:creationId xmlns:a16="http://schemas.microsoft.com/office/drawing/2014/main" id="{6A80616E-3AD0-4486-BEAE-B0B76CD8542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accent5">
                  <a:lumMod val="20000"/>
                  <a:lumOff val="80000"/>
                </a:schemeClr>
              </a:solidFill>
            </a:endParaRPr>
          </a:p>
        </p:txBody>
      </p:sp>
      <p:sp>
        <p:nvSpPr>
          <p:cNvPr id="73" name="Rectangle 72">
            <a:extLst>
              <a:ext uri="{FF2B5EF4-FFF2-40B4-BE49-F238E27FC236}">
                <a16:creationId xmlns:a16="http://schemas.microsoft.com/office/drawing/2014/main" id="{77F836DF-7403-4093-8AC4-970799AA8CFC}"/>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74" name="Rectangle 73">
            <a:extLst>
              <a:ext uri="{FF2B5EF4-FFF2-40B4-BE49-F238E27FC236}">
                <a16:creationId xmlns:a16="http://schemas.microsoft.com/office/drawing/2014/main" id="{362E7172-AD5F-4C32-9C30-62F8207A2E99}"/>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75" name="Rectangle 74">
            <a:extLst>
              <a:ext uri="{FF2B5EF4-FFF2-40B4-BE49-F238E27FC236}">
                <a16:creationId xmlns:a16="http://schemas.microsoft.com/office/drawing/2014/main" id="{48C73108-0FE1-4040-BD98-E59414ED71E6}"/>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76" name="Rectangle 75">
            <a:extLst>
              <a:ext uri="{FF2B5EF4-FFF2-40B4-BE49-F238E27FC236}">
                <a16:creationId xmlns:a16="http://schemas.microsoft.com/office/drawing/2014/main" id="{C44503AE-7116-4D84-B3CB-D664E7E52F7F}"/>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a:solidFill>
                <a:schemeClr val="tx1"/>
              </a:solidFill>
            </a:endParaRPr>
          </a:p>
        </p:txBody>
      </p:sp>
      <p:sp>
        <p:nvSpPr>
          <p:cNvPr id="77" name="ZoneTexte 99">
            <a:extLst>
              <a:ext uri="{FF2B5EF4-FFF2-40B4-BE49-F238E27FC236}">
                <a16:creationId xmlns:a16="http://schemas.microsoft.com/office/drawing/2014/main" id="{1AACD203-4F63-46B5-B9FA-BD8F18B75D33}"/>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4. </a:t>
            </a:r>
            <a:r>
              <a:rPr lang="en-US" sz="800" i="1"/>
              <a:t>Risk #4</a:t>
            </a:r>
            <a:endParaRPr kumimoji="0" lang="en-US" sz="800" i="1" u="none" strike="noStrike" cap="none" normalizeH="0" baseline="0">
              <a:ln>
                <a:noFill/>
              </a:ln>
              <a:effectLst/>
              <a:latin typeface="+mj-lt"/>
            </a:endParaRPr>
          </a:p>
        </p:txBody>
      </p:sp>
      <p:pic>
        <p:nvPicPr>
          <p:cNvPr id="78" name="Graphique 77">
            <a:extLst>
              <a:ext uri="{FF2B5EF4-FFF2-40B4-BE49-F238E27FC236}">
                <a16:creationId xmlns:a16="http://schemas.microsoft.com/office/drawing/2014/main" id="{467FBB22-7E12-416B-9466-7D424BC4AAD1}"/>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9091068" y="4158242"/>
            <a:ext cx="235187" cy="232021"/>
          </a:xfrm>
          <a:prstGeom prst="rect">
            <a:avLst/>
          </a:prstGeom>
        </p:spPr>
      </p:pic>
      <p:pic>
        <p:nvPicPr>
          <p:cNvPr id="2050" name="Picture 2" descr="Archionline | N°1 des Architectes &amp; Entreprises en France‎">
            <a:extLst>
              <a:ext uri="{FF2B5EF4-FFF2-40B4-BE49-F238E27FC236}">
                <a16:creationId xmlns:a16="http://schemas.microsoft.com/office/drawing/2014/main" id="{C8668CE2-366E-46CF-937B-722D06DBE88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479" y="4158242"/>
            <a:ext cx="756646" cy="212360"/>
          </a:xfrm>
          <a:prstGeom prst="rect">
            <a:avLst/>
          </a:prstGeom>
          <a:noFill/>
          <a:extLst>
            <a:ext uri="{909E8E84-426E-40DD-AFC4-6F175D3DCCD1}">
              <a14:hiddenFill xmlns:a14="http://schemas.microsoft.com/office/drawing/2010/main">
                <a:solidFill>
                  <a:srgbClr val="FFFFFF"/>
                </a:solidFill>
              </a14:hiddenFill>
            </a:ext>
          </a:extLst>
        </p:spPr>
      </p:pic>
      <p:pic>
        <p:nvPicPr>
          <p:cNvPr id="79" name="Graphique 78">
            <a:extLst>
              <a:ext uri="{FF2B5EF4-FFF2-40B4-BE49-F238E27FC236}">
                <a16:creationId xmlns:a16="http://schemas.microsoft.com/office/drawing/2014/main" id="{FA860EA6-ED1C-4D2E-940F-ED2A91BA3BF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4158242"/>
            <a:ext cx="235187" cy="232021"/>
          </a:xfrm>
          <a:prstGeom prst="rect">
            <a:avLst/>
          </a:prstGeom>
        </p:spPr>
      </p:pic>
      <p:pic>
        <p:nvPicPr>
          <p:cNvPr id="80" name="Graphique 79">
            <a:extLst>
              <a:ext uri="{FF2B5EF4-FFF2-40B4-BE49-F238E27FC236}">
                <a16:creationId xmlns:a16="http://schemas.microsoft.com/office/drawing/2014/main" id="{E3DE989F-2571-441B-AFF1-29F28A895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4158242"/>
            <a:ext cx="235187" cy="232021"/>
          </a:xfrm>
          <a:prstGeom prst="rect">
            <a:avLst/>
          </a:prstGeom>
        </p:spPr>
      </p:pic>
      <p:pic>
        <p:nvPicPr>
          <p:cNvPr id="81" name="Graphique 80">
            <a:extLst>
              <a:ext uri="{FF2B5EF4-FFF2-40B4-BE49-F238E27FC236}">
                <a16:creationId xmlns:a16="http://schemas.microsoft.com/office/drawing/2014/main" id="{8F0586C8-C4A2-4211-9BAC-8ACB3C0AB3B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4158242"/>
            <a:ext cx="235187" cy="232021"/>
          </a:xfrm>
          <a:prstGeom prst="rect">
            <a:avLst/>
          </a:prstGeom>
        </p:spPr>
      </p:pic>
      <p:sp>
        <p:nvSpPr>
          <p:cNvPr id="83" name="Signe de multiplication 82">
            <a:extLst>
              <a:ext uri="{FF2B5EF4-FFF2-40B4-BE49-F238E27FC236}">
                <a16:creationId xmlns:a16="http://schemas.microsoft.com/office/drawing/2014/main" id="{BBEDC2F7-2402-445A-B640-9462BA281C6B}"/>
              </a:ext>
            </a:extLst>
          </p:cNvPr>
          <p:cNvSpPr/>
          <p:nvPr/>
        </p:nvSpPr>
        <p:spPr>
          <a:xfrm>
            <a:off x="5808650" y="4158242"/>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92" name="Graphique 91">
            <a:extLst>
              <a:ext uri="{FF2B5EF4-FFF2-40B4-BE49-F238E27FC236}">
                <a16:creationId xmlns:a16="http://schemas.microsoft.com/office/drawing/2014/main" id="{4DA0F3A0-2375-4DF6-B07C-F5E77826D81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908903" y="4158242"/>
            <a:ext cx="235187" cy="232021"/>
          </a:xfrm>
          <a:prstGeom prst="rect">
            <a:avLst/>
          </a:prstGeom>
        </p:spPr>
      </p:pic>
      <p:sp>
        <p:nvSpPr>
          <p:cNvPr id="93" name="Bulle narrative : rectangle 92">
            <a:extLst>
              <a:ext uri="{FF2B5EF4-FFF2-40B4-BE49-F238E27FC236}">
                <a16:creationId xmlns:a16="http://schemas.microsoft.com/office/drawing/2014/main" id="{CB470B3E-F071-4E4E-9C69-1F39B42015EC}"/>
              </a:ext>
            </a:extLst>
          </p:cNvPr>
          <p:cNvSpPr/>
          <p:nvPr/>
        </p:nvSpPr>
        <p:spPr>
          <a:xfrm>
            <a:off x="2517446" y="3731043"/>
            <a:ext cx="843632" cy="720663"/>
          </a:xfrm>
          <a:prstGeom prst="wedgeRectCallout">
            <a:avLst>
              <a:gd name="adj1" fmla="val -66517"/>
              <a:gd name="adj2" fmla="val 29892"/>
            </a:avLst>
          </a:prstGeom>
          <a:solidFill>
            <a:schemeClr val="bg1"/>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Guarantee to obtain a building permit </a:t>
            </a:r>
          </a:p>
        </p:txBody>
      </p:sp>
      <p:cxnSp>
        <p:nvCxnSpPr>
          <p:cNvPr id="94" name="Connecteur droit 93">
            <a:extLst>
              <a:ext uri="{FF2B5EF4-FFF2-40B4-BE49-F238E27FC236}">
                <a16:creationId xmlns:a16="http://schemas.microsoft.com/office/drawing/2014/main" id="{C053319C-52D6-4F26-B048-79BD860E515D}"/>
              </a:ext>
            </a:extLst>
          </p:cNvPr>
          <p:cNvCxnSpPr>
            <a:cxnSpLocks/>
          </p:cNvCxnSpPr>
          <p:nvPr/>
        </p:nvCxnSpPr>
        <p:spPr>
          <a:xfrm>
            <a:off x="209006" y="2627449"/>
            <a:ext cx="956869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5475" name="Picture 3" descr="Axa — Wikipédia">
            <a:extLst>
              <a:ext uri="{FF2B5EF4-FFF2-40B4-BE49-F238E27FC236}">
                <a16:creationId xmlns:a16="http://schemas.microsoft.com/office/drawing/2014/main" id="{7F82EC41-5E86-46D0-91C6-B167B816D0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73344" y="3608092"/>
            <a:ext cx="266858" cy="26685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 coins arrondis 81">
            <a:extLst>
              <a:ext uri="{FF2B5EF4-FFF2-40B4-BE49-F238E27FC236}">
                <a16:creationId xmlns:a16="http://schemas.microsoft.com/office/drawing/2014/main" id="{A3A8FCA9-BE71-4C00-9A47-843A84A8594A}"/>
              </a:ext>
            </a:extLst>
          </p:cNvPr>
          <p:cNvSpPr/>
          <p:nvPr/>
        </p:nvSpPr>
        <p:spPr>
          <a:xfrm>
            <a:off x="8633428" y="6403352"/>
            <a:ext cx="1168842" cy="2150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accent6"/>
                </a:solidFill>
              </a:rPr>
              <a:t>Based on public data</a:t>
            </a:r>
          </a:p>
        </p:txBody>
      </p:sp>
    </p:spTree>
    <p:extLst>
      <p:ext uri="{BB962C8B-B14F-4D97-AF65-F5344CB8AC3E}">
        <p14:creationId xmlns:p14="http://schemas.microsoft.com/office/powerpoint/2010/main" val="334705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4323815-DC6A-4061-B1C8-1AEE2EB32F40}"/>
              </a:ext>
            </a:extLst>
          </p:cNvPr>
          <p:cNvGraphicFramePr>
            <a:graphicFrameLocks noChangeAspect="1"/>
          </p:cNvGraphicFramePr>
          <p:nvPr>
            <p:custDataLst>
              <p:tags r:id="rId1"/>
            </p:custDataLst>
            <p:extLst>
              <p:ext uri="{D42A27DB-BD31-4B8C-83A1-F6EECF244321}">
                <p14:modId xmlns:p14="http://schemas.microsoft.com/office/powerpoint/2010/main" val="2087594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54323815-DC6A-4061-B1C8-1AEE2EB32F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b="1">
                <a:solidFill>
                  <a:schemeClr val="accent5">
                    <a:lumMod val="75000"/>
                  </a:schemeClr>
                </a:solidFill>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a:latin typeface="+mj-lt"/>
              </a:rPr>
              <a:t>Assessment of platform risks for Hestia</a:t>
            </a:r>
          </a:p>
          <a:p>
            <a:pPr marL="812800" lvl="1" indent="-228600">
              <a:spcBef>
                <a:spcPts val="1200"/>
              </a:spcBef>
              <a:buFont typeface="+mj-lt"/>
              <a:buAutoNum type="alphaLcPeriod"/>
            </a:pPr>
            <a:r>
              <a:rPr lang="en-US" sz="1050" b="1">
                <a:solidFill>
                  <a:schemeClr val="accent5">
                    <a:lumMod val="75000"/>
                  </a:schemeClr>
                </a:solidFill>
                <a:latin typeface="+mj-lt"/>
              </a:rPr>
              <a:t>On this market, different growth opportunities could be addressed by Hestia leveraging </a:t>
            </a:r>
            <a:r>
              <a:rPr lang="en-US" sz="1050" b="1" err="1">
                <a:solidFill>
                  <a:schemeClr val="accent5">
                    <a:lumMod val="75000"/>
                  </a:schemeClr>
                </a:solidFill>
                <a:latin typeface="+mj-lt"/>
              </a:rPr>
              <a:t>Frizbiz</a:t>
            </a:r>
            <a:endParaRPr lang="en-US" sz="1050" b="1">
              <a:solidFill>
                <a:schemeClr val="accent5">
                  <a:lumMod val="75000"/>
                </a:schemeClr>
              </a:solidFill>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133983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2056001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5" y="116632"/>
            <a:ext cx="8330885" cy="576064"/>
          </a:xfrm>
        </p:spPr>
        <p:txBody>
          <a:bodyPr vert="horz"/>
          <a:lstStyle/>
          <a:p>
            <a:r>
              <a:rPr lang="en-US" sz="1300" b="0"/>
              <a:t>In the key moment of the claim within customer relationship, the repair-in-kind market revolves around a complex ecosystem– with an </a:t>
            </a:r>
            <a:r>
              <a:rPr lang="en-US" sz="1300" b="0">
                <a:solidFill>
                  <a:schemeClr val="accent5">
                    <a:lumMod val="75000"/>
                  </a:schemeClr>
                </a:solidFill>
              </a:rPr>
              <a:t>increasing need for transparency, communication and operational efficiency</a:t>
            </a:r>
          </a:p>
        </p:txBody>
      </p:sp>
      <p:sp>
        <p:nvSpPr>
          <p:cNvPr id="8" name="Rectangle 7">
            <a:extLst>
              <a:ext uri="{FF2B5EF4-FFF2-40B4-BE49-F238E27FC236}">
                <a16:creationId xmlns:a16="http://schemas.microsoft.com/office/drawing/2014/main" id="{850EB23D-4D8A-4214-A83F-5AE74846D409}"/>
              </a:ext>
            </a:extLst>
          </p:cNvPr>
          <p:cNvSpPr/>
          <p:nvPr/>
        </p:nvSpPr>
        <p:spPr>
          <a:xfrm>
            <a:off x="830687" y="2111243"/>
            <a:ext cx="551296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a:solidFill>
                  <a:schemeClr val="accent5"/>
                </a:solidFill>
              </a:rPr>
              <a:t>             Insurers</a:t>
            </a:r>
          </a:p>
        </p:txBody>
      </p:sp>
      <p:sp>
        <p:nvSpPr>
          <p:cNvPr id="11" name="Rectangle 10">
            <a:extLst>
              <a:ext uri="{FF2B5EF4-FFF2-40B4-BE49-F238E27FC236}">
                <a16:creationId xmlns:a16="http://schemas.microsoft.com/office/drawing/2014/main" id="{6CEA6CC3-5999-43BB-B318-05D09C7CD7DD}"/>
              </a:ext>
            </a:extLst>
          </p:cNvPr>
          <p:cNvSpPr/>
          <p:nvPr/>
        </p:nvSpPr>
        <p:spPr>
          <a:xfrm>
            <a:off x="1023861" y="5676962"/>
            <a:ext cx="243420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Employed professionals</a:t>
            </a:r>
          </a:p>
        </p:txBody>
      </p:sp>
      <p:sp>
        <p:nvSpPr>
          <p:cNvPr id="12" name="Rectangle 11">
            <a:extLst>
              <a:ext uri="{FF2B5EF4-FFF2-40B4-BE49-F238E27FC236}">
                <a16:creationId xmlns:a16="http://schemas.microsoft.com/office/drawing/2014/main" id="{D9771A74-F8F4-4744-B254-8782BC2FE79C}"/>
              </a:ext>
            </a:extLst>
          </p:cNvPr>
          <p:cNvSpPr/>
          <p:nvPr/>
        </p:nvSpPr>
        <p:spPr>
          <a:xfrm>
            <a:off x="3692541" y="5676962"/>
            <a:ext cx="2434202"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External professionals</a:t>
            </a:r>
          </a:p>
        </p:txBody>
      </p:sp>
      <p:sp>
        <p:nvSpPr>
          <p:cNvPr id="13" name="Rectangle 12">
            <a:extLst>
              <a:ext uri="{FF2B5EF4-FFF2-40B4-BE49-F238E27FC236}">
                <a16:creationId xmlns:a16="http://schemas.microsoft.com/office/drawing/2014/main" id="{ED00158F-1B0C-4AFB-8236-4FE970EA41BF}"/>
              </a:ext>
            </a:extLst>
          </p:cNvPr>
          <p:cNvSpPr/>
          <p:nvPr/>
        </p:nvSpPr>
        <p:spPr>
          <a:xfrm>
            <a:off x="816335" y="5540498"/>
            <a:ext cx="552731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4C97159-324B-456C-8BF0-974011EE92EC}"/>
              </a:ext>
            </a:extLst>
          </p:cNvPr>
          <p:cNvSpPr/>
          <p:nvPr/>
        </p:nvSpPr>
        <p:spPr>
          <a:xfrm>
            <a:off x="816335" y="1434448"/>
            <a:ext cx="5527315"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5"/>
                </a:solidFill>
              </a:rPr>
              <a:t>Beneficiaries</a:t>
            </a:r>
          </a:p>
        </p:txBody>
      </p:sp>
      <p:sp>
        <p:nvSpPr>
          <p:cNvPr id="15" name="ZoneTexte 20">
            <a:extLst>
              <a:ext uri="{FF2B5EF4-FFF2-40B4-BE49-F238E27FC236}">
                <a16:creationId xmlns:a16="http://schemas.microsoft.com/office/drawing/2014/main" id="{7FBAD714-395A-454F-A09A-8BB691E0D21B}"/>
              </a:ext>
            </a:extLst>
          </p:cNvPr>
          <p:cNvSpPr txBox="1"/>
          <p:nvPr/>
        </p:nvSpPr>
        <p:spPr>
          <a:xfrm>
            <a:off x="0" y="2103237"/>
            <a:ext cx="830687" cy="369332"/>
          </a:xfrm>
          <a:prstGeom prst="rect">
            <a:avLst/>
          </a:prstGeom>
          <a:noFill/>
        </p:spPr>
        <p:txBody>
          <a:bodyPr wrap="square" rtlCol="0">
            <a:spAutoFit/>
          </a:bodyPr>
          <a:lstStyle/>
          <a:p>
            <a:pPr algn="ctr"/>
            <a:r>
              <a:rPr lang="en-US" sz="900" i="1"/>
              <a:t>Demand side</a:t>
            </a:r>
          </a:p>
        </p:txBody>
      </p:sp>
      <p:sp>
        <p:nvSpPr>
          <p:cNvPr id="16" name="ZoneTexte 21">
            <a:extLst>
              <a:ext uri="{FF2B5EF4-FFF2-40B4-BE49-F238E27FC236}">
                <a16:creationId xmlns:a16="http://schemas.microsoft.com/office/drawing/2014/main" id="{0F308A78-2D0E-4E1C-9132-A405BCD25727}"/>
              </a:ext>
            </a:extLst>
          </p:cNvPr>
          <p:cNvSpPr txBox="1"/>
          <p:nvPr/>
        </p:nvSpPr>
        <p:spPr>
          <a:xfrm>
            <a:off x="0" y="5652864"/>
            <a:ext cx="830687" cy="369332"/>
          </a:xfrm>
          <a:prstGeom prst="rect">
            <a:avLst/>
          </a:prstGeom>
          <a:noFill/>
        </p:spPr>
        <p:txBody>
          <a:bodyPr wrap="square" rtlCol="0">
            <a:spAutoFit/>
          </a:bodyPr>
          <a:lstStyle/>
          <a:p>
            <a:pPr algn="ctr"/>
            <a:r>
              <a:rPr lang="en-US" sz="900" i="1"/>
              <a:t>Supply side</a:t>
            </a:r>
          </a:p>
        </p:txBody>
      </p:sp>
      <p:cxnSp>
        <p:nvCxnSpPr>
          <p:cNvPr id="18" name="Connecteur droit 98">
            <a:extLst>
              <a:ext uri="{FF2B5EF4-FFF2-40B4-BE49-F238E27FC236}">
                <a16:creationId xmlns:a16="http://schemas.microsoft.com/office/drawing/2014/main" id="{477B2DE3-6F22-474B-980C-CF98BB288643}"/>
              </a:ext>
            </a:extLst>
          </p:cNvPr>
          <p:cNvCxnSpPr>
            <a:cxnSpLocks/>
          </p:cNvCxnSpPr>
          <p:nvPr/>
        </p:nvCxnSpPr>
        <p:spPr>
          <a:xfrm>
            <a:off x="584515" y="1097459"/>
            <a:ext cx="881497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ZoneTexte 99">
            <a:extLst>
              <a:ext uri="{FF2B5EF4-FFF2-40B4-BE49-F238E27FC236}">
                <a16:creationId xmlns:a16="http://schemas.microsoft.com/office/drawing/2014/main" id="{1DDBE6AD-B865-45EC-BC21-2763DDC2E241}"/>
              </a:ext>
            </a:extLst>
          </p:cNvPr>
          <p:cNvSpPr txBox="1"/>
          <p:nvPr/>
        </p:nvSpPr>
        <p:spPr>
          <a:xfrm>
            <a:off x="3491423" y="955344"/>
            <a:ext cx="300116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b="0">
                <a:solidFill>
                  <a:schemeClr val="tx1"/>
                </a:solidFill>
              </a:rPr>
              <a:t>Simplified repair-in-kind ecosystem</a:t>
            </a:r>
          </a:p>
        </p:txBody>
      </p:sp>
      <p:pic>
        <p:nvPicPr>
          <p:cNvPr id="20" name="Graphique 102">
            <a:extLst>
              <a:ext uri="{FF2B5EF4-FFF2-40B4-BE49-F238E27FC236}">
                <a16:creationId xmlns:a16="http://schemas.microsoft.com/office/drawing/2014/main" id="{DC1B8320-6368-4467-A61C-5F2781EF475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234814" y="5775088"/>
            <a:ext cx="214316" cy="230961"/>
          </a:xfrm>
          <a:prstGeom prst="rect">
            <a:avLst/>
          </a:prstGeom>
        </p:spPr>
      </p:pic>
      <p:pic>
        <p:nvPicPr>
          <p:cNvPr id="21" name="Graphique 109">
            <a:extLst>
              <a:ext uri="{FF2B5EF4-FFF2-40B4-BE49-F238E27FC236}">
                <a16:creationId xmlns:a16="http://schemas.microsoft.com/office/drawing/2014/main" id="{08645AE3-2E9B-4CD2-A731-DB3AAA4C6B8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3905791" y="5775088"/>
            <a:ext cx="214316" cy="230961"/>
          </a:xfrm>
          <a:prstGeom prst="rect">
            <a:avLst/>
          </a:prstGeom>
        </p:spPr>
      </p:pic>
      <p:grpSp>
        <p:nvGrpSpPr>
          <p:cNvPr id="22" name="Group 13">
            <a:extLst>
              <a:ext uri="{FF2B5EF4-FFF2-40B4-BE49-F238E27FC236}">
                <a16:creationId xmlns:a16="http://schemas.microsoft.com/office/drawing/2014/main" id="{0FBF3573-89F7-49FF-AAEC-4F288BB9EFA5}"/>
              </a:ext>
            </a:extLst>
          </p:cNvPr>
          <p:cNvGrpSpPr>
            <a:grpSpLocks noChangeAspect="1"/>
          </p:cNvGrpSpPr>
          <p:nvPr/>
        </p:nvGrpSpPr>
        <p:grpSpPr bwMode="auto">
          <a:xfrm>
            <a:off x="2211604" y="1501132"/>
            <a:ext cx="203941" cy="172525"/>
            <a:chOff x="788" y="858"/>
            <a:chExt cx="740" cy="626"/>
          </a:xfrm>
          <a:solidFill>
            <a:schemeClr val="accent5"/>
          </a:solidFill>
        </p:grpSpPr>
        <p:sp>
          <p:nvSpPr>
            <p:cNvPr id="23" name="Oval 14">
              <a:extLst>
                <a:ext uri="{FF2B5EF4-FFF2-40B4-BE49-F238E27FC236}">
                  <a16:creationId xmlns:a16="http://schemas.microsoft.com/office/drawing/2014/main" id="{57928AE4-E5A6-4E23-BF2C-5F4545BA3A29}"/>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5">
              <a:extLst>
                <a:ext uri="{FF2B5EF4-FFF2-40B4-BE49-F238E27FC236}">
                  <a16:creationId xmlns:a16="http://schemas.microsoft.com/office/drawing/2014/main" id="{F735E446-0465-4C4C-B4E7-93710260A2D2}"/>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6">
              <a:extLst>
                <a:ext uri="{FF2B5EF4-FFF2-40B4-BE49-F238E27FC236}">
                  <a16:creationId xmlns:a16="http://schemas.microsoft.com/office/drawing/2014/main" id="{8DB2DD72-143E-49D1-91DE-60BAF368043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7">
              <a:extLst>
                <a:ext uri="{FF2B5EF4-FFF2-40B4-BE49-F238E27FC236}">
                  <a16:creationId xmlns:a16="http://schemas.microsoft.com/office/drawing/2014/main" id="{CC3D7B12-B3E6-4215-AFDA-2970E9A73E7D}"/>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8">
              <a:extLst>
                <a:ext uri="{FF2B5EF4-FFF2-40B4-BE49-F238E27FC236}">
                  <a16:creationId xmlns:a16="http://schemas.microsoft.com/office/drawing/2014/main" id="{4711A1FB-B3EA-4678-B68D-40B05C7DC62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8" name="ZoneTexte 1034">
            <a:extLst>
              <a:ext uri="{FF2B5EF4-FFF2-40B4-BE49-F238E27FC236}">
                <a16:creationId xmlns:a16="http://schemas.microsoft.com/office/drawing/2014/main" id="{5132A318-B22A-4F36-9405-A99D72FA81A6}"/>
              </a:ext>
            </a:extLst>
          </p:cNvPr>
          <p:cNvSpPr txBox="1"/>
          <p:nvPr/>
        </p:nvSpPr>
        <p:spPr>
          <a:xfrm>
            <a:off x="2885157" y="5416810"/>
            <a:ext cx="1037244" cy="230832"/>
          </a:xfrm>
          <a:prstGeom prst="rect">
            <a:avLst/>
          </a:prstGeom>
          <a:solidFill>
            <a:schemeClr val="bg1"/>
          </a:solidFill>
        </p:spPr>
        <p:txBody>
          <a:bodyPr wrap="square" rtlCol="0">
            <a:spAutoFit/>
          </a:bodyPr>
          <a:lstStyle/>
          <a:p>
            <a:pPr algn="ctr"/>
            <a:r>
              <a:rPr lang="en-US" sz="900">
                <a:solidFill>
                  <a:schemeClr val="accent5"/>
                </a:solidFill>
              </a:rPr>
              <a:t>Professionals</a:t>
            </a:r>
          </a:p>
        </p:txBody>
      </p:sp>
      <p:sp>
        <p:nvSpPr>
          <p:cNvPr id="29" name="Rectangle 28">
            <a:extLst>
              <a:ext uri="{FF2B5EF4-FFF2-40B4-BE49-F238E27FC236}">
                <a16:creationId xmlns:a16="http://schemas.microsoft.com/office/drawing/2014/main" id="{A6A3E1CF-720D-4C9A-BD7F-8C50E0341DDB}"/>
              </a:ext>
            </a:extLst>
          </p:cNvPr>
          <p:cNvSpPr/>
          <p:nvPr/>
        </p:nvSpPr>
        <p:spPr>
          <a:xfrm>
            <a:off x="816335" y="2903770"/>
            <a:ext cx="5527315" cy="213552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Post loss stakeholders</a:t>
            </a:r>
          </a:p>
        </p:txBody>
      </p:sp>
      <p:sp>
        <p:nvSpPr>
          <p:cNvPr id="30" name="Rectangle 29">
            <a:extLst>
              <a:ext uri="{FF2B5EF4-FFF2-40B4-BE49-F238E27FC236}">
                <a16:creationId xmlns:a16="http://schemas.microsoft.com/office/drawing/2014/main" id="{0E7628E6-82F2-4F4F-ACCC-E9F81D4D2637}"/>
              </a:ext>
            </a:extLst>
          </p:cNvPr>
          <p:cNvSpPr/>
          <p:nvPr/>
        </p:nvSpPr>
        <p:spPr>
          <a:xfrm>
            <a:off x="2761507" y="3311277"/>
            <a:ext cx="3471836" cy="16689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REN providers</a:t>
            </a:r>
          </a:p>
        </p:txBody>
      </p:sp>
      <p:pic>
        <p:nvPicPr>
          <p:cNvPr id="31" name="Graphique 1028">
            <a:extLst>
              <a:ext uri="{FF2B5EF4-FFF2-40B4-BE49-F238E27FC236}">
                <a16:creationId xmlns:a16="http://schemas.microsoft.com/office/drawing/2014/main" id="{2058DAC6-1247-404D-8FA9-F2C6D2B1BA7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230"/>
          <a:stretch/>
        </p:blipFill>
        <p:spPr>
          <a:xfrm>
            <a:off x="3783300" y="3343948"/>
            <a:ext cx="183343" cy="191981"/>
          </a:xfrm>
          <a:prstGeom prst="rect">
            <a:avLst/>
          </a:prstGeom>
        </p:spPr>
      </p:pic>
      <p:sp>
        <p:nvSpPr>
          <p:cNvPr id="32" name="Rectangle 31">
            <a:extLst>
              <a:ext uri="{FF2B5EF4-FFF2-40B4-BE49-F238E27FC236}">
                <a16:creationId xmlns:a16="http://schemas.microsoft.com/office/drawing/2014/main" id="{372AE45B-A900-460B-8494-80A452387A0C}"/>
              </a:ext>
            </a:extLst>
          </p:cNvPr>
          <p:cNvSpPr/>
          <p:nvPr/>
        </p:nvSpPr>
        <p:spPr>
          <a:xfrm>
            <a:off x="1013345" y="3306734"/>
            <a:ext cx="1113569" cy="16689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Expertise companies</a:t>
            </a:r>
          </a:p>
        </p:txBody>
      </p:sp>
      <p:pic>
        <p:nvPicPr>
          <p:cNvPr id="33" name="Picture 2" descr="Gestion de sinistres : Sedgwick nomme un PDG en France">
            <a:extLst>
              <a:ext uri="{FF2B5EF4-FFF2-40B4-BE49-F238E27FC236}">
                <a16:creationId xmlns:a16="http://schemas.microsoft.com/office/drawing/2014/main" id="{4FEDF293-1175-4BEF-92D3-444449888838}"/>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8722" y="4337696"/>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Expertise : Texa renforce son partenariat avec Crawford">
            <a:extLst>
              <a:ext uri="{FF2B5EF4-FFF2-40B4-BE49-F238E27FC236}">
                <a16:creationId xmlns:a16="http://schemas.microsoft.com/office/drawing/2014/main" id="{CAB834BC-E444-4871-A854-66E726EB935C}"/>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633" y="4000206"/>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632F02D-3B5C-472B-898A-E24B4D548E15}"/>
              </a:ext>
            </a:extLst>
          </p:cNvPr>
          <p:cNvSpPr/>
          <p:nvPr/>
        </p:nvSpPr>
        <p:spPr>
          <a:xfrm>
            <a:off x="3162702" y="3595946"/>
            <a:ext cx="1345078" cy="67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Integrated model</a:t>
            </a:r>
          </a:p>
        </p:txBody>
      </p:sp>
      <p:sp>
        <p:nvSpPr>
          <p:cNvPr id="37" name="Rectangle 36">
            <a:extLst>
              <a:ext uri="{FF2B5EF4-FFF2-40B4-BE49-F238E27FC236}">
                <a16:creationId xmlns:a16="http://schemas.microsoft.com/office/drawing/2014/main" id="{78536066-311C-4011-B0A3-1470929016BB}"/>
              </a:ext>
            </a:extLst>
          </p:cNvPr>
          <p:cNvSpPr/>
          <p:nvPr/>
        </p:nvSpPr>
        <p:spPr>
          <a:xfrm>
            <a:off x="4642127" y="3595946"/>
            <a:ext cx="1160995" cy="67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Non-integrated model</a:t>
            </a:r>
          </a:p>
        </p:txBody>
      </p:sp>
      <p:sp>
        <p:nvSpPr>
          <p:cNvPr id="38" name="ZoneTexte 89">
            <a:extLst>
              <a:ext uri="{FF2B5EF4-FFF2-40B4-BE49-F238E27FC236}">
                <a16:creationId xmlns:a16="http://schemas.microsoft.com/office/drawing/2014/main" id="{F5422B6B-E913-4A42-BE1F-CB551CBE99DE}"/>
              </a:ext>
            </a:extLst>
          </p:cNvPr>
          <p:cNvSpPr txBox="1"/>
          <p:nvPr/>
        </p:nvSpPr>
        <p:spPr>
          <a:xfrm>
            <a:off x="5327619" y="4040990"/>
            <a:ext cx="406721" cy="253916"/>
          </a:xfrm>
          <a:prstGeom prst="rect">
            <a:avLst/>
          </a:prstGeom>
          <a:noFill/>
        </p:spPr>
        <p:txBody>
          <a:bodyPr wrap="square" rtlCol="0">
            <a:spAutoFit/>
          </a:bodyPr>
          <a:lstStyle/>
          <a:p>
            <a:pPr algn="l"/>
            <a:r>
              <a:rPr lang="en-US" sz="1000"/>
              <a:t>…</a:t>
            </a:r>
          </a:p>
        </p:txBody>
      </p:sp>
      <p:pic>
        <p:nvPicPr>
          <p:cNvPr id="39" name="Image 243">
            <a:extLst>
              <a:ext uri="{FF2B5EF4-FFF2-40B4-BE49-F238E27FC236}">
                <a16:creationId xmlns:a16="http://schemas.microsoft.com/office/drawing/2014/main" id="{4AE30331-8449-44EE-B21F-71EB0D920923}"/>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4733012" y="3973226"/>
            <a:ext cx="325956" cy="159782"/>
          </a:xfrm>
          <a:prstGeom prst="rect">
            <a:avLst/>
          </a:prstGeom>
        </p:spPr>
      </p:pic>
      <p:sp>
        <p:nvSpPr>
          <p:cNvPr id="43" name="ZoneTexte 95">
            <a:extLst>
              <a:ext uri="{FF2B5EF4-FFF2-40B4-BE49-F238E27FC236}">
                <a16:creationId xmlns:a16="http://schemas.microsoft.com/office/drawing/2014/main" id="{FE6CE972-C96F-452A-B9C9-3811D3474DE1}"/>
              </a:ext>
            </a:extLst>
          </p:cNvPr>
          <p:cNvSpPr txBox="1"/>
          <p:nvPr/>
        </p:nvSpPr>
        <p:spPr>
          <a:xfrm>
            <a:off x="1844242" y="4700321"/>
            <a:ext cx="128384" cy="153888"/>
          </a:xfrm>
          <a:prstGeom prst="rect">
            <a:avLst/>
          </a:prstGeom>
          <a:noFill/>
        </p:spPr>
        <p:txBody>
          <a:bodyPr wrap="square" lIns="0" tIns="0" rIns="0" bIns="0" rtlCol="0">
            <a:spAutoFit/>
          </a:bodyPr>
          <a:lstStyle/>
          <a:p>
            <a:pPr algn="l"/>
            <a:r>
              <a:rPr lang="en-US" sz="1000"/>
              <a:t>…</a:t>
            </a:r>
          </a:p>
        </p:txBody>
      </p:sp>
      <p:sp>
        <p:nvSpPr>
          <p:cNvPr id="44" name="ZoneTexte 95">
            <a:extLst>
              <a:ext uri="{FF2B5EF4-FFF2-40B4-BE49-F238E27FC236}">
                <a16:creationId xmlns:a16="http://schemas.microsoft.com/office/drawing/2014/main" id="{200F0176-D12F-460A-A395-7B5AB6EFEEB8}"/>
              </a:ext>
            </a:extLst>
          </p:cNvPr>
          <p:cNvSpPr txBox="1"/>
          <p:nvPr/>
        </p:nvSpPr>
        <p:spPr>
          <a:xfrm>
            <a:off x="4307780" y="4101499"/>
            <a:ext cx="128384" cy="153888"/>
          </a:xfrm>
          <a:prstGeom prst="rect">
            <a:avLst/>
          </a:prstGeom>
          <a:noFill/>
        </p:spPr>
        <p:txBody>
          <a:bodyPr wrap="square" lIns="0" tIns="0" rIns="0" bIns="0" rtlCol="0">
            <a:spAutoFit/>
          </a:bodyPr>
          <a:lstStyle/>
          <a:p>
            <a:pPr algn="l"/>
            <a:r>
              <a:rPr lang="en-US" sz="1000"/>
              <a:t>…</a:t>
            </a:r>
          </a:p>
        </p:txBody>
      </p:sp>
      <p:pic>
        <p:nvPicPr>
          <p:cNvPr id="49" name="Graphique 105">
            <a:extLst>
              <a:ext uri="{FF2B5EF4-FFF2-40B4-BE49-F238E27FC236}">
                <a16:creationId xmlns:a16="http://schemas.microsoft.com/office/drawing/2014/main" id="{C4F97145-0D74-4D82-BE38-0DAA51B3C63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9436" y="2200937"/>
            <a:ext cx="175585" cy="255450"/>
          </a:xfrm>
          <a:prstGeom prst="rect">
            <a:avLst/>
          </a:prstGeom>
        </p:spPr>
      </p:pic>
      <p:pic>
        <p:nvPicPr>
          <p:cNvPr id="50" name="Picture 8" descr="Image result for allianz logo">
            <a:extLst>
              <a:ext uri="{FF2B5EF4-FFF2-40B4-BE49-F238E27FC236}">
                <a16:creationId xmlns:a16="http://schemas.microsoft.com/office/drawing/2014/main" id="{63F5F231-75FB-4D48-B1A9-B010A72E290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62593" y="2203255"/>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covea">
            <a:extLst>
              <a:ext uri="{FF2B5EF4-FFF2-40B4-BE49-F238E27FC236}">
                <a16:creationId xmlns:a16="http://schemas.microsoft.com/office/drawing/2014/main" id="{004AF920-9D85-42C2-AA80-64E438C9908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82630" y="2191568"/>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52" name="ZoneTexte 95">
            <a:extLst>
              <a:ext uri="{FF2B5EF4-FFF2-40B4-BE49-F238E27FC236}">
                <a16:creationId xmlns:a16="http://schemas.microsoft.com/office/drawing/2014/main" id="{EC70FE7A-A694-4850-8F53-4FDEA21664B5}"/>
              </a:ext>
            </a:extLst>
          </p:cNvPr>
          <p:cNvSpPr txBox="1"/>
          <p:nvPr/>
        </p:nvSpPr>
        <p:spPr>
          <a:xfrm>
            <a:off x="5796024" y="2349145"/>
            <a:ext cx="128384" cy="153888"/>
          </a:xfrm>
          <a:prstGeom prst="rect">
            <a:avLst/>
          </a:prstGeom>
          <a:noFill/>
        </p:spPr>
        <p:txBody>
          <a:bodyPr wrap="square" lIns="0" tIns="0" rIns="0" bIns="0" rtlCol="0">
            <a:spAutoFit/>
          </a:bodyPr>
          <a:lstStyle/>
          <a:p>
            <a:pPr algn="l"/>
            <a:r>
              <a:rPr lang="en-US" sz="1000"/>
              <a:t>…</a:t>
            </a:r>
          </a:p>
        </p:txBody>
      </p:sp>
      <p:sp>
        <p:nvSpPr>
          <p:cNvPr id="53" name="Rectangle 52">
            <a:extLst>
              <a:ext uri="{FF2B5EF4-FFF2-40B4-BE49-F238E27FC236}">
                <a16:creationId xmlns:a16="http://schemas.microsoft.com/office/drawing/2014/main" id="{AC0356E8-225D-4F4D-9A4F-CF0C676DF73E}"/>
              </a:ext>
            </a:extLst>
          </p:cNvPr>
          <p:cNvSpPr/>
          <p:nvPr/>
        </p:nvSpPr>
        <p:spPr>
          <a:xfrm>
            <a:off x="1690365" y="2289808"/>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a:solidFill>
                <a:schemeClr val="tx1"/>
              </a:solidFill>
            </a:endParaRPr>
          </a:p>
        </p:txBody>
      </p:sp>
      <p:pic>
        <p:nvPicPr>
          <p:cNvPr id="55" name="Picture 6" descr="Image result for axa">
            <a:extLst>
              <a:ext uri="{FF2B5EF4-FFF2-40B4-BE49-F238E27FC236}">
                <a16:creationId xmlns:a16="http://schemas.microsoft.com/office/drawing/2014/main" id="{0865027F-C3DC-4FCD-933A-7DA16B15E1F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4940" y="2178731"/>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 13">
            <a:extLst>
              <a:ext uri="{FF2B5EF4-FFF2-40B4-BE49-F238E27FC236}">
                <a16:creationId xmlns:a16="http://schemas.microsoft.com/office/drawing/2014/main" id="{6DC0D720-FE9F-4833-93CF-B4C61696F96B}"/>
              </a:ext>
            </a:extLst>
          </p:cNvPr>
          <p:cNvPicPr>
            <a:picLocks noChangeAspect="1"/>
          </p:cNvPicPr>
          <p:nvPr/>
        </p:nvPicPr>
        <p:blipFill rotWithShape="1">
          <a:blip r:embed="rId17">
            <a:clrChange>
              <a:clrFrom>
                <a:srgbClr val="FFFFFF"/>
              </a:clrFrom>
              <a:clrTo>
                <a:srgbClr val="FFFFFF">
                  <a:alpha val="0"/>
                </a:srgbClr>
              </a:clrTo>
            </a:clrChange>
          </a:blip>
          <a:srcRect t="34767" b="36897"/>
          <a:stretch/>
        </p:blipFill>
        <p:spPr>
          <a:xfrm>
            <a:off x="3501589" y="4002592"/>
            <a:ext cx="840392" cy="238134"/>
          </a:xfrm>
          <a:prstGeom prst="rect">
            <a:avLst/>
          </a:prstGeom>
        </p:spPr>
      </p:pic>
      <p:pic>
        <p:nvPicPr>
          <p:cNvPr id="57" name="Image 22" descr="Une image contenant texte, signe, rouge, clipart&#10;&#10;Description générée automatiquement">
            <a:extLst>
              <a:ext uri="{FF2B5EF4-FFF2-40B4-BE49-F238E27FC236}">
                <a16:creationId xmlns:a16="http://schemas.microsoft.com/office/drawing/2014/main" id="{6220EE3C-33A7-418E-8133-AE9BB6587F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63773" y="3832222"/>
            <a:ext cx="346032" cy="138128"/>
          </a:xfrm>
          <a:prstGeom prst="rect">
            <a:avLst/>
          </a:prstGeom>
        </p:spPr>
      </p:pic>
      <p:pic>
        <p:nvPicPr>
          <p:cNvPr id="58" name="Image 24">
            <a:extLst>
              <a:ext uri="{FF2B5EF4-FFF2-40B4-BE49-F238E27FC236}">
                <a16:creationId xmlns:a16="http://schemas.microsoft.com/office/drawing/2014/main" id="{F51694E1-84F3-406F-9148-0E967AAD92B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42269" y="3949406"/>
            <a:ext cx="426506" cy="207422"/>
          </a:xfrm>
          <a:prstGeom prst="rect">
            <a:avLst/>
          </a:prstGeom>
        </p:spPr>
      </p:pic>
      <p:sp>
        <p:nvSpPr>
          <p:cNvPr id="64" name="Speech Bubble: Rectangle 63">
            <a:extLst>
              <a:ext uri="{FF2B5EF4-FFF2-40B4-BE49-F238E27FC236}">
                <a16:creationId xmlns:a16="http://schemas.microsoft.com/office/drawing/2014/main" id="{24E63172-5657-470E-BCC7-1C550822C97F}"/>
              </a:ext>
            </a:extLst>
          </p:cNvPr>
          <p:cNvSpPr/>
          <p:nvPr/>
        </p:nvSpPr>
        <p:spPr>
          <a:xfrm>
            <a:off x="6742020" y="4741279"/>
            <a:ext cx="2570528" cy="1193836"/>
          </a:xfrm>
          <a:prstGeom prst="wedgeRectCallout">
            <a:avLst>
              <a:gd name="adj1" fmla="val -79365"/>
              <a:gd name="adj2" fmla="val -13699"/>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rPr>
              <a:t>Digital tools represent a </a:t>
            </a:r>
            <a:r>
              <a:rPr lang="en-US" sz="1000">
                <a:solidFill>
                  <a:schemeClr val="accent5">
                    <a:lumMod val="75000"/>
                  </a:schemeClr>
                </a:solidFill>
              </a:rPr>
              <a:t>strong lever of differentiation for Hestia and its peers </a:t>
            </a:r>
            <a:r>
              <a:rPr lang="en-US" sz="1000">
                <a:solidFill>
                  <a:schemeClr val="tx1"/>
                </a:solidFill>
              </a:rPr>
              <a:t>in their relationship with insurers, beneficiaries and the professionals employed or external for a </a:t>
            </a:r>
            <a:r>
              <a:rPr lang="en-US" sz="1000">
                <a:solidFill>
                  <a:schemeClr val="accent5">
                    <a:lumMod val="75000"/>
                  </a:schemeClr>
                </a:solidFill>
              </a:rPr>
              <a:t>global enhanced experience</a:t>
            </a:r>
          </a:p>
        </p:txBody>
      </p:sp>
      <p:sp>
        <p:nvSpPr>
          <p:cNvPr id="102" name="Speech Bubble: Rectangle 101">
            <a:extLst>
              <a:ext uri="{FF2B5EF4-FFF2-40B4-BE49-F238E27FC236}">
                <a16:creationId xmlns:a16="http://schemas.microsoft.com/office/drawing/2014/main" id="{A2834B24-514E-43C3-B8D2-8BF2673C78D1}"/>
              </a:ext>
            </a:extLst>
          </p:cNvPr>
          <p:cNvSpPr/>
          <p:nvPr/>
        </p:nvSpPr>
        <p:spPr>
          <a:xfrm>
            <a:off x="6742020" y="1434448"/>
            <a:ext cx="2570528" cy="1193836"/>
          </a:xfrm>
          <a:prstGeom prst="wedgeRectCallout">
            <a:avLst>
              <a:gd name="adj1" fmla="val -78365"/>
              <a:gd name="adj2" fmla="val -31479"/>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rPr>
              <a:t>Beneficiaries require a </a:t>
            </a:r>
            <a:r>
              <a:rPr lang="en-US" sz="1000">
                <a:solidFill>
                  <a:schemeClr val="accent5">
                    <a:lumMod val="75000"/>
                  </a:schemeClr>
                </a:solidFill>
              </a:rPr>
              <a:t>digitalized process</a:t>
            </a:r>
            <a:r>
              <a:rPr lang="en-US" sz="1000">
                <a:solidFill>
                  <a:schemeClr val="tx1"/>
                </a:solidFill>
              </a:rPr>
              <a:t> to handle their claim and the possibility to </a:t>
            </a:r>
            <a:r>
              <a:rPr lang="en-US" sz="1000">
                <a:solidFill>
                  <a:schemeClr val="accent5">
                    <a:lumMod val="75000"/>
                  </a:schemeClr>
                </a:solidFill>
              </a:rPr>
              <a:t>follow-up the claim settlement process</a:t>
            </a:r>
            <a:r>
              <a:rPr lang="en-US" sz="1000">
                <a:solidFill>
                  <a:schemeClr val="tx1"/>
                </a:solidFill>
              </a:rPr>
              <a:t>, reinforcing the need for </a:t>
            </a:r>
            <a:r>
              <a:rPr lang="en-US" sz="1000">
                <a:solidFill>
                  <a:schemeClr val="accent5">
                    <a:lumMod val="75000"/>
                  </a:schemeClr>
                </a:solidFill>
              </a:rPr>
              <a:t>REN providers to develop digital tools </a:t>
            </a:r>
          </a:p>
        </p:txBody>
      </p:sp>
      <p:sp>
        <p:nvSpPr>
          <p:cNvPr id="61" name="ZoneTexte 60">
            <a:extLst>
              <a:ext uri="{FF2B5EF4-FFF2-40B4-BE49-F238E27FC236}">
                <a16:creationId xmlns:a16="http://schemas.microsoft.com/office/drawing/2014/main" id="{07F35A51-7B62-4B76-9D30-07EE2C092125}"/>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a:t>
            </a:r>
          </a:p>
        </p:txBody>
      </p:sp>
      <p:sp>
        <p:nvSpPr>
          <p:cNvPr id="3" name="Flèche : double flèche horizontale 2">
            <a:extLst>
              <a:ext uri="{FF2B5EF4-FFF2-40B4-BE49-F238E27FC236}">
                <a16:creationId xmlns:a16="http://schemas.microsoft.com/office/drawing/2014/main" id="{4FAF7BC9-62CE-4C21-8936-6030B817531A}"/>
              </a:ext>
            </a:extLst>
          </p:cNvPr>
          <p:cNvSpPr/>
          <p:nvPr/>
        </p:nvSpPr>
        <p:spPr>
          <a:xfrm rot="5400000">
            <a:off x="3377976" y="2627475"/>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3" name="Flèche : double flèche horizontale 62">
            <a:extLst>
              <a:ext uri="{FF2B5EF4-FFF2-40B4-BE49-F238E27FC236}">
                <a16:creationId xmlns:a16="http://schemas.microsoft.com/office/drawing/2014/main" id="{78B151F9-8055-4877-8C39-D1FB2BC8D110}"/>
              </a:ext>
            </a:extLst>
          </p:cNvPr>
          <p:cNvSpPr/>
          <p:nvPr/>
        </p:nvSpPr>
        <p:spPr>
          <a:xfrm rot="5400000">
            <a:off x="3377976" y="512921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5" name="Flèche : double flèche horizontale 64">
            <a:extLst>
              <a:ext uri="{FF2B5EF4-FFF2-40B4-BE49-F238E27FC236}">
                <a16:creationId xmlns:a16="http://schemas.microsoft.com/office/drawing/2014/main" id="{C9948D29-691C-4040-9006-9DD667687950}"/>
              </a:ext>
            </a:extLst>
          </p:cNvPr>
          <p:cNvSpPr/>
          <p:nvPr/>
        </p:nvSpPr>
        <p:spPr>
          <a:xfrm rot="10800000">
            <a:off x="2317420" y="385278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67" name="Flèche : double flèche horizontale 66">
            <a:extLst>
              <a:ext uri="{FF2B5EF4-FFF2-40B4-BE49-F238E27FC236}">
                <a16:creationId xmlns:a16="http://schemas.microsoft.com/office/drawing/2014/main" id="{5CB5CAFD-CBF6-4B09-9206-7594602E4B1E}"/>
              </a:ext>
            </a:extLst>
          </p:cNvPr>
          <p:cNvSpPr/>
          <p:nvPr/>
        </p:nvSpPr>
        <p:spPr>
          <a:xfrm rot="5400000">
            <a:off x="3377976" y="184745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76" name="Speech Bubble: Rectangle 61">
            <a:extLst>
              <a:ext uri="{FF2B5EF4-FFF2-40B4-BE49-F238E27FC236}">
                <a16:creationId xmlns:a16="http://schemas.microsoft.com/office/drawing/2014/main" id="{5F4FFF79-371E-4E5E-99B3-677CD02E93F1}"/>
              </a:ext>
            </a:extLst>
          </p:cNvPr>
          <p:cNvSpPr/>
          <p:nvPr/>
        </p:nvSpPr>
        <p:spPr>
          <a:xfrm>
            <a:off x="6742020" y="2946828"/>
            <a:ext cx="2570528" cy="1475907"/>
          </a:xfrm>
          <a:prstGeom prst="wedgeRectCallout">
            <a:avLst>
              <a:gd name="adj1" fmla="val -76564"/>
              <a:gd name="adj2" fmla="val 25858"/>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a:solidFill>
                  <a:schemeClr val="tx1"/>
                </a:solidFill>
              </a:rPr>
              <a:t>Repair-in-kind market evolve in a complex ecosystem, with a significant number of stakeholders (beneficiaries, insurers, REN providers, professionals) where </a:t>
            </a:r>
            <a:r>
              <a:rPr lang="en-US" sz="1000">
                <a:solidFill>
                  <a:schemeClr val="accent5">
                    <a:lumMod val="75000"/>
                  </a:schemeClr>
                </a:solidFill>
              </a:rPr>
              <a:t>digital appears as an opportunity to deliver premium services</a:t>
            </a:r>
            <a:endParaRPr lang="en-US" sz="1000">
              <a:solidFill>
                <a:schemeClr val="accent5">
                  <a:lumMod val="75000"/>
                </a:schemeClr>
              </a:solidFill>
              <a:highlight>
                <a:srgbClr val="FFFF00"/>
              </a:highlight>
            </a:endParaRPr>
          </a:p>
        </p:txBody>
      </p:sp>
      <p:sp>
        <p:nvSpPr>
          <p:cNvPr id="77" name="Rectangle 76">
            <a:extLst>
              <a:ext uri="{FF2B5EF4-FFF2-40B4-BE49-F238E27FC236}">
                <a16:creationId xmlns:a16="http://schemas.microsoft.com/office/drawing/2014/main" id="{0F6E568C-FF1A-45D1-9296-A25B68BC83AD}"/>
              </a:ext>
            </a:extLst>
          </p:cNvPr>
          <p:cNvSpPr/>
          <p:nvPr/>
        </p:nvSpPr>
        <p:spPr>
          <a:xfrm>
            <a:off x="3238569" y="3790749"/>
            <a:ext cx="579781" cy="219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Hestia</a:t>
            </a:r>
          </a:p>
        </p:txBody>
      </p:sp>
      <p:sp>
        <p:nvSpPr>
          <p:cNvPr id="78" name="ZoneTexte 99">
            <a:extLst>
              <a:ext uri="{FF2B5EF4-FFF2-40B4-BE49-F238E27FC236}">
                <a16:creationId xmlns:a16="http://schemas.microsoft.com/office/drawing/2014/main" id="{427C8590-C704-4B01-A689-71A872DD9101}"/>
              </a:ext>
            </a:extLst>
          </p:cNvPr>
          <p:cNvSpPr txBox="1"/>
          <p:nvPr/>
        </p:nvSpPr>
        <p:spPr>
          <a:xfrm>
            <a:off x="2832434" y="4326904"/>
            <a:ext cx="3311189" cy="538609"/>
          </a:xfrm>
          <a:prstGeom prst="rect">
            <a:avLst/>
          </a:prstGeom>
          <a:no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l" defTabSz="914400" rtl="0" eaLnBrk="1" fontAlgn="base" latinLnBrk="0" hangingPunct="1">
              <a:lnSpc>
                <a:spcPct val="100000"/>
              </a:lnSpc>
              <a:spcBef>
                <a:spcPts val="600"/>
              </a:spcBef>
              <a:spcAft>
                <a:spcPct val="0"/>
              </a:spcAft>
              <a:buClrTx/>
              <a:buSzTx/>
              <a:buFontTx/>
              <a:buNone/>
              <a:tabLst/>
            </a:pPr>
            <a:r>
              <a:rPr kumimoji="0" lang="en-US" sz="900" b="0" i="1" u="none" strike="noStrike" cap="none" normalizeH="0" baseline="0">
                <a:ln>
                  <a:noFill/>
                </a:ln>
                <a:solidFill>
                  <a:schemeClr val="tx1"/>
                </a:solidFill>
                <a:effectLst/>
                <a:latin typeface="+mj-lt"/>
              </a:rPr>
              <a:t>Market penetration: 17.5% (excl. natural disasters) with an estimated CAGR of 6% until 2025</a:t>
            </a:r>
          </a:p>
          <a:p>
            <a:pPr algn="l" fontAlgn="base">
              <a:spcBef>
                <a:spcPts val="600"/>
              </a:spcBef>
              <a:spcAft>
                <a:spcPct val="0"/>
              </a:spcAft>
            </a:pPr>
            <a:r>
              <a:rPr kumimoji="0" lang="en-US" sz="900" b="0" i="1" u="none" strike="noStrike" cap="none" normalizeH="0" baseline="0">
                <a:ln>
                  <a:noFill/>
                </a:ln>
                <a:solidFill>
                  <a:schemeClr val="tx1"/>
                </a:solidFill>
                <a:effectLst/>
                <a:latin typeface="+mj-lt"/>
              </a:rPr>
              <a:t>Coverage: 100% of approved providers  </a:t>
            </a:r>
          </a:p>
        </p:txBody>
      </p:sp>
      <p:sp>
        <p:nvSpPr>
          <p:cNvPr id="84" name="ZoneTexte 99">
            <a:extLst>
              <a:ext uri="{FF2B5EF4-FFF2-40B4-BE49-F238E27FC236}">
                <a16:creationId xmlns:a16="http://schemas.microsoft.com/office/drawing/2014/main" id="{2E352F39-712F-4BC9-ADA9-781EF77D1FBB}"/>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87" name="Arrow: Pentagon 13">
            <a:extLst>
              <a:ext uri="{FF2B5EF4-FFF2-40B4-BE49-F238E27FC236}">
                <a16:creationId xmlns:a16="http://schemas.microsoft.com/office/drawing/2014/main" id="{849ACC58-2FA5-43E2-8089-59CB8D7ED689}"/>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89" name="Arrow: Pentagon 13">
            <a:extLst>
              <a:ext uri="{FF2B5EF4-FFF2-40B4-BE49-F238E27FC236}">
                <a16:creationId xmlns:a16="http://schemas.microsoft.com/office/drawing/2014/main" id="{1EC9526A-D5E0-463C-A078-93D5223027DB}"/>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91" name="Arrow: Pentagon 13">
            <a:extLst>
              <a:ext uri="{FF2B5EF4-FFF2-40B4-BE49-F238E27FC236}">
                <a16:creationId xmlns:a16="http://schemas.microsoft.com/office/drawing/2014/main" id="{9EB3F53F-B3B4-4889-B966-F7AD5A1A15C6}"/>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2868900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632CA9B-96AD-46F9-9A8A-B6E6800443DD}"/>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Create new business opportunities </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err="1"/>
              <a:t>Frizbiz</a:t>
            </a:r>
            <a:r>
              <a:rPr lang="en-US" sz="1300"/>
              <a:t> opportunity - </a:t>
            </a:r>
            <a:r>
              <a:rPr lang="en-US" sz="1300" b="0"/>
              <a:t>Hestia could </a:t>
            </a:r>
            <a:r>
              <a:rPr lang="en-US" sz="1300" b="0">
                <a:solidFill>
                  <a:schemeClr val="accent5">
                    <a:lumMod val="75000"/>
                  </a:schemeClr>
                </a:solidFill>
              </a:rPr>
              <a:t>leverage </a:t>
            </a:r>
            <a:r>
              <a:rPr lang="en-US" sz="1300" b="0" err="1">
                <a:solidFill>
                  <a:schemeClr val="accent5">
                    <a:lumMod val="75000"/>
                  </a:schemeClr>
                </a:solidFill>
              </a:rPr>
              <a:t>Frizbiz</a:t>
            </a:r>
            <a:r>
              <a:rPr lang="en-US" sz="1300" b="0">
                <a:solidFill>
                  <a:schemeClr val="accent5">
                    <a:lumMod val="75000"/>
                  </a:schemeClr>
                </a:solidFill>
              </a:rPr>
              <a:t> acquisition </a:t>
            </a:r>
            <a:r>
              <a:rPr lang="en-US" sz="1300" b="0"/>
              <a:t>both</a:t>
            </a:r>
            <a:r>
              <a:rPr lang="en-US" sz="1300" b="0">
                <a:solidFill>
                  <a:schemeClr val="accent5"/>
                </a:solidFill>
              </a:rPr>
              <a:t> </a:t>
            </a:r>
            <a:r>
              <a:rPr lang="en-US" sz="1300" b="0"/>
              <a:t>to </a:t>
            </a:r>
            <a:r>
              <a:rPr lang="en-US" sz="1300" b="0">
                <a:solidFill>
                  <a:schemeClr val="accent5">
                    <a:lumMod val="75000"/>
                  </a:schemeClr>
                </a:solidFill>
              </a:rPr>
              <a:t>increase its productive capacity </a:t>
            </a:r>
            <a:r>
              <a:rPr lang="en-US" sz="1300" b="0"/>
              <a:t>and to </a:t>
            </a:r>
            <a:r>
              <a:rPr lang="en-US" sz="1300" b="0">
                <a:solidFill>
                  <a:schemeClr val="accent5">
                    <a:lumMod val="75000"/>
                  </a:schemeClr>
                </a:solidFill>
              </a:rPr>
              <a:t>create new services and business opportunities</a:t>
            </a:r>
          </a:p>
        </p:txBody>
      </p:sp>
      <p:sp>
        <p:nvSpPr>
          <p:cNvPr id="50" name="Rectangle 49">
            <a:extLst>
              <a:ext uri="{FF2B5EF4-FFF2-40B4-BE49-F238E27FC236}">
                <a16:creationId xmlns:a16="http://schemas.microsoft.com/office/drawing/2014/main" id="{3D11D9AD-56B2-4FD0-998A-C3C17321490E}"/>
              </a:ext>
            </a:extLst>
          </p:cNvPr>
          <p:cNvSpPr/>
          <p:nvPr/>
        </p:nvSpPr>
        <p:spPr bwMode="auto">
          <a:xfrm>
            <a:off x="307863" y="5559298"/>
            <a:ext cx="873237" cy="75091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a:solidFill>
                  <a:srgbClr val="009DB0"/>
                </a:solidFill>
                <a:latin typeface="+mj-lt"/>
              </a:rPr>
              <a:t>Key Take-aways</a:t>
            </a:r>
            <a:endParaRPr kumimoji="0" lang="en-US" sz="1000" b="1" i="0" u="none" strike="noStrike" cap="none" normalizeH="0" baseline="0">
              <a:ln>
                <a:noFill/>
              </a:ln>
              <a:solidFill>
                <a:srgbClr val="009DB0"/>
              </a:solidFill>
              <a:effectLst/>
              <a:latin typeface="+mj-lt"/>
            </a:endParaRPr>
          </a:p>
        </p:txBody>
      </p:sp>
      <p:sp>
        <p:nvSpPr>
          <p:cNvPr id="51" name="Triangle isocèle 30">
            <a:extLst>
              <a:ext uri="{FF2B5EF4-FFF2-40B4-BE49-F238E27FC236}">
                <a16:creationId xmlns:a16="http://schemas.microsoft.com/office/drawing/2014/main" id="{ABA09096-B3E8-4754-A77D-65D350688B5B}"/>
              </a:ext>
            </a:extLst>
          </p:cNvPr>
          <p:cNvSpPr/>
          <p:nvPr/>
        </p:nvSpPr>
        <p:spPr bwMode="auto">
          <a:xfrm rot="5400000">
            <a:off x="32132" y="5832425"/>
            <a:ext cx="750910"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2" name="Rectangle 51">
            <a:extLst>
              <a:ext uri="{FF2B5EF4-FFF2-40B4-BE49-F238E27FC236}">
                <a16:creationId xmlns:a16="http://schemas.microsoft.com/office/drawing/2014/main" id="{269DE5CB-BABB-4CE5-BFC8-CA5EE268E23C}"/>
              </a:ext>
            </a:extLst>
          </p:cNvPr>
          <p:cNvSpPr/>
          <p:nvPr/>
        </p:nvSpPr>
        <p:spPr bwMode="auto">
          <a:xfrm>
            <a:off x="1263254" y="5559298"/>
            <a:ext cx="8133878" cy="74925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err="1"/>
              <a:t>Frizbiz</a:t>
            </a:r>
            <a:r>
              <a:rPr lang="en-US" sz="900"/>
              <a:t> is expected to provide Hestia with an </a:t>
            </a:r>
            <a:r>
              <a:rPr lang="en-US" sz="900">
                <a:solidFill>
                  <a:schemeClr val="accent5">
                    <a:lumMod val="75000"/>
                  </a:schemeClr>
                </a:solidFill>
              </a:rPr>
              <a:t>additional workforce </a:t>
            </a:r>
            <a:r>
              <a:rPr lang="en-US" sz="900"/>
              <a:t>either for its </a:t>
            </a:r>
            <a:r>
              <a:rPr lang="en-US" sz="900">
                <a:solidFill>
                  <a:schemeClr val="accent5">
                    <a:lumMod val="75000"/>
                  </a:schemeClr>
                </a:solidFill>
              </a:rPr>
              <a:t>IT and technological development </a:t>
            </a:r>
            <a:r>
              <a:rPr lang="en-US" sz="900"/>
              <a:t>or for </a:t>
            </a:r>
            <a:r>
              <a:rPr lang="en-US" sz="900">
                <a:solidFill>
                  <a:schemeClr val="accent5">
                    <a:lumMod val="75000"/>
                  </a:schemeClr>
                </a:solidFill>
              </a:rPr>
              <a:t>subcontracting</a:t>
            </a:r>
            <a:r>
              <a:rPr lang="en-US" sz="900"/>
              <a:t> </a:t>
            </a:r>
          </a:p>
          <a:p>
            <a:pPr marL="171450" indent="-171450">
              <a:lnSpc>
                <a:spcPts val="900"/>
              </a:lnSpc>
              <a:spcAft>
                <a:spcPts val="300"/>
              </a:spcAft>
              <a:buClr>
                <a:schemeClr val="tx1"/>
              </a:buClr>
              <a:buFont typeface="Arial" panose="020B0604020202020204" pitchFamily="34" charset="0"/>
              <a:buChar char="•"/>
            </a:pPr>
            <a:r>
              <a:rPr lang="en-US" sz="900" err="1"/>
              <a:t>Frzibiz</a:t>
            </a:r>
            <a:r>
              <a:rPr lang="en-US" sz="900"/>
              <a:t> is also expected to support Hestia in the </a:t>
            </a:r>
            <a:r>
              <a:rPr lang="en-US" sz="900">
                <a:solidFill>
                  <a:schemeClr val="accent5">
                    <a:lumMod val="75000"/>
                  </a:schemeClr>
                </a:solidFill>
              </a:rPr>
              <a:t>creation of new services and business opportunities</a:t>
            </a:r>
            <a:r>
              <a:rPr lang="en-US" sz="900"/>
              <a:t>:</a:t>
            </a:r>
          </a:p>
          <a:p>
            <a:pPr marL="628650" lvl="1" indent="-171450">
              <a:lnSpc>
                <a:spcPts val="900"/>
              </a:lnSpc>
              <a:spcAft>
                <a:spcPts val="300"/>
              </a:spcAft>
              <a:buClr>
                <a:schemeClr val="tx1"/>
              </a:buClr>
              <a:buFont typeface="Courier New" panose="02070309020205020404" pitchFamily="49" charset="0"/>
              <a:buChar char="o"/>
            </a:pPr>
            <a:r>
              <a:rPr lang="en-US" sz="900"/>
              <a:t>Create a </a:t>
            </a:r>
            <a:r>
              <a:rPr lang="en-US" sz="900">
                <a:solidFill>
                  <a:schemeClr val="accent5">
                    <a:lumMod val="75000"/>
                  </a:schemeClr>
                </a:solidFill>
              </a:rPr>
              <a:t>fully digital REN agency </a:t>
            </a:r>
            <a:r>
              <a:rPr lang="en-US" sz="900"/>
              <a:t>for insurances </a:t>
            </a:r>
          </a:p>
          <a:p>
            <a:pPr marL="628650" lvl="1" indent="-171450">
              <a:lnSpc>
                <a:spcPts val="900"/>
              </a:lnSpc>
              <a:spcAft>
                <a:spcPts val="300"/>
              </a:spcAft>
              <a:buClr>
                <a:schemeClr val="tx1"/>
              </a:buClr>
              <a:buFont typeface="Courier New" panose="02070309020205020404" pitchFamily="49" charset="0"/>
              <a:buChar char="o"/>
            </a:pPr>
            <a:r>
              <a:rPr lang="en-US" sz="900"/>
              <a:t>Enter</a:t>
            </a:r>
            <a:r>
              <a:rPr lang="en-US" sz="900">
                <a:solidFill>
                  <a:schemeClr val="accent5"/>
                </a:solidFill>
              </a:rPr>
              <a:t> </a:t>
            </a:r>
            <a:r>
              <a:rPr lang="en-US" sz="900">
                <a:solidFill>
                  <a:schemeClr val="accent5">
                    <a:lumMod val="75000"/>
                  </a:schemeClr>
                </a:solidFill>
              </a:rPr>
              <a:t>“over-the-counter” </a:t>
            </a:r>
            <a:r>
              <a:rPr lang="en-US" sz="900"/>
              <a:t>and </a:t>
            </a:r>
            <a:r>
              <a:rPr lang="en-US" sz="900">
                <a:solidFill>
                  <a:schemeClr val="accent5">
                    <a:lumMod val="75000"/>
                  </a:schemeClr>
                </a:solidFill>
              </a:rPr>
              <a:t>“on estimate” markets </a:t>
            </a:r>
            <a:r>
              <a:rPr lang="en-US" sz="900"/>
              <a:t>with the launch of platforms that enable end-clients to find home services providers</a:t>
            </a:r>
          </a:p>
        </p:txBody>
      </p:sp>
      <p:sp>
        <p:nvSpPr>
          <p:cNvPr id="13" name="Oval 12">
            <a:extLst>
              <a:ext uri="{FF2B5EF4-FFF2-40B4-BE49-F238E27FC236}">
                <a16:creationId xmlns:a16="http://schemas.microsoft.com/office/drawing/2014/main" id="{8A47A578-76B7-48A6-B910-8A54E9BC3C53}"/>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5" name="Graphic 14" descr="Target with solid fill">
            <a:extLst>
              <a:ext uri="{FF2B5EF4-FFF2-40B4-BE49-F238E27FC236}">
                <a16:creationId xmlns:a16="http://schemas.microsoft.com/office/drawing/2014/main" id="{935E79BD-263C-469E-9BC7-F35F98D47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46" y="972013"/>
            <a:ext cx="502920" cy="502920"/>
          </a:xfrm>
          <a:prstGeom prst="rect">
            <a:avLst/>
          </a:prstGeom>
        </p:spPr>
      </p:pic>
      <p:sp>
        <p:nvSpPr>
          <p:cNvPr id="16" name="TextBox 15">
            <a:extLst>
              <a:ext uri="{FF2B5EF4-FFF2-40B4-BE49-F238E27FC236}">
                <a16:creationId xmlns:a16="http://schemas.microsoft.com/office/drawing/2014/main" id="{4FCCDEAF-F1D6-472C-8877-BCF7D817DF4C}"/>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a:solidFill>
                  <a:srgbClr val="009DB0"/>
                </a:solidFill>
              </a:rPr>
              <a:t>Target</a:t>
            </a:r>
          </a:p>
        </p:txBody>
      </p:sp>
      <p:sp>
        <p:nvSpPr>
          <p:cNvPr id="10" name="Rectangle 9">
            <a:extLst>
              <a:ext uri="{FF2B5EF4-FFF2-40B4-BE49-F238E27FC236}">
                <a16:creationId xmlns:a16="http://schemas.microsoft.com/office/drawing/2014/main" id="{8B80541E-0CB8-4F46-AA31-1D2CE8ECE50F}"/>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Increase Hestia’s productive capacity</a:t>
            </a:r>
          </a:p>
        </p:txBody>
      </p:sp>
      <p:sp>
        <p:nvSpPr>
          <p:cNvPr id="54" name="Rectangle 53">
            <a:extLst>
              <a:ext uri="{FF2B5EF4-FFF2-40B4-BE49-F238E27FC236}">
                <a16:creationId xmlns:a16="http://schemas.microsoft.com/office/drawing/2014/main" id="{A1ED7959-6972-4CA1-87DE-4A9E265D1EE1}"/>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enabler</a:t>
            </a:r>
          </a:p>
        </p:txBody>
      </p:sp>
      <p:sp>
        <p:nvSpPr>
          <p:cNvPr id="61" name="Rectangle 60">
            <a:extLst>
              <a:ext uri="{FF2B5EF4-FFF2-40B4-BE49-F238E27FC236}">
                <a16:creationId xmlns:a16="http://schemas.microsoft.com/office/drawing/2014/main" id="{0CCFF1A2-CE09-4311-BD82-2FC01C7F8607}"/>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privileged subcontractor of Hestia</a:t>
            </a:r>
          </a:p>
        </p:txBody>
      </p:sp>
      <p:sp>
        <p:nvSpPr>
          <p:cNvPr id="68" name="Rectangle 67">
            <a:extLst>
              <a:ext uri="{FF2B5EF4-FFF2-40B4-BE49-F238E27FC236}">
                <a16:creationId xmlns:a16="http://schemas.microsoft.com/office/drawing/2014/main" id="{A5346155-53F6-4492-8069-514F081C33B9}"/>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REN agency” </a:t>
            </a:r>
          </a:p>
        </p:txBody>
      </p:sp>
      <p:sp>
        <p:nvSpPr>
          <p:cNvPr id="73" name="Rectangle 72">
            <a:extLst>
              <a:ext uri="{FF2B5EF4-FFF2-40B4-BE49-F238E27FC236}">
                <a16:creationId xmlns:a16="http://schemas.microsoft.com/office/drawing/2014/main" id="{98DD9878-7EFD-4EE3-8563-0AB6CA847BCD}"/>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standalone </a:t>
            </a:r>
          </a:p>
        </p:txBody>
      </p:sp>
      <p:sp>
        <p:nvSpPr>
          <p:cNvPr id="78" name="Rectangle 77">
            <a:extLst>
              <a:ext uri="{FF2B5EF4-FFF2-40B4-BE49-F238E27FC236}">
                <a16:creationId xmlns:a16="http://schemas.microsoft.com/office/drawing/2014/main" id="{5112757C-9BF4-4BA1-9498-541BF2906FB2}"/>
              </a:ext>
            </a:extLst>
          </p:cNvPr>
          <p:cNvSpPr/>
          <p:nvPr/>
        </p:nvSpPr>
        <p:spPr>
          <a:xfrm>
            <a:off x="1263253"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l">
              <a:spcAft>
                <a:spcPts val="300"/>
              </a:spcAft>
            </a:pPr>
            <a:r>
              <a:rPr lang="en-US" sz="1000">
                <a:solidFill>
                  <a:schemeClr val="tx1"/>
                </a:solidFill>
              </a:rPr>
              <a:t>Hestia leverages </a:t>
            </a:r>
            <a:r>
              <a:rPr lang="en-US" sz="1000" err="1">
                <a:solidFill>
                  <a:schemeClr val="accent5">
                    <a:lumMod val="75000"/>
                  </a:schemeClr>
                </a:solidFill>
              </a:rPr>
              <a:t>Frizbiz</a:t>
            </a:r>
            <a:r>
              <a:rPr lang="en-US" sz="1000">
                <a:solidFill>
                  <a:schemeClr val="accent5"/>
                </a:solidFill>
              </a:rPr>
              <a:t> </a:t>
            </a:r>
            <a:r>
              <a:rPr lang="en-US" sz="1000">
                <a:solidFill>
                  <a:schemeClr val="accent5">
                    <a:lumMod val="75000"/>
                  </a:schemeClr>
                </a:solidFill>
              </a:rPr>
              <a:t>assets</a:t>
            </a:r>
            <a:r>
              <a:rPr lang="en-US" sz="1000">
                <a:solidFill>
                  <a:schemeClr val="tx1"/>
                </a:solidFill>
              </a:rPr>
              <a:t>:</a:t>
            </a:r>
          </a:p>
          <a:p>
            <a:pPr marL="171450" indent="-171450" algn="l">
              <a:spcAft>
                <a:spcPts val="300"/>
              </a:spcAft>
              <a:buFont typeface="Arial" panose="020B0604020202020204" pitchFamily="34" charset="0"/>
              <a:buChar char="•"/>
            </a:pPr>
            <a:r>
              <a:rPr lang="en-US" sz="1000">
                <a:solidFill>
                  <a:schemeClr val="tx1"/>
                </a:solidFill>
              </a:rPr>
              <a:t>A platform to </a:t>
            </a:r>
            <a:r>
              <a:rPr lang="en-US" sz="1000">
                <a:solidFill>
                  <a:schemeClr val="accent5">
                    <a:lumMod val="75000"/>
                  </a:schemeClr>
                </a:solidFill>
              </a:rPr>
              <a:t>centralize</a:t>
            </a:r>
            <a:r>
              <a:rPr lang="en-US" sz="1000">
                <a:solidFill>
                  <a:schemeClr val="tx1"/>
                </a:solidFill>
              </a:rPr>
              <a:t> and </a:t>
            </a:r>
            <a:r>
              <a:rPr lang="en-US" sz="1000">
                <a:solidFill>
                  <a:schemeClr val="accent5">
                    <a:lumMod val="75000"/>
                  </a:schemeClr>
                </a:solidFill>
              </a:rPr>
              <a:t>manage</a:t>
            </a:r>
            <a:r>
              <a:rPr lang="en-US" sz="1000">
                <a:solidFill>
                  <a:schemeClr val="tx1"/>
                </a:solidFill>
              </a:rPr>
              <a:t> its </a:t>
            </a:r>
            <a:r>
              <a:rPr lang="en-US" sz="1000">
                <a:solidFill>
                  <a:schemeClr val="accent5">
                    <a:lumMod val="75000"/>
                  </a:schemeClr>
                </a:solidFill>
              </a:rPr>
              <a:t>workforce</a:t>
            </a:r>
            <a:r>
              <a:rPr lang="en-US" sz="1000">
                <a:solidFill>
                  <a:schemeClr val="tx1"/>
                </a:solidFill>
              </a:rPr>
              <a:t> </a:t>
            </a:r>
          </a:p>
          <a:p>
            <a:pPr marL="171450" indent="-171450" algn="l">
              <a:spcAft>
                <a:spcPts val="300"/>
              </a:spcAft>
              <a:buFont typeface="Arial" panose="020B0604020202020204" pitchFamily="34" charset="0"/>
              <a:buChar char="•"/>
            </a:pPr>
            <a:r>
              <a:rPr lang="en-US" sz="1000">
                <a:solidFill>
                  <a:schemeClr val="tx1"/>
                </a:solidFill>
              </a:rPr>
              <a:t>A </a:t>
            </a:r>
            <a:r>
              <a:rPr lang="en-US" sz="1000">
                <a:solidFill>
                  <a:schemeClr val="accent5">
                    <a:lumMod val="75000"/>
                  </a:schemeClr>
                </a:solidFill>
              </a:rPr>
              <a:t>digital</a:t>
            </a:r>
            <a:r>
              <a:rPr lang="en-US" sz="1000">
                <a:solidFill>
                  <a:schemeClr val="accent5"/>
                </a:solidFill>
              </a:rPr>
              <a:t> </a:t>
            </a:r>
            <a:r>
              <a:rPr lang="en-US" sz="1000">
                <a:solidFill>
                  <a:schemeClr val="accent5">
                    <a:lumMod val="75000"/>
                  </a:schemeClr>
                </a:solidFill>
              </a:rPr>
              <a:t>and</a:t>
            </a:r>
            <a:r>
              <a:rPr lang="en-US" sz="1000">
                <a:solidFill>
                  <a:schemeClr val="accent5"/>
                </a:solidFill>
              </a:rPr>
              <a:t> </a:t>
            </a:r>
            <a:r>
              <a:rPr lang="en-US" sz="1000">
                <a:solidFill>
                  <a:schemeClr val="accent5">
                    <a:lumMod val="75000"/>
                  </a:schemeClr>
                </a:solidFill>
              </a:rPr>
              <a:t>IT</a:t>
            </a:r>
            <a:r>
              <a:rPr lang="en-US" sz="1000">
                <a:solidFill>
                  <a:schemeClr val="accent5"/>
                </a:solidFill>
              </a:rPr>
              <a:t> </a:t>
            </a:r>
            <a:r>
              <a:rPr lang="en-US" sz="1000">
                <a:solidFill>
                  <a:schemeClr val="accent5">
                    <a:lumMod val="75000"/>
                  </a:schemeClr>
                </a:solidFill>
              </a:rPr>
              <a:t>team</a:t>
            </a:r>
            <a:r>
              <a:rPr lang="en-US" sz="1000">
                <a:solidFill>
                  <a:schemeClr val="accent5"/>
                </a:solidFill>
              </a:rPr>
              <a:t> </a:t>
            </a:r>
            <a:r>
              <a:rPr lang="en-US" sz="1000">
                <a:solidFill>
                  <a:schemeClr val="tx1"/>
                </a:solidFill>
              </a:rPr>
              <a:t>as c. 70% of </a:t>
            </a:r>
            <a:r>
              <a:rPr lang="en-US" sz="1000" err="1">
                <a:solidFill>
                  <a:schemeClr val="tx1"/>
                </a:solidFill>
              </a:rPr>
              <a:t>Frizbiz</a:t>
            </a:r>
            <a:r>
              <a:rPr lang="en-US" sz="1000">
                <a:solidFill>
                  <a:schemeClr val="tx1"/>
                </a:solidFill>
              </a:rPr>
              <a:t> workforce are developers </a:t>
            </a:r>
          </a:p>
        </p:txBody>
      </p:sp>
      <p:sp>
        <p:nvSpPr>
          <p:cNvPr id="79" name="Rectangle 78">
            <a:extLst>
              <a:ext uri="{FF2B5EF4-FFF2-40B4-BE49-F238E27FC236}">
                <a16:creationId xmlns:a16="http://schemas.microsoft.com/office/drawing/2014/main" id="{03A27743-6F0C-44CB-A476-520C8741EAE9}"/>
              </a:ext>
            </a:extLst>
          </p:cNvPr>
          <p:cNvSpPr/>
          <p:nvPr/>
        </p:nvSpPr>
        <p:spPr>
          <a:xfrm>
            <a:off x="3288448"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leverages </a:t>
            </a:r>
            <a:r>
              <a:rPr lang="en-US" sz="1000" err="1">
                <a:solidFill>
                  <a:schemeClr val="tx1"/>
                </a:solidFill>
              </a:rPr>
              <a:t>Frizbiz</a:t>
            </a:r>
            <a:r>
              <a:rPr lang="en-US" sz="1000">
                <a:solidFill>
                  <a:schemeClr val="tx1"/>
                </a:solidFill>
              </a:rPr>
              <a:t> worker pool to </a:t>
            </a:r>
            <a:r>
              <a:rPr lang="en-US" sz="1000">
                <a:solidFill>
                  <a:schemeClr val="accent5">
                    <a:lumMod val="75000"/>
                  </a:schemeClr>
                </a:solidFill>
              </a:rPr>
              <a:t>find</a:t>
            </a:r>
            <a:r>
              <a:rPr lang="en-US" sz="1000">
                <a:solidFill>
                  <a:schemeClr val="accent5"/>
                </a:solidFill>
              </a:rPr>
              <a:t> </a:t>
            </a:r>
            <a:r>
              <a:rPr lang="en-US" sz="1000">
                <a:solidFill>
                  <a:schemeClr val="accent5">
                    <a:lumMod val="75000"/>
                  </a:schemeClr>
                </a:solidFill>
              </a:rPr>
              <a:t>qualified</a:t>
            </a:r>
            <a:r>
              <a:rPr lang="en-US" sz="1000">
                <a:solidFill>
                  <a:schemeClr val="accent5"/>
                </a:solidFill>
              </a:rPr>
              <a:t> </a:t>
            </a:r>
            <a:r>
              <a:rPr lang="en-US" sz="1000">
                <a:solidFill>
                  <a:schemeClr val="accent5">
                    <a:lumMod val="75000"/>
                  </a:schemeClr>
                </a:solidFill>
              </a:rPr>
              <a:t>workers</a:t>
            </a:r>
            <a:r>
              <a:rPr lang="en-US" sz="1000">
                <a:solidFill>
                  <a:schemeClr val="accent5"/>
                </a:solidFill>
              </a:rPr>
              <a:t> </a:t>
            </a:r>
            <a:r>
              <a:rPr lang="en-US" sz="1000">
                <a:solidFill>
                  <a:schemeClr val="tx1"/>
                </a:solidFill>
              </a:rPr>
              <a:t>in the context of </a:t>
            </a:r>
            <a:r>
              <a:rPr lang="en-US" sz="1000">
                <a:solidFill>
                  <a:schemeClr val="accent5">
                    <a:lumMod val="75000"/>
                  </a:schemeClr>
                </a:solidFill>
              </a:rPr>
              <a:t>workforce</a:t>
            </a:r>
            <a:r>
              <a:rPr lang="en-US" sz="1000">
                <a:solidFill>
                  <a:schemeClr val="accent5"/>
                </a:solidFill>
              </a:rPr>
              <a:t> </a:t>
            </a:r>
            <a:r>
              <a:rPr lang="en-US" sz="1000">
                <a:solidFill>
                  <a:schemeClr val="accent5">
                    <a:lumMod val="75000"/>
                  </a:schemeClr>
                </a:solidFill>
              </a:rPr>
              <a:t>shortage</a:t>
            </a:r>
            <a:r>
              <a:rPr lang="en-US" sz="1000">
                <a:solidFill>
                  <a:schemeClr val="accent5"/>
                </a:solidFill>
              </a:rPr>
              <a:t> </a:t>
            </a:r>
          </a:p>
        </p:txBody>
      </p:sp>
      <p:sp>
        <p:nvSpPr>
          <p:cNvPr id="80" name="Rectangle 79">
            <a:extLst>
              <a:ext uri="{FF2B5EF4-FFF2-40B4-BE49-F238E27FC236}">
                <a16:creationId xmlns:a16="http://schemas.microsoft.com/office/drawing/2014/main" id="{E399A358-1215-4FA3-8339-9689B70175BF}"/>
              </a:ext>
            </a:extLst>
          </p:cNvPr>
          <p:cNvSpPr/>
          <p:nvPr/>
        </p:nvSpPr>
        <p:spPr>
          <a:xfrm>
            <a:off x="5431661"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provides insurance with a “digital agency”: a </a:t>
            </a:r>
            <a:r>
              <a:rPr lang="en-US" sz="1000">
                <a:solidFill>
                  <a:schemeClr val="accent5">
                    <a:lumMod val="75000"/>
                  </a:schemeClr>
                </a:solidFill>
              </a:rPr>
              <a:t>B2B</a:t>
            </a:r>
            <a:r>
              <a:rPr lang="en-US" sz="1000">
                <a:solidFill>
                  <a:schemeClr val="tx1"/>
                </a:solidFill>
              </a:rPr>
              <a:t> </a:t>
            </a:r>
            <a:r>
              <a:rPr lang="en-US" sz="1000">
                <a:solidFill>
                  <a:schemeClr val="accent5">
                    <a:lumMod val="75000"/>
                  </a:schemeClr>
                </a:solidFill>
              </a:rPr>
              <a:t>platform </a:t>
            </a:r>
            <a:r>
              <a:rPr lang="en-US" sz="1000">
                <a:solidFill>
                  <a:schemeClr val="tx1"/>
                </a:solidFill>
              </a:rPr>
              <a:t>(relying on premium </a:t>
            </a:r>
            <a:r>
              <a:rPr lang="en-US" sz="1000" err="1">
                <a:solidFill>
                  <a:schemeClr val="tx1"/>
                </a:solidFill>
              </a:rPr>
              <a:t>Frizbiz</a:t>
            </a:r>
            <a:r>
              <a:rPr lang="en-US" sz="1000">
                <a:solidFill>
                  <a:schemeClr val="tx1"/>
                </a:solidFill>
              </a:rPr>
              <a:t> network) that acts as a </a:t>
            </a:r>
            <a:r>
              <a:rPr lang="en-US" sz="1000">
                <a:solidFill>
                  <a:schemeClr val="accent5">
                    <a:lumMod val="75000"/>
                  </a:schemeClr>
                </a:solidFill>
              </a:rPr>
              <a:t>REN</a:t>
            </a:r>
            <a:r>
              <a:rPr lang="en-US" sz="1000">
                <a:solidFill>
                  <a:schemeClr val="tx1"/>
                </a:solidFill>
              </a:rPr>
              <a:t> provider</a:t>
            </a:r>
          </a:p>
        </p:txBody>
      </p:sp>
      <p:sp>
        <p:nvSpPr>
          <p:cNvPr id="82" name="Rectangle 81">
            <a:extLst>
              <a:ext uri="{FF2B5EF4-FFF2-40B4-BE49-F238E27FC236}">
                <a16:creationId xmlns:a16="http://schemas.microsoft.com/office/drawing/2014/main" id="{378DC2D4-4EBE-4118-8C40-86863555C037}"/>
              </a:ext>
            </a:extLst>
          </p:cNvPr>
          <p:cNvSpPr/>
          <p:nvPr/>
        </p:nvSpPr>
        <p:spPr>
          <a:xfrm>
            <a:off x="8137131" y="1923280"/>
            <a:ext cx="1260000" cy="2265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keeps </a:t>
            </a:r>
            <a:r>
              <a:rPr lang="en-US" sz="1000" err="1">
                <a:solidFill>
                  <a:schemeClr val="tx1"/>
                </a:solidFill>
              </a:rPr>
              <a:t>Frizbiz</a:t>
            </a:r>
            <a:r>
              <a:rPr lang="en-US" sz="1000">
                <a:solidFill>
                  <a:schemeClr val="tx1"/>
                </a:solidFill>
              </a:rPr>
              <a:t> as a </a:t>
            </a:r>
            <a:r>
              <a:rPr lang="en-US" sz="1000">
                <a:solidFill>
                  <a:schemeClr val="accent5">
                    <a:lumMod val="75000"/>
                  </a:schemeClr>
                </a:solidFill>
              </a:rPr>
              <a:t>standalone platform </a:t>
            </a:r>
            <a:r>
              <a:rPr lang="en-US" sz="1000">
                <a:solidFill>
                  <a:schemeClr val="tx1"/>
                </a:solidFill>
              </a:rPr>
              <a:t>and tries to </a:t>
            </a:r>
            <a:r>
              <a:rPr lang="en-US" sz="1000">
                <a:solidFill>
                  <a:schemeClr val="accent5">
                    <a:lumMod val="75000"/>
                  </a:schemeClr>
                </a:solidFill>
              </a:rPr>
              <a:t>scale it </a:t>
            </a:r>
          </a:p>
        </p:txBody>
      </p:sp>
      <p:sp>
        <p:nvSpPr>
          <p:cNvPr id="109" name="Rectangle 108">
            <a:extLst>
              <a:ext uri="{FF2B5EF4-FFF2-40B4-BE49-F238E27FC236}">
                <a16:creationId xmlns:a16="http://schemas.microsoft.com/office/drawing/2014/main" id="{E8BE3BCE-A832-4D22-9958-D819266EA290}"/>
              </a:ext>
            </a:extLst>
          </p:cNvPr>
          <p:cNvSpPr/>
          <p:nvPr/>
        </p:nvSpPr>
        <p:spPr>
          <a:xfrm>
            <a:off x="813713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a:solidFill>
                  <a:schemeClr val="tx1"/>
                </a:solidFill>
              </a:rPr>
              <a:t>From </a:t>
            </a:r>
            <a:r>
              <a:rPr lang="en-US" sz="1000">
                <a:solidFill>
                  <a:schemeClr val="accent5">
                    <a:lumMod val="75000"/>
                  </a:schemeClr>
                </a:solidFill>
              </a:rPr>
              <a:t>€0.6m </a:t>
            </a:r>
            <a:r>
              <a:rPr lang="en-US" sz="1000">
                <a:solidFill>
                  <a:schemeClr val="tx1"/>
                </a:solidFill>
              </a:rPr>
              <a:t>revenue in 2021 to </a:t>
            </a:r>
            <a:r>
              <a:rPr lang="en-US" sz="1000">
                <a:solidFill>
                  <a:schemeClr val="accent5">
                    <a:lumMod val="75000"/>
                  </a:schemeClr>
                </a:solidFill>
              </a:rPr>
              <a:t>€0.7m </a:t>
            </a:r>
            <a:r>
              <a:rPr lang="en-US" sz="1000">
                <a:solidFill>
                  <a:schemeClr val="tx1"/>
                </a:solidFill>
              </a:rPr>
              <a:t>in 2025</a:t>
            </a:r>
            <a:endParaRPr lang="en-US" sz="1000">
              <a:solidFill>
                <a:schemeClr val="accent5"/>
              </a:solidFill>
            </a:endParaRPr>
          </a:p>
        </p:txBody>
      </p:sp>
      <p:sp>
        <p:nvSpPr>
          <p:cNvPr id="21" name="Oval 20">
            <a:extLst>
              <a:ext uri="{FF2B5EF4-FFF2-40B4-BE49-F238E27FC236}">
                <a16:creationId xmlns:a16="http://schemas.microsoft.com/office/drawing/2014/main" id="{58337BA2-B7F0-4432-B9BF-C085B3E8B7D0}"/>
              </a:ext>
            </a:extLst>
          </p:cNvPr>
          <p:cNvSpPr>
            <a:spLocks noChangeAspect="1"/>
          </p:cNvSpPr>
          <p:nvPr/>
        </p:nvSpPr>
        <p:spPr>
          <a:xfrm>
            <a:off x="272149" y="266328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23" name="TextBox 22">
            <a:extLst>
              <a:ext uri="{FF2B5EF4-FFF2-40B4-BE49-F238E27FC236}">
                <a16:creationId xmlns:a16="http://schemas.microsoft.com/office/drawing/2014/main" id="{CAB7DE97-987C-4E1B-AC28-72D620F2E2AC}"/>
              </a:ext>
            </a:extLst>
          </p:cNvPr>
          <p:cNvSpPr txBox="1"/>
          <p:nvPr/>
        </p:nvSpPr>
        <p:spPr>
          <a:xfrm>
            <a:off x="347015" y="3150967"/>
            <a:ext cx="635979" cy="138499"/>
          </a:xfrm>
          <a:prstGeom prst="rect">
            <a:avLst/>
          </a:prstGeom>
          <a:noFill/>
        </p:spPr>
        <p:txBody>
          <a:bodyPr wrap="square" lIns="0" tIns="0" rIns="0" bIns="0" rtlCol="0">
            <a:spAutoFit/>
          </a:bodyPr>
          <a:lstStyle/>
          <a:p>
            <a:pPr algn="ctr"/>
            <a:r>
              <a:rPr lang="en-US" sz="900" b="1">
                <a:solidFill>
                  <a:srgbClr val="009DB0"/>
                </a:solidFill>
              </a:rPr>
              <a:t>Rationale </a:t>
            </a:r>
          </a:p>
        </p:txBody>
      </p:sp>
      <p:pic>
        <p:nvPicPr>
          <p:cNvPr id="29" name="Graphic 28" descr="Gears with solid fill">
            <a:extLst>
              <a:ext uri="{FF2B5EF4-FFF2-40B4-BE49-F238E27FC236}">
                <a16:creationId xmlns:a16="http://schemas.microsoft.com/office/drawing/2014/main" id="{BED356B1-5299-4B02-9B34-333246151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187" y="2759314"/>
            <a:ext cx="415636" cy="415636"/>
          </a:xfrm>
          <a:prstGeom prst="rect">
            <a:avLst/>
          </a:prstGeom>
        </p:spPr>
      </p:pic>
      <p:sp>
        <p:nvSpPr>
          <p:cNvPr id="81" name="Oval 80">
            <a:extLst>
              <a:ext uri="{FF2B5EF4-FFF2-40B4-BE49-F238E27FC236}">
                <a16:creationId xmlns:a16="http://schemas.microsoft.com/office/drawing/2014/main" id="{60F8FC4C-7305-426C-8523-F98FB2B728B2}"/>
              </a:ext>
            </a:extLst>
          </p:cNvPr>
          <p:cNvSpPr>
            <a:spLocks noChangeAspect="1"/>
          </p:cNvSpPr>
          <p:nvPr/>
        </p:nvSpPr>
        <p:spPr>
          <a:xfrm>
            <a:off x="272149" y="448129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sp>
        <p:nvSpPr>
          <p:cNvPr id="86" name="TextBox 85">
            <a:extLst>
              <a:ext uri="{FF2B5EF4-FFF2-40B4-BE49-F238E27FC236}">
                <a16:creationId xmlns:a16="http://schemas.microsoft.com/office/drawing/2014/main" id="{5426AF42-AB87-4AFB-94AB-DD1D8EF561A6}"/>
              </a:ext>
            </a:extLst>
          </p:cNvPr>
          <p:cNvSpPr txBox="1"/>
          <p:nvPr/>
        </p:nvSpPr>
        <p:spPr>
          <a:xfrm>
            <a:off x="427876" y="4955242"/>
            <a:ext cx="474261" cy="138499"/>
          </a:xfrm>
          <a:prstGeom prst="rect">
            <a:avLst/>
          </a:prstGeom>
          <a:noFill/>
        </p:spPr>
        <p:txBody>
          <a:bodyPr wrap="square" lIns="0" tIns="0" rIns="0" bIns="0" rtlCol="0">
            <a:spAutoFit/>
          </a:bodyPr>
          <a:lstStyle/>
          <a:p>
            <a:pPr algn="ctr"/>
            <a:r>
              <a:rPr lang="en-US" sz="900" b="1">
                <a:solidFill>
                  <a:srgbClr val="009DB0"/>
                </a:solidFill>
              </a:rPr>
              <a:t>BP</a:t>
            </a:r>
          </a:p>
        </p:txBody>
      </p:sp>
      <p:pic>
        <p:nvPicPr>
          <p:cNvPr id="47" name="Graphic 46" descr="Money with solid fill">
            <a:extLst>
              <a:ext uri="{FF2B5EF4-FFF2-40B4-BE49-F238E27FC236}">
                <a16:creationId xmlns:a16="http://schemas.microsoft.com/office/drawing/2014/main" id="{A8AD543B-38C9-44F4-BE59-CEE06D9FC3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188" y="4526079"/>
            <a:ext cx="415636" cy="415636"/>
          </a:xfrm>
          <a:prstGeom prst="rect">
            <a:avLst/>
          </a:prstGeom>
        </p:spPr>
      </p:pic>
      <p:sp>
        <p:nvSpPr>
          <p:cNvPr id="114" name="Rectangle 113">
            <a:extLst>
              <a:ext uri="{FF2B5EF4-FFF2-40B4-BE49-F238E27FC236}">
                <a16:creationId xmlns:a16="http://schemas.microsoft.com/office/drawing/2014/main" id="{EF7E7272-A5E8-48AE-AF6F-C99EB6336D02}"/>
              </a:ext>
            </a:extLst>
          </p:cNvPr>
          <p:cNvSpPr/>
          <p:nvPr/>
        </p:nvSpPr>
        <p:spPr>
          <a:xfrm>
            <a:off x="543166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a:solidFill>
                  <a:schemeClr val="tx1"/>
                </a:solidFill>
              </a:rPr>
              <a:t>The </a:t>
            </a:r>
            <a:r>
              <a:rPr lang="en-US" sz="1000">
                <a:solidFill>
                  <a:schemeClr val="accent5">
                    <a:lumMod val="75000"/>
                  </a:schemeClr>
                </a:solidFill>
              </a:rPr>
              <a:t>digital</a:t>
            </a:r>
            <a:r>
              <a:rPr lang="en-US" sz="1000">
                <a:solidFill>
                  <a:schemeClr val="accent5"/>
                </a:solidFill>
              </a:rPr>
              <a:t> </a:t>
            </a:r>
            <a:r>
              <a:rPr lang="en-US" sz="1000">
                <a:solidFill>
                  <a:schemeClr val="accent5">
                    <a:lumMod val="75000"/>
                  </a:schemeClr>
                </a:solidFill>
              </a:rPr>
              <a:t>agency</a:t>
            </a:r>
            <a:r>
              <a:rPr lang="en-US" sz="1000">
                <a:solidFill>
                  <a:schemeClr val="accent5"/>
                </a:solidFill>
              </a:rPr>
              <a:t> </a:t>
            </a:r>
            <a:r>
              <a:rPr lang="en-US" sz="1000">
                <a:solidFill>
                  <a:schemeClr val="tx1"/>
                </a:solidFill>
              </a:rPr>
              <a:t>is expected to growth from </a:t>
            </a:r>
            <a:r>
              <a:rPr lang="en-US" sz="1000">
                <a:solidFill>
                  <a:schemeClr val="accent5">
                    <a:lumMod val="75000"/>
                  </a:schemeClr>
                </a:solidFill>
              </a:rPr>
              <a:t>€0.7m </a:t>
            </a:r>
            <a:r>
              <a:rPr lang="en-US" sz="1000">
                <a:solidFill>
                  <a:schemeClr val="tx1"/>
                </a:solidFill>
              </a:rPr>
              <a:t>in 2021 to </a:t>
            </a:r>
            <a:r>
              <a:rPr lang="en-US" sz="1000">
                <a:solidFill>
                  <a:schemeClr val="accent5">
                    <a:lumMod val="75000"/>
                  </a:schemeClr>
                </a:solidFill>
              </a:rPr>
              <a:t>€7.4m </a:t>
            </a:r>
            <a:r>
              <a:rPr lang="en-US" sz="1000">
                <a:solidFill>
                  <a:schemeClr val="tx1"/>
                </a:solidFill>
              </a:rPr>
              <a:t>in 2025</a:t>
            </a:r>
          </a:p>
        </p:txBody>
      </p:sp>
      <p:sp>
        <p:nvSpPr>
          <p:cNvPr id="115" name="Rectangle 114">
            <a:extLst>
              <a:ext uri="{FF2B5EF4-FFF2-40B4-BE49-F238E27FC236}">
                <a16:creationId xmlns:a16="http://schemas.microsoft.com/office/drawing/2014/main" id="{E4406749-7A4A-41F0-A850-CE3465C20F17}"/>
              </a:ext>
            </a:extLst>
          </p:cNvPr>
          <p:cNvSpPr/>
          <p:nvPr/>
        </p:nvSpPr>
        <p:spPr>
          <a:xfrm>
            <a:off x="3288448"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a:solidFill>
                  <a:schemeClr val="tx1"/>
                </a:solidFill>
              </a:rPr>
              <a:t>From </a:t>
            </a:r>
            <a:r>
              <a:rPr lang="en-US" sz="1000">
                <a:solidFill>
                  <a:schemeClr val="accent5">
                    <a:lumMod val="75000"/>
                  </a:schemeClr>
                </a:solidFill>
              </a:rPr>
              <a:t>€6.4m </a:t>
            </a:r>
            <a:r>
              <a:rPr lang="en-US" sz="1000">
                <a:solidFill>
                  <a:schemeClr val="tx1"/>
                </a:solidFill>
              </a:rPr>
              <a:t>revenue in 2021 to </a:t>
            </a:r>
            <a:r>
              <a:rPr lang="en-US" sz="1000">
                <a:solidFill>
                  <a:schemeClr val="accent5">
                    <a:lumMod val="75000"/>
                  </a:schemeClr>
                </a:solidFill>
              </a:rPr>
              <a:t>€19.9m </a:t>
            </a:r>
            <a:r>
              <a:rPr lang="en-US" sz="1000">
                <a:solidFill>
                  <a:schemeClr val="tx1"/>
                </a:solidFill>
              </a:rPr>
              <a:t>in 2025</a:t>
            </a:r>
            <a:endParaRPr lang="en-US" sz="1000">
              <a:solidFill>
                <a:schemeClr val="accent5"/>
              </a:solidFill>
            </a:endParaRPr>
          </a:p>
        </p:txBody>
      </p:sp>
      <p:sp>
        <p:nvSpPr>
          <p:cNvPr id="116" name="Rectangle 115">
            <a:extLst>
              <a:ext uri="{FF2B5EF4-FFF2-40B4-BE49-F238E27FC236}">
                <a16:creationId xmlns:a16="http://schemas.microsoft.com/office/drawing/2014/main" id="{2806627C-A398-4592-B3EB-4C56D0420050}"/>
              </a:ext>
            </a:extLst>
          </p:cNvPr>
          <p:cNvSpPr/>
          <p:nvPr/>
        </p:nvSpPr>
        <p:spPr>
          <a:xfrm>
            <a:off x="1263253"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i="1">
                <a:solidFill>
                  <a:schemeClr val="tx1"/>
                </a:solidFill>
              </a:rPr>
              <a:t>N.A.</a:t>
            </a:r>
            <a:endParaRPr lang="en-US" sz="1000" i="1">
              <a:solidFill>
                <a:schemeClr val="accent5"/>
              </a:solidFill>
            </a:endParaRPr>
          </a:p>
        </p:txBody>
      </p:sp>
      <p:sp>
        <p:nvSpPr>
          <p:cNvPr id="53" name="ZoneTexte 52">
            <a:extLst>
              <a:ext uri="{FF2B5EF4-FFF2-40B4-BE49-F238E27FC236}">
                <a16:creationId xmlns:a16="http://schemas.microsoft.com/office/drawing/2014/main" id="{E78B608F-6BB5-42D9-B674-E79A1AA2E5C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VDD, Hestia’s IM</a:t>
            </a:r>
          </a:p>
        </p:txBody>
      </p:sp>
      <p:sp>
        <p:nvSpPr>
          <p:cNvPr id="67" name="Rectangle 66">
            <a:extLst>
              <a:ext uri="{FF2B5EF4-FFF2-40B4-BE49-F238E27FC236}">
                <a16:creationId xmlns:a16="http://schemas.microsoft.com/office/drawing/2014/main" id="{1C4E990E-8E89-45A0-AC76-02D2BCF8FE7D}"/>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B2B2C platform</a:t>
            </a:r>
          </a:p>
        </p:txBody>
      </p:sp>
      <p:sp>
        <p:nvSpPr>
          <p:cNvPr id="69" name="Rectangle 68">
            <a:extLst>
              <a:ext uri="{FF2B5EF4-FFF2-40B4-BE49-F238E27FC236}">
                <a16:creationId xmlns:a16="http://schemas.microsoft.com/office/drawing/2014/main" id="{5A30C23A-C7FE-49B2-BC9B-2CAFEF1C8565}"/>
              </a:ext>
            </a:extLst>
          </p:cNvPr>
          <p:cNvSpPr/>
          <p:nvPr/>
        </p:nvSpPr>
        <p:spPr>
          <a:xfrm>
            <a:off x="6784395"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a:solidFill>
                  <a:schemeClr val="tx1"/>
                </a:solidFill>
              </a:rPr>
              <a:t>Hestia provides insurance with a </a:t>
            </a:r>
            <a:r>
              <a:rPr lang="en-US" sz="1000">
                <a:solidFill>
                  <a:schemeClr val="accent5">
                    <a:lumMod val="75000"/>
                  </a:schemeClr>
                </a:solidFill>
              </a:rPr>
              <a:t>B2B2C platform </a:t>
            </a:r>
            <a:r>
              <a:rPr lang="en-US" sz="1000">
                <a:solidFill>
                  <a:schemeClr val="tx1"/>
                </a:solidFill>
              </a:rPr>
              <a:t>(potentially white label)</a:t>
            </a:r>
            <a:r>
              <a:rPr lang="en-US" sz="1000">
                <a:solidFill>
                  <a:schemeClr val="accent5">
                    <a:lumMod val="75000"/>
                  </a:schemeClr>
                </a:solidFill>
              </a:rPr>
              <a:t> </a:t>
            </a:r>
            <a:r>
              <a:rPr lang="en-US" sz="1000">
                <a:solidFill>
                  <a:schemeClr val="tx1"/>
                </a:solidFill>
              </a:rPr>
              <a:t>to offer their insured client a </a:t>
            </a:r>
            <a:r>
              <a:rPr lang="en-US" sz="1000">
                <a:solidFill>
                  <a:schemeClr val="accent5">
                    <a:lumMod val="75000"/>
                  </a:schemeClr>
                </a:solidFill>
              </a:rPr>
              <a:t>selection of renovation providers</a:t>
            </a:r>
            <a:r>
              <a:rPr lang="en-US" sz="1000">
                <a:solidFill>
                  <a:schemeClr val="accent5"/>
                </a:solidFill>
              </a:rPr>
              <a:t> </a:t>
            </a:r>
            <a:r>
              <a:rPr lang="en-US" sz="1000">
                <a:solidFill>
                  <a:schemeClr val="tx1"/>
                </a:solidFill>
              </a:rPr>
              <a:t>in the context of “over-the-counter” or “on-estimate” compensation</a:t>
            </a:r>
          </a:p>
        </p:txBody>
      </p:sp>
      <p:sp>
        <p:nvSpPr>
          <p:cNvPr id="70" name="Rectangle 69">
            <a:extLst>
              <a:ext uri="{FF2B5EF4-FFF2-40B4-BE49-F238E27FC236}">
                <a16:creationId xmlns:a16="http://schemas.microsoft.com/office/drawing/2014/main" id="{AFE2124A-B375-42E6-858E-25A0046656BC}"/>
              </a:ext>
            </a:extLst>
          </p:cNvPr>
          <p:cNvSpPr/>
          <p:nvPr/>
        </p:nvSpPr>
        <p:spPr>
          <a:xfrm>
            <a:off x="6784396"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a:solidFill>
                  <a:schemeClr val="tx1"/>
                </a:solidFill>
              </a:rPr>
              <a:t>The B2B2C platform has </a:t>
            </a:r>
            <a:r>
              <a:rPr lang="en-US" sz="1000">
                <a:solidFill>
                  <a:schemeClr val="accent5">
                    <a:lumMod val="75000"/>
                  </a:schemeClr>
                </a:solidFill>
              </a:rPr>
              <a:t>not</a:t>
            </a:r>
            <a:r>
              <a:rPr lang="en-US" sz="1000">
                <a:solidFill>
                  <a:schemeClr val="tx1"/>
                </a:solidFill>
              </a:rPr>
              <a:t> been </a:t>
            </a:r>
            <a:r>
              <a:rPr lang="en-US" sz="1000">
                <a:solidFill>
                  <a:schemeClr val="accent5">
                    <a:lumMod val="75000"/>
                  </a:schemeClr>
                </a:solidFill>
              </a:rPr>
              <a:t>integrated</a:t>
            </a:r>
            <a:r>
              <a:rPr lang="en-US" sz="1000">
                <a:solidFill>
                  <a:schemeClr val="tx1"/>
                </a:solidFill>
              </a:rPr>
              <a:t> in the BP</a:t>
            </a:r>
            <a:endParaRPr lang="en-US" sz="1000">
              <a:solidFill>
                <a:schemeClr val="accent5"/>
              </a:solidFill>
            </a:endParaRPr>
          </a:p>
        </p:txBody>
      </p:sp>
      <p:sp>
        <p:nvSpPr>
          <p:cNvPr id="43" name="Ellipse 103">
            <a:extLst>
              <a:ext uri="{FF2B5EF4-FFF2-40B4-BE49-F238E27FC236}">
                <a16:creationId xmlns:a16="http://schemas.microsoft.com/office/drawing/2014/main" id="{828F6828-F8BE-4A5E-BDB1-E6D305E63871}"/>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1</a:t>
            </a:r>
          </a:p>
        </p:txBody>
      </p:sp>
      <p:sp>
        <p:nvSpPr>
          <p:cNvPr id="44" name="Ellipse 106">
            <a:extLst>
              <a:ext uri="{FF2B5EF4-FFF2-40B4-BE49-F238E27FC236}">
                <a16:creationId xmlns:a16="http://schemas.microsoft.com/office/drawing/2014/main" id="{19C019BC-EB06-4A96-902F-D38F5105557E}"/>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2</a:t>
            </a:r>
          </a:p>
        </p:txBody>
      </p:sp>
      <p:sp>
        <p:nvSpPr>
          <p:cNvPr id="45" name="Ellipse 63">
            <a:extLst>
              <a:ext uri="{FF2B5EF4-FFF2-40B4-BE49-F238E27FC236}">
                <a16:creationId xmlns:a16="http://schemas.microsoft.com/office/drawing/2014/main" id="{DF4AFB62-CB9A-496D-85E6-570830B6CA1F}"/>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3</a:t>
            </a:r>
          </a:p>
        </p:txBody>
      </p:sp>
      <p:sp>
        <p:nvSpPr>
          <p:cNvPr id="46" name="Ellipse 65">
            <a:extLst>
              <a:ext uri="{FF2B5EF4-FFF2-40B4-BE49-F238E27FC236}">
                <a16:creationId xmlns:a16="http://schemas.microsoft.com/office/drawing/2014/main" id="{D3F5CD85-6517-40B9-86FD-B11DACA58EF1}"/>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5</a:t>
            </a:r>
          </a:p>
        </p:txBody>
      </p:sp>
      <p:sp>
        <p:nvSpPr>
          <p:cNvPr id="48" name="Ellipse 64">
            <a:extLst>
              <a:ext uri="{FF2B5EF4-FFF2-40B4-BE49-F238E27FC236}">
                <a16:creationId xmlns:a16="http://schemas.microsoft.com/office/drawing/2014/main" id="{9794E358-9E47-4B42-9D9D-9F54313F93C3}"/>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4</a:t>
            </a:r>
          </a:p>
        </p:txBody>
      </p:sp>
    </p:spTree>
    <p:extLst>
      <p:ext uri="{BB962C8B-B14F-4D97-AF65-F5344CB8AC3E}">
        <p14:creationId xmlns:p14="http://schemas.microsoft.com/office/powerpoint/2010/main" val="555140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err="1"/>
              <a:t>Frizbiz</a:t>
            </a:r>
            <a:r>
              <a:rPr lang="en-US" sz="1300"/>
              <a:t> opportunity - </a:t>
            </a:r>
            <a:r>
              <a:rPr lang="en-US" sz="1300" b="0"/>
              <a:t>While </a:t>
            </a:r>
            <a:r>
              <a:rPr lang="en-US" sz="1300" b="0" err="1"/>
              <a:t>Frizbiz</a:t>
            </a:r>
            <a:r>
              <a:rPr lang="en-US" sz="1300" b="0"/>
              <a:t> should </a:t>
            </a:r>
            <a:r>
              <a:rPr lang="en-US" sz="1300" b="0">
                <a:solidFill>
                  <a:schemeClr val="accent5">
                    <a:lumMod val="75000"/>
                  </a:schemeClr>
                </a:solidFill>
              </a:rPr>
              <a:t>enable Hestia to increase its productive capacity</a:t>
            </a:r>
            <a:r>
              <a:rPr lang="en-US" sz="1300" b="0"/>
              <a:t>, the </a:t>
            </a:r>
            <a:r>
              <a:rPr lang="en-US" sz="1300" b="0">
                <a:solidFill>
                  <a:schemeClr val="accent5">
                    <a:lumMod val="75000"/>
                  </a:schemeClr>
                </a:solidFill>
              </a:rPr>
              <a:t>launch of new services </a:t>
            </a:r>
            <a:r>
              <a:rPr lang="en-US" sz="1300" b="0"/>
              <a:t>would be </a:t>
            </a:r>
            <a:r>
              <a:rPr lang="en-US" sz="1300" b="0">
                <a:solidFill>
                  <a:schemeClr val="accent5">
                    <a:lumMod val="75000"/>
                  </a:schemeClr>
                </a:solidFill>
              </a:rPr>
              <a:t>more complex </a:t>
            </a:r>
            <a:r>
              <a:rPr lang="en-US" sz="1300" b="0"/>
              <a:t>and should be </a:t>
            </a:r>
            <a:r>
              <a:rPr lang="en-US" sz="1300" b="0">
                <a:solidFill>
                  <a:schemeClr val="accent5">
                    <a:lumMod val="75000"/>
                  </a:schemeClr>
                </a:solidFill>
              </a:rPr>
              <a:t>investigated further </a:t>
            </a:r>
          </a:p>
        </p:txBody>
      </p:sp>
      <p:sp>
        <p:nvSpPr>
          <p:cNvPr id="64" name="ZoneTexte 63">
            <a:extLst>
              <a:ext uri="{FF2B5EF4-FFF2-40B4-BE49-F238E27FC236}">
                <a16:creationId xmlns:a16="http://schemas.microsoft.com/office/drawing/2014/main" id="{715DCA8A-86D5-45FB-9BFD-4D1110B6C7F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VDD, Hestia’s IM</a:t>
            </a:r>
          </a:p>
        </p:txBody>
      </p:sp>
      <p:grpSp>
        <p:nvGrpSpPr>
          <p:cNvPr id="6" name="Group 5">
            <a:extLst>
              <a:ext uri="{FF2B5EF4-FFF2-40B4-BE49-F238E27FC236}">
                <a16:creationId xmlns:a16="http://schemas.microsoft.com/office/drawing/2014/main" id="{37076D58-9404-4D57-A55B-DAC900B83417}"/>
              </a:ext>
            </a:extLst>
          </p:cNvPr>
          <p:cNvGrpSpPr/>
          <p:nvPr/>
        </p:nvGrpSpPr>
        <p:grpSpPr>
          <a:xfrm>
            <a:off x="201600" y="6393141"/>
            <a:ext cx="1038421" cy="338554"/>
            <a:chOff x="526680" y="6393141"/>
            <a:chExt cx="1038421" cy="338554"/>
          </a:xfrm>
        </p:grpSpPr>
        <p:grpSp>
          <p:nvGrpSpPr>
            <p:cNvPr id="92" name="Group 4">
              <a:extLst>
                <a:ext uri="{FF2B5EF4-FFF2-40B4-BE49-F238E27FC236}">
                  <a16:creationId xmlns:a16="http://schemas.microsoft.com/office/drawing/2014/main" id="{080151CE-2118-4CA4-BE36-D41509DAAA67}"/>
                </a:ext>
              </a:extLst>
            </p:cNvPr>
            <p:cNvGrpSpPr>
              <a:grpSpLocks noChangeAspect="1"/>
            </p:cNvGrpSpPr>
            <p:nvPr/>
          </p:nvGrpSpPr>
          <p:grpSpPr bwMode="auto">
            <a:xfrm>
              <a:off x="526680" y="6433591"/>
              <a:ext cx="217267" cy="257654"/>
              <a:chOff x="811" y="719"/>
              <a:chExt cx="694" cy="823"/>
            </a:xfrm>
            <a:solidFill>
              <a:schemeClr val="accent3"/>
            </a:solidFill>
          </p:grpSpPr>
          <p:sp>
            <p:nvSpPr>
              <p:cNvPr id="98" name="Freeform 5">
                <a:extLst>
                  <a:ext uri="{FF2B5EF4-FFF2-40B4-BE49-F238E27FC236}">
                    <a16:creationId xmlns:a16="http://schemas.microsoft.com/office/drawing/2014/main" id="{155E4236-CAB2-4935-A41B-5827B290D7A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9" name="Freeform 6">
                <a:extLst>
                  <a:ext uri="{FF2B5EF4-FFF2-40B4-BE49-F238E27FC236}">
                    <a16:creationId xmlns:a16="http://schemas.microsoft.com/office/drawing/2014/main" id="{E826E758-16D4-41A9-B213-8CD96CCD28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103" name="TextBox 102">
              <a:extLst>
                <a:ext uri="{FF2B5EF4-FFF2-40B4-BE49-F238E27FC236}">
                  <a16:creationId xmlns:a16="http://schemas.microsoft.com/office/drawing/2014/main" id="{D1ADF058-49F0-46BE-A5B0-D41C2897BE51}"/>
                </a:ext>
              </a:extLst>
            </p:cNvPr>
            <p:cNvSpPr txBox="1"/>
            <p:nvPr/>
          </p:nvSpPr>
          <p:spPr>
            <a:xfrm>
              <a:off x="707650" y="6393141"/>
              <a:ext cx="857451" cy="338554"/>
            </a:xfrm>
            <a:prstGeom prst="rect">
              <a:avLst/>
            </a:prstGeom>
            <a:noFill/>
          </p:spPr>
          <p:txBody>
            <a:bodyPr wrap="square" rtlCol="0">
              <a:spAutoFit/>
            </a:bodyPr>
            <a:lstStyle/>
            <a:p>
              <a:pPr algn="l"/>
              <a:r>
                <a:rPr lang="en-US" sz="800"/>
                <a:t>High opportunity</a:t>
              </a:r>
            </a:p>
          </p:txBody>
        </p:sp>
      </p:grpSp>
      <p:grpSp>
        <p:nvGrpSpPr>
          <p:cNvPr id="5" name="Group 4">
            <a:extLst>
              <a:ext uri="{FF2B5EF4-FFF2-40B4-BE49-F238E27FC236}">
                <a16:creationId xmlns:a16="http://schemas.microsoft.com/office/drawing/2014/main" id="{C2F84A0B-2FB6-4ECF-8DBA-898ACC3D08C5}"/>
              </a:ext>
            </a:extLst>
          </p:cNvPr>
          <p:cNvGrpSpPr/>
          <p:nvPr/>
        </p:nvGrpSpPr>
        <p:grpSpPr>
          <a:xfrm>
            <a:off x="1201481" y="6393141"/>
            <a:ext cx="1122754" cy="338554"/>
            <a:chOff x="1910809" y="6393141"/>
            <a:chExt cx="1122754" cy="338554"/>
          </a:xfrm>
        </p:grpSpPr>
        <p:grpSp>
          <p:nvGrpSpPr>
            <p:cNvPr id="100" name="Group 4">
              <a:extLst>
                <a:ext uri="{FF2B5EF4-FFF2-40B4-BE49-F238E27FC236}">
                  <a16:creationId xmlns:a16="http://schemas.microsoft.com/office/drawing/2014/main" id="{FBCF54A0-A61A-421C-8BCD-2795A7CCBAF3}"/>
                </a:ext>
              </a:extLst>
            </p:cNvPr>
            <p:cNvGrpSpPr>
              <a:grpSpLocks noChangeAspect="1"/>
            </p:cNvGrpSpPr>
            <p:nvPr/>
          </p:nvGrpSpPr>
          <p:grpSpPr bwMode="auto">
            <a:xfrm>
              <a:off x="1910809" y="6433591"/>
              <a:ext cx="217267" cy="257654"/>
              <a:chOff x="811" y="719"/>
              <a:chExt cx="694" cy="823"/>
            </a:xfrm>
            <a:solidFill>
              <a:schemeClr val="accent6"/>
            </a:solidFill>
          </p:grpSpPr>
          <p:sp>
            <p:nvSpPr>
              <p:cNvPr id="101" name="Freeform 5">
                <a:extLst>
                  <a:ext uri="{FF2B5EF4-FFF2-40B4-BE49-F238E27FC236}">
                    <a16:creationId xmlns:a16="http://schemas.microsoft.com/office/drawing/2014/main" id="{5C486219-021C-4931-8CB3-BC338DFED7A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337BA1E6-E57A-42B2-8587-4126F7EDF5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9" name="TextBox 108">
              <a:extLst>
                <a:ext uri="{FF2B5EF4-FFF2-40B4-BE49-F238E27FC236}">
                  <a16:creationId xmlns:a16="http://schemas.microsoft.com/office/drawing/2014/main" id="{BBAA2621-CEE3-45B9-A27A-5E3B01CCE547}"/>
                </a:ext>
              </a:extLst>
            </p:cNvPr>
            <p:cNvSpPr txBox="1"/>
            <p:nvPr/>
          </p:nvSpPr>
          <p:spPr>
            <a:xfrm>
              <a:off x="2098963" y="6393141"/>
              <a:ext cx="934600" cy="338554"/>
            </a:xfrm>
            <a:prstGeom prst="rect">
              <a:avLst/>
            </a:prstGeom>
            <a:noFill/>
          </p:spPr>
          <p:txBody>
            <a:bodyPr wrap="square" rtlCol="0">
              <a:spAutoFit/>
            </a:bodyPr>
            <a:lstStyle/>
            <a:p>
              <a:pPr algn="l"/>
              <a:r>
                <a:rPr lang="en-US" sz="800"/>
                <a:t>Medium opportunity</a:t>
              </a:r>
            </a:p>
          </p:txBody>
        </p:sp>
      </p:grpSp>
      <p:grpSp>
        <p:nvGrpSpPr>
          <p:cNvPr id="13" name="Group 12">
            <a:extLst>
              <a:ext uri="{FF2B5EF4-FFF2-40B4-BE49-F238E27FC236}">
                <a16:creationId xmlns:a16="http://schemas.microsoft.com/office/drawing/2014/main" id="{D6D06ABA-8C10-48BA-90F6-592965702DB6}"/>
              </a:ext>
            </a:extLst>
          </p:cNvPr>
          <p:cNvGrpSpPr/>
          <p:nvPr/>
        </p:nvGrpSpPr>
        <p:grpSpPr>
          <a:xfrm>
            <a:off x="2285695" y="6393141"/>
            <a:ext cx="1074718" cy="338554"/>
            <a:chOff x="2326903" y="6393141"/>
            <a:chExt cx="1074718" cy="338554"/>
          </a:xfrm>
        </p:grpSpPr>
        <p:grpSp>
          <p:nvGrpSpPr>
            <p:cNvPr id="114" name="Group 4">
              <a:extLst>
                <a:ext uri="{FF2B5EF4-FFF2-40B4-BE49-F238E27FC236}">
                  <a16:creationId xmlns:a16="http://schemas.microsoft.com/office/drawing/2014/main" id="{04D37A1A-67C9-47A6-B3A9-A53C671C124B}"/>
                </a:ext>
              </a:extLst>
            </p:cNvPr>
            <p:cNvGrpSpPr>
              <a:grpSpLocks noChangeAspect="1"/>
            </p:cNvGrpSpPr>
            <p:nvPr/>
          </p:nvGrpSpPr>
          <p:grpSpPr bwMode="auto">
            <a:xfrm>
              <a:off x="2326903" y="6433591"/>
              <a:ext cx="217267" cy="257654"/>
              <a:chOff x="811" y="719"/>
              <a:chExt cx="694" cy="823"/>
            </a:xfrm>
            <a:solidFill>
              <a:schemeClr val="accent2"/>
            </a:solidFill>
          </p:grpSpPr>
          <p:sp>
            <p:nvSpPr>
              <p:cNvPr id="115" name="Freeform 5">
                <a:extLst>
                  <a:ext uri="{FF2B5EF4-FFF2-40B4-BE49-F238E27FC236}">
                    <a16:creationId xmlns:a16="http://schemas.microsoft.com/office/drawing/2014/main" id="{6A4C58FE-5AEA-4FD2-9A97-403D8B58FA6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
                <a:extLst>
                  <a:ext uri="{FF2B5EF4-FFF2-40B4-BE49-F238E27FC236}">
                    <a16:creationId xmlns:a16="http://schemas.microsoft.com/office/drawing/2014/main" id="{8726275F-B4E8-4763-BB8A-6ECAFC4537F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TextBox 138">
              <a:extLst>
                <a:ext uri="{FF2B5EF4-FFF2-40B4-BE49-F238E27FC236}">
                  <a16:creationId xmlns:a16="http://schemas.microsoft.com/office/drawing/2014/main" id="{8DA1D49F-7219-4276-AD3C-AD0D21AF958D}"/>
                </a:ext>
              </a:extLst>
            </p:cNvPr>
            <p:cNvSpPr txBox="1"/>
            <p:nvPr/>
          </p:nvSpPr>
          <p:spPr>
            <a:xfrm>
              <a:off x="2544170" y="6393141"/>
              <a:ext cx="857451" cy="338554"/>
            </a:xfrm>
            <a:prstGeom prst="rect">
              <a:avLst/>
            </a:prstGeom>
            <a:noFill/>
          </p:spPr>
          <p:txBody>
            <a:bodyPr wrap="square" rtlCol="0">
              <a:spAutoFit/>
            </a:bodyPr>
            <a:lstStyle/>
            <a:p>
              <a:pPr algn="l"/>
              <a:r>
                <a:rPr lang="en-US" sz="800"/>
                <a:t>Weak opportunity</a:t>
              </a:r>
            </a:p>
          </p:txBody>
        </p:sp>
      </p:grpSp>
      <p:sp>
        <p:nvSpPr>
          <p:cNvPr id="129" name="Rectangle 128">
            <a:extLst>
              <a:ext uri="{FF2B5EF4-FFF2-40B4-BE49-F238E27FC236}">
                <a16:creationId xmlns:a16="http://schemas.microsoft.com/office/drawing/2014/main" id="{D71975E8-6EB4-4EA3-B34C-4F9196C4ABBE}"/>
              </a:ext>
            </a:extLst>
          </p:cNvPr>
          <p:cNvSpPr/>
          <p:nvPr/>
        </p:nvSpPr>
        <p:spPr>
          <a:xfrm>
            <a:off x="3289546"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33" name="Rectangle 132">
            <a:extLst>
              <a:ext uri="{FF2B5EF4-FFF2-40B4-BE49-F238E27FC236}">
                <a16:creationId xmlns:a16="http://schemas.microsoft.com/office/drawing/2014/main" id="{A342E216-A2F2-4FE4-89F9-E0010C3D7924}"/>
              </a:ext>
            </a:extLst>
          </p:cNvPr>
          <p:cNvSpPr/>
          <p:nvPr/>
        </p:nvSpPr>
        <p:spPr>
          <a:xfrm>
            <a:off x="1264351"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65" name="Rectangle 64">
            <a:extLst>
              <a:ext uri="{FF2B5EF4-FFF2-40B4-BE49-F238E27FC236}">
                <a16:creationId xmlns:a16="http://schemas.microsoft.com/office/drawing/2014/main" id="{621ABA10-DB52-4BB0-BAFC-8BE5CFD23B9F}"/>
              </a:ext>
            </a:extLst>
          </p:cNvPr>
          <p:cNvSpPr/>
          <p:nvPr/>
        </p:nvSpPr>
        <p:spPr>
          <a:xfrm>
            <a:off x="201600" y="2458622"/>
            <a:ext cx="1010690" cy="1451113"/>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360000" rtlCol="0" anchor="b"/>
          <a:lstStyle/>
          <a:p>
            <a:pPr algn="ctr"/>
            <a:r>
              <a:rPr lang="en-US" sz="1000">
                <a:solidFill>
                  <a:schemeClr val="tx1"/>
                </a:solidFill>
              </a:rPr>
              <a:t>eleven’s point of view</a:t>
            </a:r>
          </a:p>
        </p:txBody>
      </p:sp>
      <p:sp>
        <p:nvSpPr>
          <p:cNvPr id="66" name="Rectangle 65">
            <a:extLst>
              <a:ext uri="{FF2B5EF4-FFF2-40B4-BE49-F238E27FC236}">
                <a16:creationId xmlns:a16="http://schemas.microsoft.com/office/drawing/2014/main" id="{A3EC114C-5251-4558-8979-7A09B9BD87E8}"/>
              </a:ext>
            </a:extLst>
          </p:cNvPr>
          <p:cNvSpPr/>
          <p:nvPr/>
        </p:nvSpPr>
        <p:spPr>
          <a:xfrm>
            <a:off x="201600" y="4861916"/>
            <a:ext cx="1010690" cy="1389149"/>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a:solidFill>
                  <a:schemeClr val="tx1"/>
                </a:solidFill>
              </a:rPr>
              <a:t>Further DD assessment </a:t>
            </a:r>
          </a:p>
        </p:txBody>
      </p:sp>
      <p:sp>
        <p:nvSpPr>
          <p:cNvPr id="67" name="Rectangle 66">
            <a:extLst>
              <a:ext uri="{FF2B5EF4-FFF2-40B4-BE49-F238E27FC236}">
                <a16:creationId xmlns:a16="http://schemas.microsoft.com/office/drawing/2014/main" id="{44209A18-064E-4D98-A20A-566CF9E8375A}"/>
              </a:ext>
            </a:extLst>
          </p:cNvPr>
          <p:cNvSpPr/>
          <p:nvPr/>
        </p:nvSpPr>
        <p:spPr>
          <a:xfrm>
            <a:off x="201600" y="3975543"/>
            <a:ext cx="1010690" cy="824812"/>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a:solidFill>
                  <a:schemeClr val="tx1"/>
                </a:solidFill>
              </a:rPr>
              <a:t>Rationale</a:t>
            </a:r>
          </a:p>
        </p:txBody>
      </p:sp>
      <p:pic>
        <p:nvPicPr>
          <p:cNvPr id="69" name="Graphic 8" descr="Lights On with solid fill">
            <a:extLst>
              <a:ext uri="{FF2B5EF4-FFF2-40B4-BE49-F238E27FC236}">
                <a16:creationId xmlns:a16="http://schemas.microsoft.com/office/drawing/2014/main" id="{4E738C09-39D3-4E6E-9EEA-BA8828CB11D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673" y="2881334"/>
            <a:ext cx="352541" cy="352541"/>
          </a:xfrm>
          <a:prstGeom prst="rect">
            <a:avLst/>
          </a:prstGeom>
        </p:spPr>
      </p:pic>
      <p:pic>
        <p:nvPicPr>
          <p:cNvPr id="70" name="Graphic 82" descr="Quotes with solid fill">
            <a:extLst>
              <a:ext uri="{FF2B5EF4-FFF2-40B4-BE49-F238E27FC236}">
                <a16:creationId xmlns:a16="http://schemas.microsoft.com/office/drawing/2014/main" id="{AAC5393B-BE2C-4077-89C2-3AEDA0020F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781" y="4137578"/>
            <a:ext cx="266323" cy="266323"/>
          </a:xfrm>
          <a:prstGeom prst="rect">
            <a:avLst/>
          </a:prstGeom>
        </p:spPr>
      </p:pic>
      <p:pic>
        <p:nvPicPr>
          <p:cNvPr id="71" name="Graphic 12" descr="Playbook with solid fill">
            <a:extLst>
              <a:ext uri="{FF2B5EF4-FFF2-40B4-BE49-F238E27FC236}">
                <a16:creationId xmlns:a16="http://schemas.microsoft.com/office/drawing/2014/main" id="{60D5A66A-AADF-4F9A-876E-DFE4685862B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5018" y="5251668"/>
            <a:ext cx="323850" cy="323850"/>
          </a:xfrm>
          <a:prstGeom prst="rect">
            <a:avLst/>
          </a:prstGeom>
        </p:spPr>
      </p:pic>
      <p:sp>
        <p:nvSpPr>
          <p:cNvPr id="72" name="Rectangle 71">
            <a:extLst>
              <a:ext uri="{FF2B5EF4-FFF2-40B4-BE49-F238E27FC236}">
                <a16:creationId xmlns:a16="http://schemas.microsoft.com/office/drawing/2014/main" id="{C5BAE9F3-F0CE-4E5D-A59F-809FDD7B37E5}"/>
              </a:ext>
            </a:extLst>
          </p:cNvPr>
          <p:cNvSpPr/>
          <p:nvPr/>
        </p:nvSpPr>
        <p:spPr>
          <a:xfrm>
            <a:off x="1264351"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a:solidFill>
                  <a:schemeClr val="tx1"/>
                </a:solidFill>
              </a:rPr>
              <a:t>In depth assessment of the platform &amp; teams, side-by-side analysis with other Hestia tools</a:t>
            </a:r>
          </a:p>
        </p:txBody>
      </p:sp>
      <p:sp>
        <p:nvSpPr>
          <p:cNvPr id="74" name="Rectangle 73">
            <a:extLst>
              <a:ext uri="{FF2B5EF4-FFF2-40B4-BE49-F238E27FC236}">
                <a16:creationId xmlns:a16="http://schemas.microsoft.com/office/drawing/2014/main" id="{E5DAF6B5-73B5-4F99-AC68-3AF9C1E72B1A}"/>
              </a:ext>
            </a:extLst>
          </p:cNvPr>
          <p:cNvSpPr/>
          <p:nvPr/>
        </p:nvSpPr>
        <p:spPr>
          <a:xfrm>
            <a:off x="3289546"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a:solidFill>
                  <a:schemeClr val="tx1"/>
                </a:solidFill>
              </a:rPr>
              <a:t>Do the craftsmen selection process ensure the work quality?</a:t>
            </a:r>
          </a:p>
          <a:p>
            <a:pPr marL="171450" indent="-171450" algn="l">
              <a:spcAft>
                <a:spcPts val="300"/>
              </a:spcAft>
              <a:buFont typeface="Arial" panose="020B0604020202020204" pitchFamily="34" charset="0"/>
              <a:buChar char="•"/>
            </a:pPr>
            <a:r>
              <a:rPr lang="en-US" sz="900">
                <a:solidFill>
                  <a:schemeClr val="tx1"/>
                </a:solidFill>
              </a:rPr>
              <a:t>What is the margin rate on work performed through </a:t>
            </a:r>
            <a:r>
              <a:rPr lang="en-US" sz="900" err="1">
                <a:solidFill>
                  <a:schemeClr val="tx1"/>
                </a:solidFill>
              </a:rPr>
              <a:t>Frizbiz</a:t>
            </a:r>
            <a:r>
              <a:rPr lang="en-US" sz="900">
                <a:solidFill>
                  <a:schemeClr val="tx1"/>
                </a:solidFill>
              </a:rPr>
              <a:t>?</a:t>
            </a:r>
          </a:p>
          <a:p>
            <a:pPr marL="171450" indent="-171450" algn="l">
              <a:spcAft>
                <a:spcPts val="300"/>
              </a:spcAft>
              <a:buFont typeface="Arial" panose="020B0604020202020204" pitchFamily="34" charset="0"/>
              <a:buChar char="•"/>
            </a:pPr>
            <a:r>
              <a:rPr lang="en-US" sz="900">
                <a:solidFill>
                  <a:schemeClr val="tx1"/>
                </a:solidFill>
              </a:rPr>
              <a:t>Is it cheaper than using a third party B2C platform?</a:t>
            </a:r>
          </a:p>
        </p:txBody>
      </p:sp>
      <p:sp>
        <p:nvSpPr>
          <p:cNvPr id="77" name="Rectangle 76">
            <a:extLst>
              <a:ext uri="{FF2B5EF4-FFF2-40B4-BE49-F238E27FC236}">
                <a16:creationId xmlns:a16="http://schemas.microsoft.com/office/drawing/2014/main" id="{C58DFF13-F614-467C-A649-5174336B1430}"/>
              </a:ext>
            </a:extLst>
          </p:cNvPr>
          <p:cNvSpPr/>
          <p:nvPr/>
        </p:nvSpPr>
        <p:spPr>
          <a:xfrm>
            <a:off x="1264351"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lgn="l">
              <a:spcAft>
                <a:spcPts val="300"/>
              </a:spcAft>
              <a:buFont typeface="Arial" panose="020B0604020202020204" pitchFamily="34" charset="0"/>
              <a:buChar char="•"/>
            </a:pPr>
            <a:r>
              <a:rPr lang="en-US" sz="900">
                <a:solidFill>
                  <a:schemeClr val="tx1"/>
                </a:solidFill>
              </a:rPr>
              <a:t>Hestia could benefit of the </a:t>
            </a:r>
            <a:r>
              <a:rPr lang="en-US" sz="900">
                <a:solidFill>
                  <a:schemeClr val="accent5">
                    <a:lumMod val="75000"/>
                  </a:schemeClr>
                </a:solidFill>
              </a:rPr>
              <a:t>IT solutions and infrastructure </a:t>
            </a:r>
            <a:r>
              <a:rPr lang="en-US" sz="900">
                <a:solidFill>
                  <a:schemeClr val="tx1"/>
                </a:solidFill>
              </a:rPr>
              <a:t>of a </a:t>
            </a:r>
            <a:r>
              <a:rPr lang="en-US" sz="900">
                <a:solidFill>
                  <a:schemeClr val="accent5">
                    <a:lumMod val="75000"/>
                  </a:schemeClr>
                </a:solidFill>
              </a:rPr>
              <a:t>digital native company </a:t>
            </a:r>
          </a:p>
          <a:p>
            <a:pPr marL="171450" indent="-171450" algn="l">
              <a:spcAft>
                <a:spcPts val="300"/>
              </a:spcAft>
              <a:buFont typeface="Arial" panose="020B0604020202020204" pitchFamily="34" charset="0"/>
              <a:buChar char="•"/>
            </a:pPr>
            <a:r>
              <a:rPr lang="en-US" sz="900">
                <a:solidFill>
                  <a:schemeClr val="tx1"/>
                </a:solidFill>
              </a:rPr>
              <a:t>Hestia could leverage </a:t>
            </a:r>
            <a:r>
              <a:rPr lang="en-US" sz="900" err="1">
                <a:solidFill>
                  <a:schemeClr val="tx1"/>
                </a:solidFill>
              </a:rPr>
              <a:t>Frizbiz</a:t>
            </a:r>
            <a:r>
              <a:rPr lang="en-US" sz="900">
                <a:solidFill>
                  <a:schemeClr val="tx1"/>
                </a:solidFill>
              </a:rPr>
              <a:t> </a:t>
            </a:r>
            <a:r>
              <a:rPr lang="en-US" sz="900">
                <a:solidFill>
                  <a:schemeClr val="accent5">
                    <a:lumMod val="75000"/>
                  </a:schemeClr>
                </a:solidFill>
              </a:rPr>
              <a:t>“start-up spirit” to attract tech talents</a:t>
            </a:r>
          </a:p>
        </p:txBody>
      </p:sp>
      <p:sp>
        <p:nvSpPr>
          <p:cNvPr id="83" name="Rectangle 82">
            <a:extLst>
              <a:ext uri="{FF2B5EF4-FFF2-40B4-BE49-F238E27FC236}">
                <a16:creationId xmlns:a16="http://schemas.microsoft.com/office/drawing/2014/main" id="{F3D9AFF7-1D4F-497C-9EBC-5196256BD28B}"/>
              </a:ext>
            </a:extLst>
          </p:cNvPr>
          <p:cNvSpPr/>
          <p:nvPr/>
        </p:nvSpPr>
        <p:spPr>
          <a:xfrm>
            <a:off x="3289546"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Hestia could </a:t>
            </a:r>
            <a:r>
              <a:rPr lang="en-US" sz="900">
                <a:solidFill>
                  <a:schemeClr val="accent5">
                    <a:lumMod val="75000"/>
                  </a:schemeClr>
                </a:solidFill>
              </a:rPr>
              <a:t>leverage</a:t>
            </a:r>
            <a:r>
              <a:rPr lang="en-US" sz="900">
                <a:solidFill>
                  <a:schemeClr val="accent5"/>
                </a:solidFill>
              </a:rPr>
              <a:t> </a:t>
            </a:r>
            <a:r>
              <a:rPr lang="en-US" sz="900" err="1">
                <a:solidFill>
                  <a:schemeClr val="accent5">
                    <a:lumMod val="75000"/>
                  </a:schemeClr>
                </a:solidFill>
              </a:rPr>
              <a:t>Frizbiz</a:t>
            </a:r>
            <a:r>
              <a:rPr lang="en-US" sz="900">
                <a:solidFill>
                  <a:schemeClr val="accent5">
                    <a:lumMod val="75000"/>
                  </a:schemeClr>
                </a:solidFill>
              </a:rPr>
              <a:t> best talents </a:t>
            </a:r>
            <a:r>
              <a:rPr lang="en-US" sz="900">
                <a:solidFill>
                  <a:schemeClr val="tx1"/>
                </a:solidFill>
              </a:rPr>
              <a:t>to subcontract</a:t>
            </a:r>
          </a:p>
          <a:p>
            <a:pPr marL="171450" indent="-171450">
              <a:spcAft>
                <a:spcPts val="300"/>
              </a:spcAft>
              <a:buFont typeface="Arial" panose="020B0604020202020204" pitchFamily="34" charset="0"/>
              <a:buChar char="•"/>
            </a:pPr>
            <a:r>
              <a:rPr lang="en-US" sz="900">
                <a:solidFill>
                  <a:schemeClr val="tx1"/>
                </a:solidFill>
              </a:rPr>
              <a:t>Yet, the </a:t>
            </a:r>
            <a:r>
              <a:rPr lang="en-US" sz="900">
                <a:solidFill>
                  <a:schemeClr val="accent5">
                    <a:lumMod val="75000"/>
                  </a:schemeClr>
                </a:solidFill>
              </a:rPr>
              <a:t>worker pool depth</a:t>
            </a:r>
            <a:r>
              <a:rPr lang="en-US" sz="900">
                <a:solidFill>
                  <a:schemeClr val="tx1"/>
                </a:solidFill>
              </a:rPr>
              <a:t> and </a:t>
            </a:r>
            <a:r>
              <a:rPr lang="en-US" sz="900">
                <a:solidFill>
                  <a:schemeClr val="accent5">
                    <a:lumMod val="75000"/>
                  </a:schemeClr>
                </a:solidFill>
              </a:rPr>
              <a:t>quality</a:t>
            </a:r>
            <a:r>
              <a:rPr lang="en-US" sz="900">
                <a:solidFill>
                  <a:schemeClr val="tx1"/>
                </a:solidFill>
              </a:rPr>
              <a:t> need to be assessed further to ensure its proper functioning </a:t>
            </a:r>
          </a:p>
        </p:txBody>
      </p:sp>
      <p:sp>
        <p:nvSpPr>
          <p:cNvPr id="105" name="Rectangle 104">
            <a:extLst>
              <a:ext uri="{FF2B5EF4-FFF2-40B4-BE49-F238E27FC236}">
                <a16:creationId xmlns:a16="http://schemas.microsoft.com/office/drawing/2014/main" id="{EEE2C96C-B2B1-48D8-9332-E30827E4B0D0}"/>
              </a:ext>
            </a:extLst>
          </p:cNvPr>
          <p:cNvSpPr/>
          <p:nvPr/>
        </p:nvSpPr>
        <p:spPr>
          <a:xfrm>
            <a:off x="3289546"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a:solidFill>
                  <a:schemeClr val="tx1"/>
                </a:solidFill>
              </a:rPr>
              <a:t>“There is a global craftsmen shortage: they are often both on B2B platform and in REN networks”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i="1">
              <a:solidFill>
                <a:schemeClr val="tx1"/>
              </a:solidFill>
            </a:endParaRPr>
          </a:p>
        </p:txBody>
      </p:sp>
      <p:sp>
        <p:nvSpPr>
          <p:cNvPr id="106" name="Rectangle 105">
            <a:extLst>
              <a:ext uri="{FF2B5EF4-FFF2-40B4-BE49-F238E27FC236}">
                <a16:creationId xmlns:a16="http://schemas.microsoft.com/office/drawing/2014/main" id="{0CE85CB8-7C7A-49B2-A57F-88CBBDC8A596}"/>
              </a:ext>
            </a:extLst>
          </p:cNvPr>
          <p:cNvSpPr/>
          <p:nvPr/>
        </p:nvSpPr>
        <p:spPr>
          <a:xfrm>
            <a:off x="1264351"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spcAft>
                <a:spcPts val="300"/>
              </a:spcAft>
            </a:pPr>
            <a:r>
              <a:rPr lang="en-US" sz="800" i="1">
                <a:solidFill>
                  <a:schemeClr val="tx1"/>
                </a:solidFill>
                <a:latin typeface="+mj-lt"/>
              </a:rPr>
              <a:t>“70% of </a:t>
            </a:r>
            <a:r>
              <a:rPr lang="en-US" sz="800" i="1" err="1">
                <a:solidFill>
                  <a:schemeClr val="tx1"/>
                </a:solidFill>
                <a:latin typeface="+mj-lt"/>
              </a:rPr>
              <a:t>Frizbiz</a:t>
            </a:r>
            <a:r>
              <a:rPr lang="en-US" sz="800" i="1">
                <a:solidFill>
                  <a:schemeClr val="tx1"/>
                </a:solidFill>
                <a:latin typeface="+mj-lt"/>
              </a:rPr>
              <a:t> staff are developers”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Former business developer at </a:t>
            </a:r>
            <a:r>
              <a:rPr lang="en-US" sz="800" err="1">
                <a:solidFill>
                  <a:schemeClr val="tx2"/>
                </a:solidFill>
                <a:latin typeface="+mj-lt"/>
              </a:rPr>
              <a:t>Frizbiz</a:t>
            </a:r>
            <a:endParaRPr lang="en-US" sz="800">
              <a:solidFill>
                <a:schemeClr val="tx2"/>
              </a:solidFill>
              <a:latin typeface="+mj-lt"/>
            </a:endParaRPr>
          </a:p>
        </p:txBody>
      </p:sp>
      <p:sp>
        <p:nvSpPr>
          <p:cNvPr id="113" name="Rectangle 112">
            <a:extLst>
              <a:ext uri="{FF2B5EF4-FFF2-40B4-BE49-F238E27FC236}">
                <a16:creationId xmlns:a16="http://schemas.microsoft.com/office/drawing/2014/main" id="{34780B37-667B-46AD-A90A-2E9A04B51827}"/>
              </a:ext>
            </a:extLst>
          </p:cNvPr>
          <p:cNvSpPr/>
          <p:nvPr/>
        </p:nvSpPr>
        <p:spPr>
          <a:xfrm>
            <a:off x="201600" y="1921374"/>
            <a:ext cx="1010690" cy="493288"/>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000">
                <a:solidFill>
                  <a:schemeClr val="tx1"/>
                </a:solidFill>
              </a:rPr>
              <a:t>Risk assessment</a:t>
            </a:r>
          </a:p>
        </p:txBody>
      </p:sp>
      <p:grpSp>
        <p:nvGrpSpPr>
          <p:cNvPr id="117" name="Group 4">
            <a:extLst>
              <a:ext uri="{FF2B5EF4-FFF2-40B4-BE49-F238E27FC236}">
                <a16:creationId xmlns:a16="http://schemas.microsoft.com/office/drawing/2014/main" id="{C1A6053F-1EE1-478D-B8D5-E37BD970B069}"/>
              </a:ext>
            </a:extLst>
          </p:cNvPr>
          <p:cNvGrpSpPr>
            <a:grpSpLocks noChangeAspect="1"/>
          </p:cNvGrpSpPr>
          <p:nvPr/>
        </p:nvGrpSpPr>
        <p:grpSpPr bwMode="auto">
          <a:xfrm>
            <a:off x="2227351" y="2039044"/>
            <a:ext cx="217267" cy="257654"/>
            <a:chOff x="811" y="719"/>
            <a:chExt cx="694" cy="823"/>
          </a:xfrm>
          <a:solidFill>
            <a:schemeClr val="accent3"/>
          </a:solidFill>
        </p:grpSpPr>
        <p:sp>
          <p:nvSpPr>
            <p:cNvPr id="118" name="Freeform 5">
              <a:extLst>
                <a:ext uri="{FF2B5EF4-FFF2-40B4-BE49-F238E27FC236}">
                  <a16:creationId xmlns:a16="http://schemas.microsoft.com/office/drawing/2014/main" id="{FE0472EE-49C3-4CE2-A375-6C6AE74F0C1C}"/>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9" name="Freeform 6">
              <a:extLst>
                <a:ext uri="{FF2B5EF4-FFF2-40B4-BE49-F238E27FC236}">
                  <a16:creationId xmlns:a16="http://schemas.microsoft.com/office/drawing/2014/main" id="{64762B4E-7948-41DE-9CFB-D9645965441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20" name="Group 4">
            <a:extLst>
              <a:ext uri="{FF2B5EF4-FFF2-40B4-BE49-F238E27FC236}">
                <a16:creationId xmlns:a16="http://schemas.microsoft.com/office/drawing/2014/main" id="{836067BF-A926-4C0B-AB18-2D08FCA9200A}"/>
              </a:ext>
            </a:extLst>
          </p:cNvPr>
          <p:cNvGrpSpPr>
            <a:grpSpLocks noChangeAspect="1"/>
          </p:cNvGrpSpPr>
          <p:nvPr/>
        </p:nvGrpSpPr>
        <p:grpSpPr bwMode="auto">
          <a:xfrm>
            <a:off x="4043408" y="2039044"/>
            <a:ext cx="217267" cy="257654"/>
            <a:chOff x="811" y="719"/>
            <a:chExt cx="694" cy="823"/>
          </a:xfrm>
          <a:solidFill>
            <a:schemeClr val="accent3"/>
          </a:solidFill>
        </p:grpSpPr>
        <p:sp>
          <p:nvSpPr>
            <p:cNvPr id="121" name="Freeform 5">
              <a:extLst>
                <a:ext uri="{FF2B5EF4-FFF2-40B4-BE49-F238E27FC236}">
                  <a16:creationId xmlns:a16="http://schemas.microsoft.com/office/drawing/2014/main" id="{B3D74C9A-F9FC-4552-B06E-DB2622B4F2A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2" name="Freeform 6">
              <a:extLst>
                <a:ext uri="{FF2B5EF4-FFF2-40B4-BE49-F238E27FC236}">
                  <a16:creationId xmlns:a16="http://schemas.microsoft.com/office/drawing/2014/main" id="{79C67B36-70F9-4CAC-853D-F2E50C96F1C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30" name="Group 4">
            <a:extLst>
              <a:ext uri="{FF2B5EF4-FFF2-40B4-BE49-F238E27FC236}">
                <a16:creationId xmlns:a16="http://schemas.microsoft.com/office/drawing/2014/main" id="{75179E26-F910-4980-8F76-E1AB885C1BA1}"/>
              </a:ext>
            </a:extLst>
          </p:cNvPr>
          <p:cNvGrpSpPr>
            <a:grpSpLocks noChangeAspect="1"/>
          </p:cNvGrpSpPr>
          <p:nvPr/>
        </p:nvGrpSpPr>
        <p:grpSpPr bwMode="auto">
          <a:xfrm>
            <a:off x="619936" y="1931664"/>
            <a:ext cx="150091" cy="177988"/>
            <a:chOff x="811" y="719"/>
            <a:chExt cx="694" cy="823"/>
          </a:xfrm>
          <a:solidFill>
            <a:schemeClr val="accent5">
              <a:lumMod val="75000"/>
            </a:schemeClr>
          </a:solidFill>
        </p:grpSpPr>
        <p:sp>
          <p:nvSpPr>
            <p:cNvPr id="131" name="Freeform 5">
              <a:extLst>
                <a:ext uri="{FF2B5EF4-FFF2-40B4-BE49-F238E27FC236}">
                  <a16:creationId xmlns:a16="http://schemas.microsoft.com/office/drawing/2014/main" id="{F3F20DED-087B-461D-94FE-62841E6C87A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2" name="Freeform 6">
              <a:extLst>
                <a:ext uri="{FF2B5EF4-FFF2-40B4-BE49-F238E27FC236}">
                  <a16:creationId xmlns:a16="http://schemas.microsoft.com/office/drawing/2014/main" id="{FB5274ED-8255-417D-AE12-A8E6AEC2841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86" name="Group 4">
            <a:extLst>
              <a:ext uri="{FF2B5EF4-FFF2-40B4-BE49-F238E27FC236}">
                <a16:creationId xmlns:a16="http://schemas.microsoft.com/office/drawing/2014/main" id="{7C8D18A9-E702-488F-8E08-5768A3F3652C}"/>
              </a:ext>
            </a:extLst>
          </p:cNvPr>
          <p:cNvGrpSpPr>
            <a:grpSpLocks noChangeAspect="1"/>
          </p:cNvGrpSpPr>
          <p:nvPr/>
        </p:nvGrpSpPr>
        <p:grpSpPr bwMode="auto">
          <a:xfrm>
            <a:off x="4196867" y="2039044"/>
            <a:ext cx="217267" cy="257654"/>
            <a:chOff x="811" y="719"/>
            <a:chExt cx="694" cy="823"/>
          </a:xfrm>
          <a:solidFill>
            <a:schemeClr val="accent6"/>
          </a:solidFill>
        </p:grpSpPr>
        <p:sp>
          <p:nvSpPr>
            <p:cNvPr id="88" name="Freeform 5">
              <a:extLst>
                <a:ext uri="{FF2B5EF4-FFF2-40B4-BE49-F238E27FC236}">
                  <a16:creationId xmlns:a16="http://schemas.microsoft.com/office/drawing/2014/main" id="{4B4F6905-C203-4AF4-8BA5-3B49C36D9584}"/>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9" name="Freeform 6">
              <a:extLst>
                <a:ext uri="{FF2B5EF4-FFF2-40B4-BE49-F238E27FC236}">
                  <a16:creationId xmlns:a16="http://schemas.microsoft.com/office/drawing/2014/main" id="{174F4EA3-8084-4B2D-89A4-CCE7AE24938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151" name="Rectangle 150">
            <a:extLst>
              <a:ext uri="{FF2B5EF4-FFF2-40B4-BE49-F238E27FC236}">
                <a16:creationId xmlns:a16="http://schemas.microsoft.com/office/drawing/2014/main" id="{AADD0AE8-89E7-4B0A-927A-4F917A013BC7}"/>
              </a:ext>
            </a:extLst>
          </p:cNvPr>
          <p:cNvSpPr/>
          <p:nvPr/>
        </p:nvSpPr>
        <p:spPr>
          <a:xfrm>
            <a:off x="543166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52" name="Rectangle 151">
            <a:extLst>
              <a:ext uri="{FF2B5EF4-FFF2-40B4-BE49-F238E27FC236}">
                <a16:creationId xmlns:a16="http://schemas.microsoft.com/office/drawing/2014/main" id="{FB0F78FA-AD20-409A-809B-1391FE11FCF6}"/>
              </a:ext>
            </a:extLst>
          </p:cNvPr>
          <p:cNvSpPr/>
          <p:nvPr/>
        </p:nvSpPr>
        <p:spPr>
          <a:xfrm>
            <a:off x="6784396"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lgn="ctr">
              <a:spcAft>
                <a:spcPts val="300"/>
              </a:spcAft>
            </a:pPr>
            <a:endParaRPr lang="en-US" sz="1000">
              <a:solidFill>
                <a:schemeClr val="tx1"/>
              </a:solidFill>
            </a:endParaRPr>
          </a:p>
        </p:txBody>
      </p:sp>
      <p:sp>
        <p:nvSpPr>
          <p:cNvPr id="153" name="Rectangle 152">
            <a:extLst>
              <a:ext uri="{FF2B5EF4-FFF2-40B4-BE49-F238E27FC236}">
                <a16:creationId xmlns:a16="http://schemas.microsoft.com/office/drawing/2014/main" id="{DFF887D5-93D9-43FD-A9EA-A8A5FF21C470}"/>
              </a:ext>
            </a:extLst>
          </p:cNvPr>
          <p:cNvSpPr/>
          <p:nvPr/>
        </p:nvSpPr>
        <p:spPr>
          <a:xfrm>
            <a:off x="813713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a:solidFill>
                <a:schemeClr val="tx1"/>
              </a:solidFill>
            </a:endParaRPr>
          </a:p>
        </p:txBody>
      </p:sp>
      <p:sp>
        <p:nvSpPr>
          <p:cNvPr id="154" name="Rectangle 153">
            <a:extLst>
              <a:ext uri="{FF2B5EF4-FFF2-40B4-BE49-F238E27FC236}">
                <a16:creationId xmlns:a16="http://schemas.microsoft.com/office/drawing/2014/main" id="{11F0F952-C845-4C87-85C1-A79CE4CC86A8}"/>
              </a:ext>
            </a:extLst>
          </p:cNvPr>
          <p:cNvSpPr/>
          <p:nvPr/>
        </p:nvSpPr>
        <p:spPr>
          <a:xfrm>
            <a:off x="5431661" y="2463022"/>
            <a:ext cx="1260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0" rtlCol="0" anchor="t"/>
          <a:lstStyle/>
          <a:p>
            <a:pPr marL="171450" indent="-171450">
              <a:spcAft>
                <a:spcPts val="200"/>
              </a:spcAft>
              <a:buFont typeface="Arial" panose="020B0604020202020204" pitchFamily="34" charset="0"/>
              <a:buChar char="•"/>
            </a:pPr>
            <a:r>
              <a:rPr lang="en-US" sz="900">
                <a:solidFill>
                  <a:schemeClr val="tx1"/>
                </a:solidFill>
              </a:rPr>
              <a:t>Requires significant </a:t>
            </a:r>
            <a:r>
              <a:rPr lang="en-US" sz="900">
                <a:solidFill>
                  <a:schemeClr val="accent5">
                    <a:lumMod val="75000"/>
                  </a:schemeClr>
                </a:solidFill>
              </a:rPr>
              <a:t>workers recruitment</a:t>
            </a:r>
          </a:p>
          <a:p>
            <a:pPr marL="171450" indent="-171450">
              <a:spcAft>
                <a:spcPts val="200"/>
              </a:spcAft>
              <a:buFont typeface="Arial" panose="020B0604020202020204" pitchFamily="34" charset="0"/>
              <a:buChar char="•"/>
            </a:pPr>
            <a:r>
              <a:rPr lang="en-US" sz="900">
                <a:solidFill>
                  <a:schemeClr val="tx1"/>
                </a:solidFill>
              </a:rPr>
              <a:t>Potential risk on </a:t>
            </a:r>
            <a:r>
              <a:rPr lang="en-US" sz="900">
                <a:solidFill>
                  <a:schemeClr val="accent5">
                    <a:lumMod val="75000"/>
                  </a:schemeClr>
                </a:solidFill>
              </a:rPr>
              <a:t>service quality</a:t>
            </a:r>
          </a:p>
          <a:p>
            <a:pPr marL="171450" indent="-171450">
              <a:spcAft>
                <a:spcPts val="200"/>
              </a:spcAft>
              <a:buFont typeface="Arial" panose="020B0604020202020204" pitchFamily="34" charset="0"/>
              <a:buChar char="•"/>
            </a:pPr>
            <a:r>
              <a:rPr lang="en-US" sz="900">
                <a:solidFill>
                  <a:schemeClr val="tx1"/>
                </a:solidFill>
              </a:rPr>
              <a:t>The REN requires a </a:t>
            </a:r>
            <a:r>
              <a:rPr lang="en-US" sz="900">
                <a:solidFill>
                  <a:schemeClr val="accent5">
                    <a:lumMod val="75000"/>
                  </a:schemeClr>
                </a:solidFill>
              </a:rPr>
              <a:t>full mgt of claim</a:t>
            </a:r>
            <a:r>
              <a:rPr lang="en-US" sz="900">
                <a:solidFill>
                  <a:schemeClr val="tx1"/>
                </a:solidFill>
              </a:rPr>
              <a:t> far from </a:t>
            </a:r>
            <a:r>
              <a:rPr lang="en-US" sz="900" err="1">
                <a:solidFill>
                  <a:schemeClr val="tx1"/>
                </a:solidFill>
              </a:rPr>
              <a:t>Frizbiz</a:t>
            </a:r>
            <a:r>
              <a:rPr lang="en-US" sz="900">
                <a:solidFill>
                  <a:schemeClr val="tx1"/>
                </a:solidFill>
              </a:rPr>
              <a:t> activities</a:t>
            </a:r>
          </a:p>
        </p:txBody>
      </p:sp>
      <p:sp>
        <p:nvSpPr>
          <p:cNvPr id="155" name="Rectangle 154">
            <a:extLst>
              <a:ext uri="{FF2B5EF4-FFF2-40B4-BE49-F238E27FC236}">
                <a16:creationId xmlns:a16="http://schemas.microsoft.com/office/drawing/2014/main" id="{BFF0C264-EA7C-40EF-9800-6EBCBBD38827}"/>
              </a:ext>
            </a:extLst>
          </p:cNvPr>
          <p:cNvSpPr/>
          <p:nvPr/>
        </p:nvSpPr>
        <p:spPr>
          <a:xfrm>
            <a:off x="6784396"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The exact model needs to be </a:t>
            </a:r>
            <a:r>
              <a:rPr lang="en-US" sz="900">
                <a:solidFill>
                  <a:schemeClr val="accent5">
                    <a:lumMod val="75000"/>
                  </a:schemeClr>
                </a:solidFill>
              </a:rPr>
              <a:t>further analyzed </a:t>
            </a:r>
            <a:r>
              <a:rPr lang="en-US" sz="900">
                <a:solidFill>
                  <a:schemeClr val="tx1"/>
                </a:solidFill>
              </a:rPr>
              <a:t>(risk allocation, insurer vs platform branding, …)</a:t>
            </a:r>
          </a:p>
        </p:txBody>
      </p:sp>
      <p:sp>
        <p:nvSpPr>
          <p:cNvPr id="156" name="Rectangle 155">
            <a:extLst>
              <a:ext uri="{FF2B5EF4-FFF2-40B4-BE49-F238E27FC236}">
                <a16:creationId xmlns:a16="http://schemas.microsoft.com/office/drawing/2014/main" id="{EA825694-5D20-44CA-90AC-3E6CCBEC36C1}"/>
              </a:ext>
            </a:extLst>
          </p:cNvPr>
          <p:cNvSpPr/>
          <p:nvPr/>
        </p:nvSpPr>
        <p:spPr>
          <a:xfrm>
            <a:off x="8137131"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The C2C services platform market is a </a:t>
            </a:r>
            <a:r>
              <a:rPr lang="en-US" sz="900">
                <a:solidFill>
                  <a:schemeClr val="accent5">
                    <a:lumMod val="75000"/>
                  </a:schemeClr>
                </a:solidFill>
              </a:rPr>
              <a:t>very competitive market</a:t>
            </a:r>
            <a:r>
              <a:rPr lang="en-US" sz="900">
                <a:solidFill>
                  <a:schemeClr val="tx1"/>
                </a:solidFill>
              </a:rPr>
              <a:t>,</a:t>
            </a:r>
            <a:r>
              <a:rPr lang="en-US" sz="900">
                <a:solidFill>
                  <a:schemeClr val="accent5"/>
                </a:solidFill>
              </a:rPr>
              <a:t> </a:t>
            </a:r>
            <a:r>
              <a:rPr lang="en-US" sz="900">
                <a:solidFill>
                  <a:schemeClr val="tx1"/>
                </a:solidFill>
              </a:rPr>
              <a:t>and the model has yet not reach profitability</a:t>
            </a:r>
          </a:p>
          <a:p>
            <a:pPr>
              <a:spcAft>
                <a:spcPts val="300"/>
              </a:spcAft>
            </a:pPr>
            <a:endParaRPr lang="en-US" sz="900">
              <a:solidFill>
                <a:schemeClr val="tx1"/>
              </a:solidFill>
            </a:endParaRPr>
          </a:p>
        </p:txBody>
      </p:sp>
      <p:sp>
        <p:nvSpPr>
          <p:cNvPr id="157" name="Rectangle 156">
            <a:extLst>
              <a:ext uri="{FF2B5EF4-FFF2-40B4-BE49-F238E27FC236}">
                <a16:creationId xmlns:a16="http://schemas.microsoft.com/office/drawing/2014/main" id="{04A883BF-EE1E-4A89-AD00-5F8B5D99C836}"/>
              </a:ext>
            </a:extLst>
          </p:cNvPr>
          <p:cNvSpPr/>
          <p:nvPr/>
        </p:nvSpPr>
        <p:spPr>
          <a:xfrm>
            <a:off x="5431661" y="3972085"/>
            <a:ext cx="1260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18000" rtlCol="0" anchor="t"/>
          <a:lstStyle/>
          <a:p>
            <a:pPr>
              <a:spcAft>
                <a:spcPts val="300"/>
              </a:spcAft>
            </a:pPr>
            <a:r>
              <a:rPr lang="en-US" sz="800" i="1">
                <a:solidFill>
                  <a:schemeClr val="tx1"/>
                </a:solidFill>
              </a:rPr>
              <a:t>“Insurance wants REN players to handle the whole claim”</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i="1">
              <a:solidFill>
                <a:schemeClr val="tx1"/>
              </a:solidFill>
            </a:endParaRPr>
          </a:p>
        </p:txBody>
      </p:sp>
      <p:sp>
        <p:nvSpPr>
          <p:cNvPr id="158" name="Rectangle 157">
            <a:extLst>
              <a:ext uri="{FF2B5EF4-FFF2-40B4-BE49-F238E27FC236}">
                <a16:creationId xmlns:a16="http://schemas.microsoft.com/office/drawing/2014/main" id="{01F1F93B-54C2-41B4-8622-8E3F49F5FEBE}"/>
              </a:ext>
            </a:extLst>
          </p:cNvPr>
          <p:cNvSpPr/>
          <p:nvPr/>
        </p:nvSpPr>
        <p:spPr>
          <a:xfrm>
            <a:off x="6784395" y="3972085"/>
            <a:ext cx="2612735"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a:solidFill>
                  <a:schemeClr val="tx1"/>
                </a:solidFill>
                <a:latin typeface="+mj-lt"/>
              </a:rPr>
              <a:t>“The provision by the insurance company of a platform to carry out its complementary work is a good way to bring more services to its customers”</a:t>
            </a:r>
          </a:p>
          <a:p>
            <a:pPr>
              <a:spcAft>
                <a:spcPts val="300"/>
              </a:spcAft>
            </a:pPr>
            <a:r>
              <a:rPr lang="en-US" sz="800">
                <a:solidFill>
                  <a:srgbClr val="6581A4"/>
                </a:solidFill>
                <a:latin typeface="+mj-lt"/>
              </a:rPr>
              <a:t>–</a:t>
            </a:r>
            <a:r>
              <a:rPr lang="en-US" sz="800">
                <a:latin typeface="+mj-lt"/>
              </a:rPr>
              <a:t> </a:t>
            </a:r>
            <a:r>
              <a:rPr lang="en-US" sz="800">
                <a:solidFill>
                  <a:schemeClr val="tx2"/>
                </a:solidFill>
                <a:latin typeface="+mj-lt"/>
              </a:rPr>
              <a:t>Home product manager at Allianz partner</a:t>
            </a:r>
          </a:p>
          <a:p>
            <a:pPr>
              <a:spcAft>
                <a:spcPts val="300"/>
              </a:spcAft>
            </a:pPr>
            <a:endParaRPr lang="en-US" sz="800">
              <a:solidFill>
                <a:schemeClr val="tx1"/>
              </a:solidFill>
              <a:latin typeface="+mj-lt"/>
            </a:endParaRPr>
          </a:p>
        </p:txBody>
      </p:sp>
      <p:sp>
        <p:nvSpPr>
          <p:cNvPr id="160" name="Rectangle 159">
            <a:extLst>
              <a:ext uri="{FF2B5EF4-FFF2-40B4-BE49-F238E27FC236}">
                <a16:creationId xmlns:a16="http://schemas.microsoft.com/office/drawing/2014/main" id="{062AAC79-5C4A-4D39-8AB2-33268E5F0369}"/>
              </a:ext>
            </a:extLst>
          </p:cNvPr>
          <p:cNvSpPr/>
          <p:nvPr/>
        </p:nvSpPr>
        <p:spPr>
          <a:xfrm>
            <a:off x="5431661"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buFont typeface="Arial" panose="020B0604020202020204" pitchFamily="34" charset="0"/>
              <a:buChar char="•"/>
            </a:pPr>
            <a:r>
              <a:rPr lang="en-US" sz="900">
                <a:solidFill>
                  <a:schemeClr val="tx1"/>
                </a:solidFill>
              </a:rPr>
              <a:t>Could a digital agency get the insurance agreement?</a:t>
            </a:r>
          </a:p>
          <a:p>
            <a:pPr marL="171450" indent="-171450">
              <a:buFont typeface="Arial" panose="020B0604020202020204" pitchFamily="34" charset="0"/>
              <a:buChar char="•"/>
            </a:pPr>
            <a:r>
              <a:rPr lang="en-US" sz="900">
                <a:solidFill>
                  <a:schemeClr val="tx1"/>
                </a:solidFill>
              </a:rPr>
              <a:t>How to ensure the work quality?</a:t>
            </a:r>
          </a:p>
          <a:p>
            <a:pPr marL="171450" indent="-171450">
              <a:buFont typeface="Arial" panose="020B0604020202020204" pitchFamily="34" charset="0"/>
              <a:buChar char="•"/>
            </a:pPr>
            <a:r>
              <a:rPr lang="en-US" sz="900">
                <a:solidFill>
                  <a:schemeClr val="tx1"/>
                </a:solidFill>
              </a:rPr>
              <a:t>How to ensure marginal profitability ?</a:t>
            </a:r>
          </a:p>
          <a:p>
            <a:endParaRPr lang="en-US" sz="900">
              <a:solidFill>
                <a:schemeClr val="tx1"/>
              </a:solidFill>
            </a:endParaRPr>
          </a:p>
        </p:txBody>
      </p:sp>
      <p:sp>
        <p:nvSpPr>
          <p:cNvPr id="161" name="Rectangle 160">
            <a:extLst>
              <a:ext uri="{FF2B5EF4-FFF2-40B4-BE49-F238E27FC236}">
                <a16:creationId xmlns:a16="http://schemas.microsoft.com/office/drawing/2014/main" id="{C0E1501D-908E-42D2-90EC-E3FD87C98AE0}"/>
              </a:ext>
            </a:extLst>
          </p:cNvPr>
          <p:cNvSpPr/>
          <p:nvPr/>
        </p:nvSpPr>
        <p:spPr>
          <a:xfrm>
            <a:off x="6784396"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a:solidFill>
                  <a:schemeClr val="tx1"/>
                </a:solidFill>
              </a:rPr>
              <a:t>What will be the model of such a platform?</a:t>
            </a:r>
          </a:p>
          <a:p>
            <a:pPr marL="171450" indent="-171450">
              <a:spcAft>
                <a:spcPts val="300"/>
              </a:spcAft>
              <a:buFont typeface="Arial" panose="020B0604020202020204" pitchFamily="34" charset="0"/>
              <a:buChar char="•"/>
            </a:pPr>
            <a:r>
              <a:rPr lang="en-US" sz="900">
                <a:solidFill>
                  <a:schemeClr val="tx1"/>
                </a:solidFill>
              </a:rPr>
              <a:t>Who would carry the execution risk?</a:t>
            </a:r>
          </a:p>
          <a:p>
            <a:pPr marL="171450" indent="-171450">
              <a:spcAft>
                <a:spcPts val="300"/>
              </a:spcAft>
              <a:buFont typeface="Arial" panose="020B0604020202020204" pitchFamily="34" charset="0"/>
              <a:buChar char="•"/>
            </a:pPr>
            <a:r>
              <a:rPr lang="en-US" sz="900">
                <a:solidFill>
                  <a:schemeClr val="tx1"/>
                </a:solidFill>
              </a:rPr>
              <a:t>How to ensure the service quality?</a:t>
            </a:r>
          </a:p>
        </p:txBody>
      </p:sp>
      <p:sp>
        <p:nvSpPr>
          <p:cNvPr id="162" name="Rectangle 161">
            <a:extLst>
              <a:ext uri="{FF2B5EF4-FFF2-40B4-BE49-F238E27FC236}">
                <a16:creationId xmlns:a16="http://schemas.microsoft.com/office/drawing/2014/main" id="{638F9AF0-97B6-478B-A735-4FE0E2537C37}"/>
              </a:ext>
            </a:extLst>
          </p:cNvPr>
          <p:cNvSpPr/>
          <p:nvPr/>
        </p:nvSpPr>
        <p:spPr>
          <a:xfrm>
            <a:off x="8137131" y="4861915"/>
            <a:ext cx="1260000" cy="1389150"/>
          </a:xfrm>
          <a:prstGeom prst="rect">
            <a:avLst/>
          </a:prstGeom>
          <a:pattFill prst="ltDnDiag">
            <a:fgClr>
              <a:schemeClr val="bg1">
                <a:lumMod val="6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pPr>
            <a:endParaRPr lang="en-US" sz="1000">
              <a:solidFill>
                <a:schemeClr val="tx1"/>
              </a:solidFill>
            </a:endParaRPr>
          </a:p>
        </p:txBody>
      </p:sp>
      <p:grpSp>
        <p:nvGrpSpPr>
          <p:cNvPr id="163" name="Group 4">
            <a:extLst>
              <a:ext uri="{FF2B5EF4-FFF2-40B4-BE49-F238E27FC236}">
                <a16:creationId xmlns:a16="http://schemas.microsoft.com/office/drawing/2014/main" id="{706828F6-B6DB-4A6E-BDBB-A8C1C7DB7339}"/>
              </a:ext>
            </a:extLst>
          </p:cNvPr>
          <p:cNvGrpSpPr>
            <a:grpSpLocks noChangeAspect="1"/>
          </p:cNvGrpSpPr>
          <p:nvPr/>
        </p:nvGrpSpPr>
        <p:grpSpPr bwMode="auto">
          <a:xfrm>
            <a:off x="5953028" y="2039044"/>
            <a:ext cx="217267" cy="257654"/>
            <a:chOff x="811" y="719"/>
            <a:chExt cx="694" cy="823"/>
          </a:xfrm>
          <a:solidFill>
            <a:schemeClr val="accent6"/>
          </a:solidFill>
        </p:grpSpPr>
        <p:sp>
          <p:nvSpPr>
            <p:cNvPr id="164" name="Freeform 5">
              <a:extLst>
                <a:ext uri="{FF2B5EF4-FFF2-40B4-BE49-F238E27FC236}">
                  <a16:creationId xmlns:a16="http://schemas.microsoft.com/office/drawing/2014/main" id="{6E854613-FB1A-4B2A-95F2-BE0FBE9416AA}"/>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5" name="Freeform 6">
              <a:extLst>
                <a:ext uri="{FF2B5EF4-FFF2-40B4-BE49-F238E27FC236}">
                  <a16:creationId xmlns:a16="http://schemas.microsoft.com/office/drawing/2014/main" id="{1DF8E79F-27DA-4F41-B86E-E3FFAAB23A2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pic>
        <p:nvPicPr>
          <p:cNvPr id="8" name="Graphic 7" descr="Question Mark with solid fill">
            <a:extLst>
              <a:ext uri="{FF2B5EF4-FFF2-40B4-BE49-F238E27FC236}">
                <a16:creationId xmlns:a16="http://schemas.microsoft.com/office/drawing/2014/main" id="{0962FFF0-BBCC-4CA8-A1AD-5D8A61D892D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2646" y="1996121"/>
            <a:ext cx="343501" cy="343501"/>
          </a:xfrm>
          <a:prstGeom prst="rect">
            <a:avLst/>
          </a:prstGeom>
        </p:spPr>
      </p:pic>
      <p:grpSp>
        <p:nvGrpSpPr>
          <p:cNvPr id="166" name="Group 4">
            <a:extLst>
              <a:ext uri="{FF2B5EF4-FFF2-40B4-BE49-F238E27FC236}">
                <a16:creationId xmlns:a16="http://schemas.microsoft.com/office/drawing/2014/main" id="{FE7CEE03-76DF-4FF2-90C4-6538D452D043}"/>
              </a:ext>
            </a:extLst>
          </p:cNvPr>
          <p:cNvGrpSpPr>
            <a:grpSpLocks noChangeAspect="1"/>
          </p:cNvGrpSpPr>
          <p:nvPr/>
        </p:nvGrpSpPr>
        <p:grpSpPr bwMode="auto">
          <a:xfrm>
            <a:off x="8658498" y="2039044"/>
            <a:ext cx="217267" cy="257654"/>
            <a:chOff x="811" y="719"/>
            <a:chExt cx="694" cy="823"/>
          </a:xfrm>
          <a:solidFill>
            <a:srgbClr val="C00000"/>
          </a:solidFill>
        </p:grpSpPr>
        <p:sp>
          <p:nvSpPr>
            <p:cNvPr id="167" name="Freeform 5">
              <a:extLst>
                <a:ext uri="{FF2B5EF4-FFF2-40B4-BE49-F238E27FC236}">
                  <a16:creationId xmlns:a16="http://schemas.microsoft.com/office/drawing/2014/main" id="{5ED6894D-232F-47CE-8FBE-78CF2743C50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8" name="Freeform 6">
              <a:extLst>
                <a:ext uri="{FF2B5EF4-FFF2-40B4-BE49-F238E27FC236}">
                  <a16:creationId xmlns:a16="http://schemas.microsoft.com/office/drawing/2014/main" id="{739CD144-03F0-4A61-A888-030294F219E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1" name="Group 10">
            <a:extLst>
              <a:ext uri="{FF2B5EF4-FFF2-40B4-BE49-F238E27FC236}">
                <a16:creationId xmlns:a16="http://schemas.microsoft.com/office/drawing/2014/main" id="{75676345-7638-4DD0-8FB6-8B0BE35420ED}"/>
              </a:ext>
            </a:extLst>
          </p:cNvPr>
          <p:cNvGrpSpPr/>
          <p:nvPr/>
        </p:nvGrpSpPr>
        <p:grpSpPr>
          <a:xfrm>
            <a:off x="3321873" y="6420476"/>
            <a:ext cx="1141336" cy="283885"/>
            <a:chOff x="3321873" y="6420476"/>
            <a:chExt cx="1141336" cy="283885"/>
          </a:xfrm>
        </p:grpSpPr>
        <p:sp>
          <p:nvSpPr>
            <p:cNvPr id="173" name="TextBox 172">
              <a:extLst>
                <a:ext uri="{FF2B5EF4-FFF2-40B4-BE49-F238E27FC236}">
                  <a16:creationId xmlns:a16="http://schemas.microsoft.com/office/drawing/2014/main" id="{30AA6C82-45D8-4BBA-8A37-31199045546A}"/>
                </a:ext>
              </a:extLst>
            </p:cNvPr>
            <p:cNvSpPr txBox="1"/>
            <p:nvPr/>
          </p:nvSpPr>
          <p:spPr>
            <a:xfrm>
              <a:off x="3605758" y="6454696"/>
              <a:ext cx="857451" cy="215444"/>
            </a:xfrm>
            <a:prstGeom prst="rect">
              <a:avLst/>
            </a:prstGeom>
            <a:noFill/>
          </p:spPr>
          <p:txBody>
            <a:bodyPr wrap="square" rtlCol="0">
              <a:spAutoFit/>
            </a:bodyPr>
            <a:lstStyle/>
            <a:p>
              <a:pPr algn="l"/>
              <a:r>
                <a:rPr lang="en-US" sz="800"/>
                <a:t>TBD</a:t>
              </a:r>
            </a:p>
          </p:txBody>
        </p:sp>
        <p:pic>
          <p:nvPicPr>
            <p:cNvPr id="172" name="Graphic 171" descr="Question Mark with solid fill">
              <a:extLst>
                <a:ext uri="{FF2B5EF4-FFF2-40B4-BE49-F238E27FC236}">
                  <a16:creationId xmlns:a16="http://schemas.microsoft.com/office/drawing/2014/main" id="{4907DED3-B1CA-41F9-9636-B9E116DBBC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21873" y="6420476"/>
              <a:ext cx="283885" cy="283885"/>
            </a:xfrm>
            <a:prstGeom prst="rect">
              <a:avLst/>
            </a:prstGeom>
          </p:spPr>
        </p:pic>
      </p:grpSp>
      <p:sp>
        <p:nvSpPr>
          <p:cNvPr id="177" name="Rectangle 176">
            <a:extLst>
              <a:ext uri="{FF2B5EF4-FFF2-40B4-BE49-F238E27FC236}">
                <a16:creationId xmlns:a16="http://schemas.microsoft.com/office/drawing/2014/main" id="{48441A43-43B3-4736-A4B9-E56FDF58DE3C}"/>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Create new business opportunities </a:t>
            </a:r>
          </a:p>
        </p:txBody>
      </p:sp>
      <p:sp>
        <p:nvSpPr>
          <p:cNvPr id="178" name="Oval 177">
            <a:extLst>
              <a:ext uri="{FF2B5EF4-FFF2-40B4-BE49-F238E27FC236}">
                <a16:creationId xmlns:a16="http://schemas.microsoft.com/office/drawing/2014/main" id="{AB22E7A1-3CF5-4C88-B06E-2496E9D33731}"/>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a:solidFill>
                <a:schemeClr val="tx1"/>
              </a:solidFill>
            </a:endParaRPr>
          </a:p>
        </p:txBody>
      </p:sp>
      <p:pic>
        <p:nvPicPr>
          <p:cNvPr id="179" name="Graphic 178" descr="Target with solid fill">
            <a:extLst>
              <a:ext uri="{FF2B5EF4-FFF2-40B4-BE49-F238E27FC236}">
                <a16:creationId xmlns:a16="http://schemas.microsoft.com/office/drawing/2014/main" id="{50677FBF-C740-4DA1-A98E-85BF7FB1AC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546" y="972013"/>
            <a:ext cx="502920" cy="502920"/>
          </a:xfrm>
          <a:prstGeom prst="rect">
            <a:avLst/>
          </a:prstGeom>
        </p:spPr>
      </p:pic>
      <p:sp>
        <p:nvSpPr>
          <p:cNvPr id="180" name="TextBox 179">
            <a:extLst>
              <a:ext uri="{FF2B5EF4-FFF2-40B4-BE49-F238E27FC236}">
                <a16:creationId xmlns:a16="http://schemas.microsoft.com/office/drawing/2014/main" id="{8602A287-DA13-4D40-9968-4789E99A79E6}"/>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a:solidFill>
                  <a:srgbClr val="009DB0"/>
                </a:solidFill>
              </a:rPr>
              <a:t>Target</a:t>
            </a:r>
          </a:p>
        </p:txBody>
      </p:sp>
      <p:sp>
        <p:nvSpPr>
          <p:cNvPr id="181" name="Rectangle 180">
            <a:extLst>
              <a:ext uri="{FF2B5EF4-FFF2-40B4-BE49-F238E27FC236}">
                <a16:creationId xmlns:a16="http://schemas.microsoft.com/office/drawing/2014/main" id="{94F7F19B-D578-4323-BA63-07D202BC998A}"/>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a:solidFill>
                  <a:schemeClr val="bg1"/>
                </a:solidFill>
              </a:rPr>
              <a:t>Increase Hestia’s productive capacity</a:t>
            </a:r>
          </a:p>
        </p:txBody>
      </p:sp>
      <p:sp>
        <p:nvSpPr>
          <p:cNvPr id="182" name="Rectangle 181">
            <a:extLst>
              <a:ext uri="{FF2B5EF4-FFF2-40B4-BE49-F238E27FC236}">
                <a16:creationId xmlns:a16="http://schemas.microsoft.com/office/drawing/2014/main" id="{E8D862A1-71AC-4F1E-85BB-FD93CA8F71F5}"/>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enabler</a:t>
            </a:r>
          </a:p>
        </p:txBody>
      </p:sp>
      <p:sp>
        <p:nvSpPr>
          <p:cNvPr id="183" name="Rectangle 182">
            <a:extLst>
              <a:ext uri="{FF2B5EF4-FFF2-40B4-BE49-F238E27FC236}">
                <a16:creationId xmlns:a16="http://schemas.microsoft.com/office/drawing/2014/main" id="{1EF79789-4F09-40A9-8662-024DBC905D8F}"/>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privileged subcontractor of Hestia</a:t>
            </a:r>
          </a:p>
        </p:txBody>
      </p:sp>
      <p:sp>
        <p:nvSpPr>
          <p:cNvPr id="184" name="Rectangle 183">
            <a:extLst>
              <a:ext uri="{FF2B5EF4-FFF2-40B4-BE49-F238E27FC236}">
                <a16:creationId xmlns:a16="http://schemas.microsoft.com/office/drawing/2014/main" id="{6B69893E-36F2-47E0-AE32-6A4236006FD0}"/>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“digital REN agency” </a:t>
            </a:r>
          </a:p>
        </p:txBody>
      </p:sp>
      <p:sp>
        <p:nvSpPr>
          <p:cNvPr id="185" name="Rectangle 184">
            <a:extLst>
              <a:ext uri="{FF2B5EF4-FFF2-40B4-BE49-F238E27FC236}">
                <a16:creationId xmlns:a16="http://schemas.microsoft.com/office/drawing/2014/main" id="{0D5B6030-D455-4327-BF54-46D225B7D5B4}"/>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standalone </a:t>
            </a:r>
          </a:p>
        </p:txBody>
      </p:sp>
      <p:sp>
        <p:nvSpPr>
          <p:cNvPr id="188" name="Rectangle 187">
            <a:extLst>
              <a:ext uri="{FF2B5EF4-FFF2-40B4-BE49-F238E27FC236}">
                <a16:creationId xmlns:a16="http://schemas.microsoft.com/office/drawing/2014/main" id="{6F0979D6-9108-40BF-AB8E-B1E58DE7E9F0}"/>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Frizbiz</a:t>
            </a:r>
            <a:r>
              <a:rPr lang="en-US" sz="1000">
                <a:solidFill>
                  <a:schemeClr val="tx1"/>
                </a:solidFill>
              </a:rPr>
              <a:t> as a B2B2C platform</a:t>
            </a:r>
          </a:p>
        </p:txBody>
      </p:sp>
      <p:sp>
        <p:nvSpPr>
          <p:cNvPr id="87" name="Ellipse 103">
            <a:extLst>
              <a:ext uri="{FF2B5EF4-FFF2-40B4-BE49-F238E27FC236}">
                <a16:creationId xmlns:a16="http://schemas.microsoft.com/office/drawing/2014/main" id="{044FEEA2-58EB-4395-88D6-A56B647FBB8F}"/>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1</a:t>
            </a:r>
          </a:p>
        </p:txBody>
      </p:sp>
      <p:sp>
        <p:nvSpPr>
          <p:cNvPr id="90" name="Ellipse 106">
            <a:extLst>
              <a:ext uri="{FF2B5EF4-FFF2-40B4-BE49-F238E27FC236}">
                <a16:creationId xmlns:a16="http://schemas.microsoft.com/office/drawing/2014/main" id="{DDC80495-50B7-4A4A-AECC-B7C6ED16C62C}"/>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2</a:t>
            </a:r>
          </a:p>
        </p:txBody>
      </p:sp>
      <p:sp>
        <p:nvSpPr>
          <p:cNvPr id="91" name="Ellipse 63">
            <a:extLst>
              <a:ext uri="{FF2B5EF4-FFF2-40B4-BE49-F238E27FC236}">
                <a16:creationId xmlns:a16="http://schemas.microsoft.com/office/drawing/2014/main" id="{19817FC3-D0FF-422B-B187-BC16D02761F7}"/>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3</a:t>
            </a:r>
          </a:p>
        </p:txBody>
      </p:sp>
      <p:sp>
        <p:nvSpPr>
          <p:cNvPr id="93" name="Ellipse 65">
            <a:extLst>
              <a:ext uri="{FF2B5EF4-FFF2-40B4-BE49-F238E27FC236}">
                <a16:creationId xmlns:a16="http://schemas.microsoft.com/office/drawing/2014/main" id="{D813EF35-0606-47AB-98E5-784320E6AB01}"/>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5</a:t>
            </a:r>
          </a:p>
        </p:txBody>
      </p:sp>
      <p:sp>
        <p:nvSpPr>
          <p:cNvPr id="94" name="Ellipse 64">
            <a:extLst>
              <a:ext uri="{FF2B5EF4-FFF2-40B4-BE49-F238E27FC236}">
                <a16:creationId xmlns:a16="http://schemas.microsoft.com/office/drawing/2014/main" id="{1349FAAD-3729-4499-81FF-32BC0989854B}"/>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4BACC6"/>
                </a:solidFill>
              </a:rPr>
              <a:t>4</a:t>
            </a:r>
          </a:p>
        </p:txBody>
      </p:sp>
    </p:spTree>
    <p:extLst>
      <p:ext uri="{BB962C8B-B14F-4D97-AF65-F5344CB8AC3E}">
        <p14:creationId xmlns:p14="http://schemas.microsoft.com/office/powerpoint/2010/main" val="611198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FCE678B2-1E50-481D-98EF-0E23B064892D}"/>
              </a:ext>
            </a:extLst>
          </p:cNvPr>
          <p:cNvGraphicFramePr>
            <a:graphicFrameLocks noChangeAspect="1"/>
          </p:cNvGraphicFramePr>
          <p:nvPr>
            <p:custDataLst>
              <p:tags r:id="rId1"/>
            </p:custDataLst>
            <p:extLst>
              <p:ext uri="{D42A27DB-BD31-4B8C-83A1-F6EECF244321}">
                <p14:modId xmlns:p14="http://schemas.microsoft.com/office/powerpoint/2010/main" val="2052391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FCE678B2-1E50-481D-98EF-0E23B06489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endParaRPr lang="en-US" sz="1100" b="1">
              <a:solidFill>
                <a:srgbClr val="009DB0"/>
              </a:solidFill>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66796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833843"/>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fontAlgn="base">
              <a:spcBef>
                <a:spcPct val="0"/>
              </a:spcBef>
              <a:spcAft>
                <a:spcPct val="0"/>
              </a:spcAft>
            </a:pPr>
            <a:r>
              <a:rPr lang="en-US" sz="1050" b="1">
                <a:solidFill>
                  <a:srgbClr val="009DB0"/>
                </a:solidFill>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67968"/>
            <a:ext cx="4319992"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chemeClr val="bg1"/>
                </a:solidFill>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79089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2888621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1551564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7" name="Title 6">
            <a:extLst>
              <a:ext uri="{FF2B5EF4-FFF2-40B4-BE49-F238E27FC236}">
                <a16:creationId xmlns:a16="http://schemas.microsoft.com/office/drawing/2014/main" id="{F59BFDDC-63FF-4CDF-9FA9-5814668C648B}"/>
              </a:ext>
            </a:extLst>
          </p:cNvPr>
          <p:cNvSpPr>
            <a:spLocks noGrp="1"/>
          </p:cNvSpPr>
          <p:nvPr>
            <p:ph type="title"/>
          </p:nvPr>
        </p:nvSpPr>
        <p:spPr>
          <a:xfrm>
            <a:off x="550077" y="147600"/>
            <a:ext cx="8462508" cy="684000"/>
          </a:xfrm>
        </p:spPr>
        <p:txBody>
          <a:bodyPr vert="horz"/>
          <a:lstStyle/>
          <a:p>
            <a:r>
              <a:rPr lang="en-US" sz="1300" i="1" kern="0">
                <a:solidFill>
                  <a:schemeClr val="tx2"/>
                </a:solidFill>
              </a:rPr>
              <a:t>Illustration</a:t>
            </a:r>
            <a:r>
              <a:rPr lang="en-US" sz="1300" kern="0"/>
              <a:t>: Solutions for monitoring progress and optimizing site productivity are also being developed based on the collection and analysis of video images</a:t>
            </a:r>
            <a:endParaRPr lang="en-US" sz="1300">
              <a:solidFill>
                <a:schemeClr val="tx2"/>
              </a:solidFill>
            </a:endParaRPr>
          </a:p>
        </p:txBody>
      </p:sp>
      <p:sp>
        <p:nvSpPr>
          <p:cNvPr id="9" name="Text Placeholder 8">
            <a:extLst>
              <a:ext uri="{FF2B5EF4-FFF2-40B4-BE49-F238E27FC236}">
                <a16:creationId xmlns:a16="http://schemas.microsoft.com/office/drawing/2014/main" id="{49F50324-8FE3-49D2-AC0C-64BB9668D89C}"/>
              </a:ext>
            </a:extLst>
          </p:cNvPr>
          <p:cNvSpPr>
            <a:spLocks noGrp="1"/>
          </p:cNvSpPr>
          <p:nvPr>
            <p:ph type="body" sz="quarter" idx="10"/>
          </p:nvPr>
        </p:nvSpPr>
        <p:spPr/>
        <p:txBody>
          <a:bodyPr/>
          <a:lstStyle/>
          <a:p>
            <a:r>
              <a:rPr lang="en-US">
                <a:latin typeface="+mj-lt"/>
              </a:rPr>
              <a:t>Sources: https://leonard.vinci.com/la-massification-de-la-chrono-analyse/</a:t>
            </a:r>
          </a:p>
        </p:txBody>
      </p:sp>
      <p:pic>
        <p:nvPicPr>
          <p:cNvPr id="31" name="Graphic 30" descr="Magnifying glass with solid fill">
            <a:extLst>
              <a:ext uri="{FF2B5EF4-FFF2-40B4-BE49-F238E27FC236}">
                <a16:creationId xmlns:a16="http://schemas.microsoft.com/office/drawing/2014/main" id="{49D14625-BDAE-4C07-8D5E-7DF89A2DC8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498" y="201198"/>
            <a:ext cx="387795" cy="387795"/>
          </a:xfrm>
          <a:prstGeom prst="rect">
            <a:avLst/>
          </a:prstGeom>
        </p:spPr>
      </p:pic>
      <p:sp>
        <p:nvSpPr>
          <p:cNvPr id="17" name="Rectangle 16">
            <a:extLst>
              <a:ext uri="{FF2B5EF4-FFF2-40B4-BE49-F238E27FC236}">
                <a16:creationId xmlns:a16="http://schemas.microsoft.com/office/drawing/2014/main" id="{18E4EC05-2AF6-4906-B53C-3312003D909B}"/>
              </a:ext>
            </a:extLst>
          </p:cNvPr>
          <p:cNvSpPr/>
          <p:nvPr/>
        </p:nvSpPr>
        <p:spPr bwMode="auto">
          <a:xfrm>
            <a:off x="426629"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a:solidFill>
                  <a:schemeClr val="bg1"/>
                </a:solidFill>
                <a:latin typeface="+mj-lt"/>
              </a:rPr>
              <a:t>Collection of site’s information</a:t>
            </a:r>
            <a:endParaRPr kumimoji="0" lang="en-US" sz="1100" i="0" u="none" strike="noStrike" cap="none" normalizeH="0" baseline="0">
              <a:ln>
                <a:noFill/>
              </a:ln>
              <a:solidFill>
                <a:schemeClr val="bg1"/>
              </a:solidFill>
              <a:effectLst/>
              <a:latin typeface="+mj-lt"/>
            </a:endParaRPr>
          </a:p>
        </p:txBody>
      </p:sp>
      <p:sp>
        <p:nvSpPr>
          <p:cNvPr id="20" name="Rectangle 19">
            <a:extLst>
              <a:ext uri="{FF2B5EF4-FFF2-40B4-BE49-F238E27FC236}">
                <a16:creationId xmlns:a16="http://schemas.microsoft.com/office/drawing/2014/main" id="{F4497158-D34C-4419-B3D0-F17C1F7D7709}"/>
              </a:ext>
            </a:extLst>
          </p:cNvPr>
          <p:cNvSpPr/>
          <p:nvPr/>
        </p:nvSpPr>
        <p:spPr bwMode="auto">
          <a:xfrm>
            <a:off x="426639" y="2570182"/>
            <a:ext cx="2735778" cy="31824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a:latin typeface="+mj-lt"/>
              </a:rPr>
              <a:t>Installation of cameras in strategic locations, capturing images of the work site every minute</a:t>
            </a:r>
          </a:p>
          <a:p>
            <a:pPr marL="171450" indent="-171450">
              <a:buClr>
                <a:schemeClr val="tx1"/>
              </a:buClr>
              <a:buFont typeface="Arial" panose="020B0604020202020204" pitchFamily="34" charset="0"/>
              <a:buChar char="•"/>
            </a:pPr>
            <a:r>
              <a:rPr lang="en-US" sz="1000">
                <a:latin typeface="+mj-lt"/>
              </a:rPr>
              <a:t>Sending and storing captured information in a secure database via 4G</a:t>
            </a:r>
          </a:p>
        </p:txBody>
      </p:sp>
      <p:sp>
        <p:nvSpPr>
          <p:cNvPr id="21" name="Triangle isocèle 20">
            <a:extLst>
              <a:ext uri="{FF2B5EF4-FFF2-40B4-BE49-F238E27FC236}">
                <a16:creationId xmlns:a16="http://schemas.microsoft.com/office/drawing/2014/main" id="{C08B3B04-74BD-4387-A846-860B933AEE15}"/>
              </a:ext>
            </a:extLst>
          </p:cNvPr>
          <p:cNvSpPr/>
          <p:nvPr/>
        </p:nvSpPr>
        <p:spPr bwMode="auto">
          <a:xfrm rot="10800000">
            <a:off x="1319908"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6" name="Rectangle 25">
            <a:extLst>
              <a:ext uri="{FF2B5EF4-FFF2-40B4-BE49-F238E27FC236}">
                <a16:creationId xmlns:a16="http://schemas.microsoft.com/office/drawing/2014/main" id="{6CF5A286-62AE-4EAD-96EE-EA84E93052E2}"/>
              </a:ext>
            </a:extLst>
          </p:cNvPr>
          <p:cNvSpPr/>
          <p:nvPr/>
        </p:nvSpPr>
        <p:spPr bwMode="auto">
          <a:xfrm>
            <a:off x="3609050"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a:solidFill>
                  <a:schemeClr val="bg1"/>
                </a:solidFill>
                <a:latin typeface="+mj-lt"/>
              </a:rPr>
              <a:t>Image analysis using algorithms and business knowledge</a:t>
            </a:r>
            <a:endParaRPr kumimoji="0" lang="en-US" sz="1100" i="0" u="none" strike="noStrike" cap="none" normalizeH="0" baseline="0">
              <a:ln>
                <a:noFill/>
              </a:ln>
              <a:solidFill>
                <a:schemeClr val="bg1"/>
              </a:solidFill>
              <a:effectLst/>
              <a:latin typeface="+mj-lt"/>
            </a:endParaRPr>
          </a:p>
        </p:txBody>
      </p:sp>
      <p:sp>
        <p:nvSpPr>
          <p:cNvPr id="29" name="Rectangle 28">
            <a:extLst>
              <a:ext uri="{FF2B5EF4-FFF2-40B4-BE49-F238E27FC236}">
                <a16:creationId xmlns:a16="http://schemas.microsoft.com/office/drawing/2014/main" id="{424718BD-FEEC-42C2-BA94-3948DB62C7BC}"/>
              </a:ext>
            </a:extLst>
          </p:cNvPr>
          <p:cNvSpPr/>
          <p:nvPr/>
        </p:nvSpPr>
        <p:spPr bwMode="auto">
          <a:xfrm>
            <a:off x="3609061" y="2570183"/>
            <a:ext cx="2735778" cy="31824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a:ln>
                  <a:noFill/>
                </a:ln>
                <a:effectLst/>
                <a:latin typeface="+mj-lt"/>
              </a:rPr>
              <a:t>Use of captured images with automatic detection algorithms for objects, structures and operators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a:ln>
                  <a:noFill/>
                </a:ln>
                <a:effectLst/>
                <a:latin typeface="+mj-lt"/>
              </a:rPr>
              <a:t>Use of business knowledge to create concrete productivity indicators to be identified</a:t>
            </a:r>
          </a:p>
        </p:txBody>
      </p:sp>
      <p:sp>
        <p:nvSpPr>
          <p:cNvPr id="30" name="Triangle isocèle 29">
            <a:extLst>
              <a:ext uri="{FF2B5EF4-FFF2-40B4-BE49-F238E27FC236}">
                <a16:creationId xmlns:a16="http://schemas.microsoft.com/office/drawing/2014/main" id="{F6963B07-4E20-4979-920A-F73372DEAA03}"/>
              </a:ext>
            </a:extLst>
          </p:cNvPr>
          <p:cNvSpPr/>
          <p:nvPr/>
        </p:nvSpPr>
        <p:spPr bwMode="auto">
          <a:xfrm rot="10800000">
            <a:off x="4502330"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2" name="Rectangle 31">
            <a:extLst>
              <a:ext uri="{FF2B5EF4-FFF2-40B4-BE49-F238E27FC236}">
                <a16:creationId xmlns:a16="http://schemas.microsoft.com/office/drawing/2014/main" id="{C13EEF92-6C77-4133-9353-B4FBF57D95B4}"/>
              </a:ext>
            </a:extLst>
          </p:cNvPr>
          <p:cNvSpPr/>
          <p:nvPr/>
        </p:nvSpPr>
        <p:spPr bwMode="auto">
          <a:xfrm>
            <a:off x="6791472"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a:solidFill>
                  <a:schemeClr val="bg1"/>
                </a:solidFill>
                <a:latin typeface="+mj-lt"/>
              </a:rPr>
              <a:t>Restitution of business indicators and presentation of action levers</a:t>
            </a:r>
            <a:endParaRPr kumimoji="0" lang="en-US" sz="1100" i="0" u="none" strike="noStrike" cap="none" normalizeH="0" baseline="0">
              <a:ln>
                <a:noFill/>
              </a:ln>
              <a:solidFill>
                <a:schemeClr val="bg1"/>
              </a:solidFill>
              <a:effectLst/>
              <a:latin typeface="+mj-lt"/>
            </a:endParaRPr>
          </a:p>
        </p:txBody>
      </p:sp>
      <p:sp>
        <p:nvSpPr>
          <p:cNvPr id="33" name="Rectangle 32">
            <a:extLst>
              <a:ext uri="{FF2B5EF4-FFF2-40B4-BE49-F238E27FC236}">
                <a16:creationId xmlns:a16="http://schemas.microsoft.com/office/drawing/2014/main" id="{044C515C-AB92-4EFF-B0C5-B157114ACC30}"/>
              </a:ext>
            </a:extLst>
          </p:cNvPr>
          <p:cNvSpPr/>
          <p:nvPr/>
        </p:nvSpPr>
        <p:spPr bwMode="auto">
          <a:xfrm>
            <a:off x="6791482" y="2570183"/>
            <a:ext cx="2735778" cy="31824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kumimoji="0" lang="en-US" sz="1000" i="0" u="none" strike="noStrike" cap="none" normalizeH="0" baseline="0">
                <a:ln>
                  <a:noFill/>
                </a:ln>
                <a:effectLst/>
                <a:latin typeface="+mj-lt"/>
              </a:rPr>
              <a:t>Restitution of indicators (duration of tasks, number of workers mobilized...) and visualizations for each project</a:t>
            </a:r>
          </a:p>
          <a:p>
            <a:pPr marL="171450" indent="-171450">
              <a:buClr>
                <a:schemeClr val="tx1"/>
              </a:buClr>
              <a:buFont typeface="Arial" panose="020B0604020202020204" pitchFamily="34" charset="0"/>
              <a:buChar char="•"/>
            </a:pPr>
            <a:r>
              <a:rPr kumimoji="0" lang="en-US" sz="1000" i="0" u="none" strike="noStrike" cap="none" normalizeH="0" baseline="0">
                <a:ln>
                  <a:noFill/>
                </a:ln>
                <a:effectLst/>
                <a:latin typeface="+mj-lt"/>
              </a:rPr>
              <a:t>Highlighting of potential improvements (unnecessary movements, risky situations...)</a:t>
            </a:r>
          </a:p>
          <a:p>
            <a:pPr marL="171450" indent="-171450">
              <a:buClr>
                <a:schemeClr val="tx1"/>
              </a:buClr>
              <a:buFont typeface="Arial" panose="020B0604020202020204" pitchFamily="34" charset="0"/>
              <a:buChar char="•"/>
            </a:pPr>
            <a:r>
              <a:rPr kumimoji="0" lang="en-US" sz="1000" i="0" u="none" strike="noStrike" cap="none" normalizeH="0" baseline="0">
                <a:ln>
                  <a:noFill/>
                </a:ln>
                <a:effectLst/>
                <a:latin typeface="+mj-lt"/>
              </a:rPr>
              <a:t>Updating of the macro planning of the site</a:t>
            </a:r>
          </a:p>
          <a:p>
            <a:pPr>
              <a:buClr>
                <a:schemeClr val="tx1"/>
              </a:buClr>
            </a:pPr>
            <a:endParaRPr kumimoji="0" lang="en-US" sz="1000" i="0" u="none" strike="noStrike" cap="none" normalizeH="0" baseline="0">
              <a:ln>
                <a:noFill/>
              </a:ln>
              <a:effectLst/>
              <a:latin typeface="+mj-lt"/>
            </a:endParaRPr>
          </a:p>
        </p:txBody>
      </p:sp>
      <p:sp>
        <p:nvSpPr>
          <p:cNvPr id="34" name="Triangle isocèle 33">
            <a:extLst>
              <a:ext uri="{FF2B5EF4-FFF2-40B4-BE49-F238E27FC236}">
                <a16:creationId xmlns:a16="http://schemas.microsoft.com/office/drawing/2014/main" id="{95747EA9-B0FD-4326-B394-D81C6A6378A6}"/>
              </a:ext>
            </a:extLst>
          </p:cNvPr>
          <p:cNvSpPr/>
          <p:nvPr/>
        </p:nvSpPr>
        <p:spPr bwMode="auto">
          <a:xfrm rot="10800000">
            <a:off x="7684751"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25" name="Picture 38">
            <a:extLst>
              <a:ext uri="{FF2B5EF4-FFF2-40B4-BE49-F238E27FC236}">
                <a16:creationId xmlns:a16="http://schemas.microsoft.com/office/drawing/2014/main" id="{F8B6078E-C1FF-470F-ACCE-6A3127BEE85C}"/>
              </a:ext>
            </a:extLst>
          </p:cNvPr>
          <p:cNvPicPr>
            <a:picLocks noChangeAspect="1"/>
          </p:cNvPicPr>
          <p:nvPr/>
        </p:nvPicPr>
        <p:blipFill>
          <a:blip r:embed="rId7"/>
          <a:stretch>
            <a:fillRect/>
          </a:stretch>
        </p:blipFill>
        <p:spPr>
          <a:xfrm>
            <a:off x="6881076" y="4068912"/>
            <a:ext cx="2556571" cy="1258683"/>
          </a:xfrm>
          <a:prstGeom prst="rect">
            <a:avLst/>
          </a:prstGeom>
          <a:noFill/>
          <a:effectLst>
            <a:outerShdw blurRad="50800" dist="38100" dir="2700000" algn="tl" rotWithShape="0">
              <a:prstClr val="black">
                <a:alpha val="40000"/>
              </a:prstClr>
            </a:outerShdw>
          </a:effectLst>
        </p:spPr>
      </p:pic>
      <p:sp>
        <p:nvSpPr>
          <p:cNvPr id="36" name="Rectangle 35">
            <a:extLst>
              <a:ext uri="{FF2B5EF4-FFF2-40B4-BE49-F238E27FC236}">
                <a16:creationId xmlns:a16="http://schemas.microsoft.com/office/drawing/2014/main" id="{93A41892-9175-4003-9FFE-2BD4CC56AE96}"/>
              </a:ext>
            </a:extLst>
          </p:cNvPr>
          <p:cNvSpPr/>
          <p:nvPr/>
        </p:nvSpPr>
        <p:spPr bwMode="auto">
          <a:xfrm>
            <a:off x="1718241" y="1226705"/>
            <a:ext cx="7809017" cy="627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i="0" u="none" strike="noStrike" cap="none" normalizeH="0" baseline="0" err="1">
                <a:ln>
                  <a:noFill/>
                </a:ln>
                <a:effectLst/>
                <a:latin typeface="+mj-lt"/>
              </a:rPr>
              <a:t>Chronsite</a:t>
            </a:r>
            <a:r>
              <a:rPr kumimoji="0" lang="en-US" sz="1000" i="0" u="none" strike="noStrike" cap="none" normalizeH="0" baseline="0">
                <a:ln>
                  <a:noFill/>
                </a:ln>
                <a:effectLst/>
                <a:latin typeface="+mj-lt"/>
              </a:rPr>
              <a:t>: Solution to automate time analysis (time tracking of jobsite tasks) using image analysis and business knowledge </a:t>
            </a:r>
          </a:p>
        </p:txBody>
      </p:sp>
      <p:sp>
        <p:nvSpPr>
          <p:cNvPr id="38" name="Rectangle 37">
            <a:extLst>
              <a:ext uri="{FF2B5EF4-FFF2-40B4-BE49-F238E27FC236}">
                <a16:creationId xmlns:a16="http://schemas.microsoft.com/office/drawing/2014/main" id="{DED28D0A-D139-4A93-95E1-E1BD7899482F}"/>
              </a:ext>
            </a:extLst>
          </p:cNvPr>
          <p:cNvSpPr/>
          <p:nvPr/>
        </p:nvSpPr>
        <p:spPr bwMode="auto">
          <a:xfrm>
            <a:off x="426629" y="5903420"/>
            <a:ext cx="9062924" cy="43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a:ln>
                  <a:noFill/>
                </a:ln>
                <a:solidFill>
                  <a:schemeClr val="tx2"/>
                </a:solidFill>
                <a:effectLst/>
                <a:latin typeface="+mj-lt"/>
              </a:rPr>
              <a:t>Generalization of chrono-analysis on sites at a lower cost</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a:ln>
                  <a:noFill/>
                </a:ln>
                <a:solidFill>
                  <a:schemeClr val="tx2"/>
                </a:solidFill>
                <a:effectLst/>
                <a:latin typeface="+mj-lt"/>
              </a:rPr>
              <a:t>Continuous improvement of the productivity of the building sites of about 3% on average</a:t>
            </a:r>
          </a:p>
        </p:txBody>
      </p:sp>
      <p:sp>
        <p:nvSpPr>
          <p:cNvPr id="42" name="ZoneTexte 41">
            <a:extLst>
              <a:ext uri="{FF2B5EF4-FFF2-40B4-BE49-F238E27FC236}">
                <a16:creationId xmlns:a16="http://schemas.microsoft.com/office/drawing/2014/main" id="{AA014D92-B2A7-4508-93BA-2C0134CC9621}"/>
              </a:ext>
            </a:extLst>
          </p:cNvPr>
          <p:cNvSpPr txBox="1"/>
          <p:nvPr/>
        </p:nvSpPr>
        <p:spPr>
          <a:xfrm>
            <a:off x="563582" y="5749893"/>
            <a:ext cx="708439" cy="246221"/>
          </a:xfrm>
          <a:prstGeom prst="rect">
            <a:avLst/>
          </a:prstGeom>
          <a:solidFill>
            <a:schemeClr val="bg1"/>
          </a:solidFill>
        </p:spPr>
        <p:txBody>
          <a:bodyPr wrap="square" rtlCol="0">
            <a:spAutoFit/>
          </a:bodyPr>
          <a:lstStyle/>
          <a:p>
            <a:pPr algn="ctr"/>
            <a:r>
              <a:rPr lang="en-US" sz="1000" b="1" cap="small">
                <a:solidFill>
                  <a:schemeClr val="tx2"/>
                </a:solidFill>
                <a:latin typeface="+mj-lt"/>
              </a:rPr>
              <a:t>Impact</a:t>
            </a:r>
          </a:p>
        </p:txBody>
      </p:sp>
      <p:sp>
        <p:nvSpPr>
          <p:cNvPr id="43" name="Rectangle 42">
            <a:extLst>
              <a:ext uri="{FF2B5EF4-FFF2-40B4-BE49-F238E27FC236}">
                <a16:creationId xmlns:a16="http://schemas.microsoft.com/office/drawing/2014/main" id="{F14F51AA-0542-42F6-8057-9788E1A01863}"/>
              </a:ext>
            </a:extLst>
          </p:cNvPr>
          <p:cNvSpPr/>
          <p:nvPr/>
        </p:nvSpPr>
        <p:spPr bwMode="auto">
          <a:xfrm>
            <a:off x="720499" y="5235900"/>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Cameras placed on the construction site to collect images</a:t>
            </a:r>
          </a:p>
        </p:txBody>
      </p:sp>
      <p:pic>
        <p:nvPicPr>
          <p:cNvPr id="1030" name="Picture 6">
            <a:extLst>
              <a:ext uri="{FF2B5EF4-FFF2-40B4-BE49-F238E27FC236}">
                <a16:creationId xmlns:a16="http://schemas.microsoft.com/office/drawing/2014/main" id="{0132DA88-F5E8-4040-9982-F1C8E6D84F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1899" y="3684682"/>
            <a:ext cx="2362201" cy="16097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9" name="Group 21">
            <a:extLst>
              <a:ext uri="{FF2B5EF4-FFF2-40B4-BE49-F238E27FC236}">
                <a16:creationId xmlns:a16="http://schemas.microsoft.com/office/drawing/2014/main" id="{0B421C63-32B6-41AA-B5CE-19F1214B0BE1}"/>
              </a:ext>
            </a:extLst>
          </p:cNvPr>
          <p:cNvGrpSpPr/>
          <p:nvPr/>
        </p:nvGrpSpPr>
        <p:grpSpPr>
          <a:xfrm>
            <a:off x="592819" y="4161413"/>
            <a:ext cx="2403404" cy="940029"/>
            <a:chOff x="638175" y="1351341"/>
            <a:chExt cx="2571750" cy="1028700"/>
          </a:xfrm>
        </p:grpSpPr>
        <p:pic>
          <p:nvPicPr>
            <p:cNvPr id="50" name="Image 3">
              <a:extLst>
                <a:ext uri="{FF2B5EF4-FFF2-40B4-BE49-F238E27FC236}">
                  <a16:creationId xmlns:a16="http://schemas.microsoft.com/office/drawing/2014/main" id="{A0A8929D-FC61-4D41-B8FB-A24FFF6F6EAA}"/>
                </a:ext>
              </a:extLst>
            </p:cNvPr>
            <p:cNvPicPr>
              <a:picLocks noChangeAspect="1"/>
            </p:cNvPicPr>
            <p:nvPr/>
          </p:nvPicPr>
          <p:blipFill rotWithShape="1">
            <a:blip r:embed="rId9"/>
            <a:srcRect l="25405" t="37738" r="36241" b="33399"/>
            <a:stretch/>
          </p:blipFill>
          <p:spPr>
            <a:xfrm>
              <a:off x="638175" y="1351342"/>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1" name="Image 3">
              <a:extLst>
                <a:ext uri="{FF2B5EF4-FFF2-40B4-BE49-F238E27FC236}">
                  <a16:creationId xmlns:a16="http://schemas.microsoft.com/office/drawing/2014/main" id="{9D762B8C-6CA4-4429-8585-E65F0B68FA78}"/>
                </a:ext>
              </a:extLst>
            </p:cNvPr>
            <p:cNvPicPr>
              <a:picLocks noChangeAspect="1"/>
            </p:cNvPicPr>
            <p:nvPr/>
          </p:nvPicPr>
          <p:blipFill rotWithShape="1">
            <a:blip r:embed="rId9"/>
            <a:srcRect l="25405" t="37738" r="36241" b="33399"/>
            <a:stretch/>
          </p:blipFill>
          <p:spPr>
            <a:xfrm>
              <a:off x="115252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2" name="Image 3">
              <a:extLst>
                <a:ext uri="{FF2B5EF4-FFF2-40B4-BE49-F238E27FC236}">
                  <a16:creationId xmlns:a16="http://schemas.microsoft.com/office/drawing/2014/main" id="{0BB5856D-EA50-476F-9E93-57719938F1DE}"/>
                </a:ext>
              </a:extLst>
            </p:cNvPr>
            <p:cNvPicPr>
              <a:picLocks noChangeAspect="1"/>
            </p:cNvPicPr>
            <p:nvPr/>
          </p:nvPicPr>
          <p:blipFill rotWithShape="1">
            <a:blip r:embed="rId9"/>
            <a:srcRect l="25405" t="37738" r="36241" b="33399"/>
            <a:stretch/>
          </p:blipFill>
          <p:spPr>
            <a:xfrm>
              <a:off x="166687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3" name="Image 3">
              <a:extLst>
                <a:ext uri="{FF2B5EF4-FFF2-40B4-BE49-F238E27FC236}">
                  <a16:creationId xmlns:a16="http://schemas.microsoft.com/office/drawing/2014/main" id="{C7AD2085-2A80-4C88-86AD-689A53241A7D}"/>
                </a:ext>
              </a:extLst>
            </p:cNvPr>
            <p:cNvPicPr>
              <a:picLocks noChangeAspect="1"/>
            </p:cNvPicPr>
            <p:nvPr/>
          </p:nvPicPr>
          <p:blipFill rotWithShape="1">
            <a:blip r:embed="rId9"/>
            <a:srcRect l="25405" t="37738" r="36241" b="33399"/>
            <a:stretch/>
          </p:blipFill>
          <p:spPr>
            <a:xfrm>
              <a:off x="218122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grpSp>
      <p:sp>
        <p:nvSpPr>
          <p:cNvPr id="54" name="Rectangle 53">
            <a:extLst>
              <a:ext uri="{FF2B5EF4-FFF2-40B4-BE49-F238E27FC236}">
                <a16:creationId xmlns:a16="http://schemas.microsoft.com/office/drawing/2014/main" id="{38B7306C-C51D-4644-865B-6AE19B24B543}"/>
              </a:ext>
            </a:extLst>
          </p:cNvPr>
          <p:cNvSpPr/>
          <p:nvPr/>
        </p:nvSpPr>
        <p:spPr bwMode="auto">
          <a:xfrm>
            <a:off x="3951830" y="5363300"/>
            <a:ext cx="2050226" cy="338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Example of camera image analysis </a:t>
            </a:r>
          </a:p>
        </p:txBody>
      </p:sp>
      <p:sp>
        <p:nvSpPr>
          <p:cNvPr id="55" name="Rectangle 54">
            <a:extLst>
              <a:ext uri="{FF2B5EF4-FFF2-40B4-BE49-F238E27FC236}">
                <a16:creationId xmlns:a16="http://schemas.microsoft.com/office/drawing/2014/main" id="{BB50F5C0-B75D-439C-9D59-F4F6D679A946}"/>
              </a:ext>
            </a:extLst>
          </p:cNvPr>
          <p:cNvSpPr/>
          <p:nvPr/>
        </p:nvSpPr>
        <p:spPr bwMode="auto">
          <a:xfrm>
            <a:off x="7134249" y="5363300"/>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Web platform for visualizing indicators </a:t>
            </a:r>
          </a:p>
        </p:txBody>
      </p:sp>
      <p:sp>
        <p:nvSpPr>
          <p:cNvPr id="57" name="Triangle isocèle 56">
            <a:extLst>
              <a:ext uri="{FF2B5EF4-FFF2-40B4-BE49-F238E27FC236}">
                <a16:creationId xmlns:a16="http://schemas.microsoft.com/office/drawing/2014/main" id="{E0F76770-D097-4940-99DE-18677AF56B89}"/>
              </a:ext>
            </a:extLst>
          </p:cNvPr>
          <p:cNvSpPr/>
          <p:nvPr/>
        </p:nvSpPr>
        <p:spPr bwMode="auto">
          <a:xfrm rot="5400000">
            <a:off x="3197448" y="2144093"/>
            <a:ext cx="37656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58" name="Triangle isocèle 57">
            <a:extLst>
              <a:ext uri="{FF2B5EF4-FFF2-40B4-BE49-F238E27FC236}">
                <a16:creationId xmlns:a16="http://schemas.microsoft.com/office/drawing/2014/main" id="{BA0537E7-3AFE-415D-B637-E3A80D9AB377}"/>
              </a:ext>
            </a:extLst>
          </p:cNvPr>
          <p:cNvSpPr/>
          <p:nvPr/>
        </p:nvSpPr>
        <p:spPr bwMode="auto">
          <a:xfrm rot="5400000">
            <a:off x="6379865" y="2147840"/>
            <a:ext cx="37656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35" name="Image 6">
            <a:extLst>
              <a:ext uri="{FF2B5EF4-FFF2-40B4-BE49-F238E27FC236}">
                <a16:creationId xmlns:a16="http://schemas.microsoft.com/office/drawing/2014/main" id="{3F05FFD3-52CD-47BA-862A-A439A3E117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5302" y="1655862"/>
            <a:ext cx="929978" cy="114647"/>
          </a:xfrm>
          <a:prstGeom prst="rect">
            <a:avLst/>
          </a:prstGeom>
        </p:spPr>
      </p:pic>
      <p:pic>
        <p:nvPicPr>
          <p:cNvPr id="37" name="Picture 28">
            <a:extLst>
              <a:ext uri="{FF2B5EF4-FFF2-40B4-BE49-F238E27FC236}">
                <a16:creationId xmlns:a16="http://schemas.microsoft.com/office/drawing/2014/main" id="{C3A6418D-8681-4B50-810E-B23F91972CE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5851" y="1352688"/>
            <a:ext cx="929978" cy="258068"/>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FB0966A3-7BFB-4B97-B5BA-687C10B91E0A}"/>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5" name="ZoneTexte 64">
            <a:extLst>
              <a:ext uri="{FF2B5EF4-FFF2-40B4-BE49-F238E27FC236}">
                <a16:creationId xmlns:a16="http://schemas.microsoft.com/office/drawing/2014/main" id="{8DC4DF31-E991-4394-B4EA-1B6846F1017B}"/>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66" name="ZoneTexte 40">
            <a:extLst>
              <a:ext uri="{FF2B5EF4-FFF2-40B4-BE49-F238E27FC236}">
                <a16:creationId xmlns:a16="http://schemas.microsoft.com/office/drawing/2014/main" id="{033643DA-06F1-467E-94E0-6AFEDAD56E10}"/>
              </a:ext>
            </a:extLst>
          </p:cNvPr>
          <p:cNvSpPr txBox="1"/>
          <p:nvPr/>
        </p:nvSpPr>
        <p:spPr>
          <a:xfrm rot="5400000">
            <a:off x="9237909" y="361154"/>
            <a:ext cx="867012" cy="338554"/>
          </a:xfrm>
          <a:prstGeom prst="rect">
            <a:avLst/>
          </a:prstGeom>
          <a:noFill/>
        </p:spPr>
        <p:txBody>
          <a:bodyPr wrap="square" rtlCol="0" anchor="ctr">
            <a:spAutoFit/>
          </a:bodyPr>
          <a:lstStyle/>
          <a:p>
            <a:pPr algn="ctr"/>
            <a:r>
              <a:rPr lang="en-US" sz="800">
                <a:latin typeface="+mj-lt"/>
              </a:rPr>
              <a:t>Computer vision</a:t>
            </a:r>
          </a:p>
        </p:txBody>
      </p:sp>
      <p:sp>
        <p:nvSpPr>
          <p:cNvPr id="67" name="Rectangle 66">
            <a:extLst>
              <a:ext uri="{FF2B5EF4-FFF2-40B4-BE49-F238E27FC236}">
                <a16:creationId xmlns:a16="http://schemas.microsoft.com/office/drawing/2014/main" id="{E92DAD5B-79EE-48F6-9FEF-73E7D9DC575B}"/>
              </a:ext>
            </a:extLst>
          </p:cNvPr>
          <p:cNvSpPr/>
          <p:nvPr/>
        </p:nvSpPr>
        <p:spPr>
          <a:xfrm>
            <a:off x="9012585" y="74870"/>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p>
        </p:txBody>
      </p:sp>
      <p:sp>
        <p:nvSpPr>
          <p:cNvPr id="68" name="Rectangle 67">
            <a:extLst>
              <a:ext uri="{FF2B5EF4-FFF2-40B4-BE49-F238E27FC236}">
                <a16:creationId xmlns:a16="http://schemas.microsoft.com/office/drawing/2014/main" id="{DEE456DD-FFB7-4348-806E-D22284A10DB1}"/>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p>
        </p:txBody>
      </p:sp>
      <p:sp>
        <p:nvSpPr>
          <p:cNvPr id="69" name="Rectangle 68">
            <a:extLst>
              <a:ext uri="{FF2B5EF4-FFF2-40B4-BE49-F238E27FC236}">
                <a16:creationId xmlns:a16="http://schemas.microsoft.com/office/drawing/2014/main" id="{67C22FF6-4756-4F0B-BC28-1A1B73AC89C8}"/>
              </a:ext>
            </a:extLst>
          </p:cNvPr>
          <p:cNvSpPr/>
          <p:nvPr/>
        </p:nvSpPr>
        <p:spPr>
          <a:xfrm>
            <a:off x="9012585" y="361154"/>
            <a:ext cx="419288" cy="2475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t>Operations</a:t>
            </a:r>
          </a:p>
        </p:txBody>
      </p:sp>
      <p:sp>
        <p:nvSpPr>
          <p:cNvPr id="40" name="ZoneTexte 1030">
            <a:extLst>
              <a:ext uri="{FF2B5EF4-FFF2-40B4-BE49-F238E27FC236}">
                <a16:creationId xmlns:a16="http://schemas.microsoft.com/office/drawing/2014/main" id="{8B78A48D-A92E-4D2A-B97F-61F5808A1067}"/>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rPr>
              <a:t>Sources: eleven research and analysis</a:t>
            </a:r>
          </a:p>
        </p:txBody>
      </p:sp>
    </p:spTree>
    <p:extLst>
      <p:ext uri="{BB962C8B-B14F-4D97-AF65-F5344CB8AC3E}">
        <p14:creationId xmlns:p14="http://schemas.microsoft.com/office/powerpoint/2010/main" val="74070142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598785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7" name="Ellipse 116">
            <a:extLst>
              <a:ext uri="{FF2B5EF4-FFF2-40B4-BE49-F238E27FC236}">
                <a16:creationId xmlns:a16="http://schemas.microsoft.com/office/drawing/2014/main" id="{75A5BA58-45AB-4047-9BC1-E3390F6144BC}"/>
              </a:ext>
            </a:extLst>
          </p:cNvPr>
          <p:cNvSpPr/>
          <p:nvPr/>
        </p:nvSpPr>
        <p:spPr bwMode="auto">
          <a:xfrm>
            <a:off x="282596" y="340676"/>
            <a:ext cx="270149" cy="27014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3" y="1199073"/>
            <a:ext cx="7763688"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latin typeface="+mj-lt"/>
              </a:rPr>
              <a:t>Product identification via the integration of an RFID chip and the storage of associated data - </a:t>
            </a:r>
            <a:r>
              <a:rPr lang="en-US" sz="1000" err="1">
                <a:latin typeface="+mj-lt"/>
              </a:rPr>
              <a:t>Consolis</a:t>
            </a:r>
            <a:endParaRPr lang="en-US" sz="1000">
              <a:latin typeface="+mj-lt"/>
            </a:endParaRPr>
          </a:p>
        </p:txBody>
      </p:sp>
      <p:pic>
        <p:nvPicPr>
          <p:cNvPr id="51203" name="Picture 3" descr="Innovation Smart Concrete dans les voussoirs de tunnels">
            <a:extLst>
              <a:ext uri="{FF2B5EF4-FFF2-40B4-BE49-F238E27FC236}">
                <a16:creationId xmlns:a16="http://schemas.microsoft.com/office/drawing/2014/main" id="{5AC466B5-C3AC-4BA3-8A0E-EF393A61E2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8345" y="2158003"/>
            <a:ext cx="5982785" cy="3697291"/>
          </a:xfrm>
          <a:prstGeom prst="rect">
            <a:avLst/>
          </a:prstGeom>
          <a:noFill/>
          <a:extLst>
            <a:ext uri="{909E8E84-426E-40DD-AFC4-6F175D3DCCD1}">
              <a14:hiddenFill xmlns:a14="http://schemas.microsoft.com/office/drawing/2010/main">
                <a:solidFill>
                  <a:srgbClr val="FFFFFF"/>
                </a:solidFill>
              </a14:hiddenFill>
            </a:ext>
          </a:extLst>
        </p:spPr>
      </p:pic>
      <p:pic>
        <p:nvPicPr>
          <p:cNvPr id="51205" name="Picture 5" descr="Bonna Sabla">
            <a:extLst>
              <a:ext uri="{FF2B5EF4-FFF2-40B4-BE49-F238E27FC236}">
                <a16:creationId xmlns:a16="http://schemas.microsoft.com/office/drawing/2014/main" id="{614FC3C3-2EEF-44A6-BFA8-FDBF45319C4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0171" y="1231682"/>
            <a:ext cx="1297555" cy="40268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 coins arrondis 21">
            <a:extLst>
              <a:ext uri="{FF2B5EF4-FFF2-40B4-BE49-F238E27FC236}">
                <a16:creationId xmlns:a16="http://schemas.microsoft.com/office/drawing/2014/main" id="{9FE15905-4FBF-4911-B6E6-69CDE2379AC8}"/>
              </a:ext>
            </a:extLst>
          </p:cNvPr>
          <p:cNvSpPr/>
          <p:nvPr/>
        </p:nvSpPr>
        <p:spPr bwMode="auto">
          <a:xfrm>
            <a:off x="6477135" y="2412429"/>
            <a:ext cx="3097937" cy="3232603"/>
          </a:xfrm>
          <a:prstGeom prst="roundRect">
            <a:avLst>
              <a:gd name="adj" fmla="val 5704"/>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US" sz="1100" b="1">
                <a:latin typeface="+mj-lt"/>
              </a:rPr>
              <a:t>Smart Technology inside</a:t>
            </a:r>
            <a:r>
              <a:rPr lang="en-US" sz="1100">
                <a:latin typeface="+mj-lt"/>
              </a:rPr>
              <a:t>: integration of an RFID chip into the segment at the time of manufacture</a:t>
            </a:r>
          </a:p>
          <a:p>
            <a:pPr marL="171450" indent="-171450">
              <a:spcAft>
                <a:spcPts val="600"/>
              </a:spcAft>
              <a:buFont typeface="Arial" panose="020B0604020202020204" pitchFamily="34" charset="0"/>
              <a:buChar char="•"/>
            </a:pPr>
            <a:r>
              <a:rPr lang="en-US" sz="1100" b="1">
                <a:latin typeface="+mj-lt"/>
              </a:rPr>
              <a:t>Bidirectional communication</a:t>
            </a:r>
            <a:r>
              <a:rPr lang="en-US" sz="1100">
                <a:latin typeface="+mj-lt"/>
              </a:rPr>
              <a:t>: a device activates the wireless connections and connects to the RFID tag</a:t>
            </a:r>
          </a:p>
          <a:p>
            <a:pPr marL="171450" indent="-171450">
              <a:spcAft>
                <a:spcPts val="600"/>
              </a:spcAft>
              <a:buFont typeface="Arial" panose="020B0604020202020204" pitchFamily="34" charset="0"/>
              <a:buChar char="•"/>
            </a:pPr>
            <a:r>
              <a:rPr lang="en-US" sz="1100" b="1">
                <a:latin typeface="+mj-lt"/>
              </a:rPr>
              <a:t>Unlimited access to information:</a:t>
            </a:r>
            <a:r>
              <a:rPr lang="en-US" sz="1100">
                <a:latin typeface="+mj-lt"/>
              </a:rPr>
              <a:t> the software presents the data stored in the tag: manufacturing, quality control, part numbers</a:t>
            </a:r>
          </a:p>
        </p:txBody>
      </p:sp>
      <p:sp>
        <p:nvSpPr>
          <p:cNvPr id="2" name="Title 1">
            <a:extLst>
              <a:ext uri="{FF2B5EF4-FFF2-40B4-BE49-F238E27FC236}">
                <a16:creationId xmlns:a16="http://schemas.microsoft.com/office/drawing/2014/main" id="{19860918-02BB-4ABE-984B-2BA0F4561729}"/>
              </a:ext>
            </a:extLst>
          </p:cNvPr>
          <p:cNvSpPr>
            <a:spLocks noGrp="1"/>
          </p:cNvSpPr>
          <p:nvPr>
            <p:ph type="title"/>
          </p:nvPr>
        </p:nvSpPr>
        <p:spPr>
          <a:xfrm>
            <a:off x="552745" y="147600"/>
            <a:ext cx="7710411" cy="684000"/>
          </a:xfrm>
        </p:spPr>
        <p:txBody>
          <a:bodyPr vert="horz"/>
          <a:lstStyle/>
          <a:p>
            <a:r>
              <a:rPr lang="en-US" sz="1300" i="1">
                <a:solidFill>
                  <a:schemeClr val="tx2"/>
                </a:solidFill>
              </a:rPr>
              <a:t>Illustration</a:t>
            </a:r>
            <a:r>
              <a:rPr lang="en-US" sz="1300"/>
              <a:t>: Solutions for providing proof of passage based on the scanning of an RFID / QR code tag associated with the equipment have been developed on the market</a:t>
            </a:r>
          </a:p>
        </p:txBody>
      </p:sp>
      <p:sp>
        <p:nvSpPr>
          <p:cNvPr id="3" name="Text Placeholder 2">
            <a:extLst>
              <a:ext uri="{FF2B5EF4-FFF2-40B4-BE49-F238E27FC236}">
                <a16:creationId xmlns:a16="http://schemas.microsoft.com/office/drawing/2014/main" id="{D89B1EA2-9A1E-46B5-9691-826CA66E7EB9}"/>
              </a:ext>
            </a:extLst>
          </p:cNvPr>
          <p:cNvSpPr>
            <a:spLocks noGrp="1"/>
          </p:cNvSpPr>
          <p:nvPr>
            <p:ph type="body" sz="quarter" idx="10"/>
          </p:nvPr>
        </p:nvSpPr>
        <p:spPr/>
        <p:txBody>
          <a:bodyPr/>
          <a:lstStyle/>
          <a:p>
            <a:r>
              <a:rPr lang="en-US">
                <a:latin typeface="+mj-lt"/>
              </a:rPr>
              <a:t>Sources: </a:t>
            </a:r>
            <a:r>
              <a:rPr lang="en-US" err="1">
                <a:latin typeface="+mj-lt"/>
              </a:rPr>
              <a:t>recherches</a:t>
            </a:r>
            <a:r>
              <a:rPr lang="en-US">
                <a:latin typeface="+mj-lt"/>
              </a:rPr>
              <a:t> et analyses eleven</a:t>
            </a:r>
          </a:p>
        </p:txBody>
      </p:sp>
      <p:pic>
        <p:nvPicPr>
          <p:cNvPr id="6" name="Graphic 5" descr="Magnifying glass with solid fill">
            <a:extLst>
              <a:ext uri="{FF2B5EF4-FFF2-40B4-BE49-F238E27FC236}">
                <a16:creationId xmlns:a16="http://schemas.microsoft.com/office/drawing/2014/main" id="{4CA189CD-5CC0-43DB-A695-288F6C0248D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498" y="201198"/>
            <a:ext cx="387795" cy="387795"/>
          </a:xfrm>
          <a:prstGeom prst="rect">
            <a:avLst/>
          </a:prstGeom>
        </p:spPr>
      </p:pic>
      <p:sp>
        <p:nvSpPr>
          <p:cNvPr id="24" name="Rectangle 23">
            <a:extLst>
              <a:ext uri="{FF2B5EF4-FFF2-40B4-BE49-F238E27FC236}">
                <a16:creationId xmlns:a16="http://schemas.microsoft.com/office/drawing/2014/main" id="{7D54FA88-D181-465E-A244-F9B65464DF26}"/>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5" name="ZoneTexte 24">
            <a:extLst>
              <a:ext uri="{FF2B5EF4-FFF2-40B4-BE49-F238E27FC236}">
                <a16:creationId xmlns:a16="http://schemas.microsoft.com/office/drawing/2014/main" id="{C3A7A9B0-1BCD-46E4-912A-985D51725EB7}"/>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26" name="ZoneTexte 40">
            <a:extLst>
              <a:ext uri="{FF2B5EF4-FFF2-40B4-BE49-F238E27FC236}">
                <a16:creationId xmlns:a16="http://schemas.microsoft.com/office/drawing/2014/main" id="{43D59B59-EF15-4D31-B688-6B9F8C2B903A}"/>
              </a:ext>
            </a:extLst>
          </p:cNvPr>
          <p:cNvSpPr txBox="1"/>
          <p:nvPr/>
        </p:nvSpPr>
        <p:spPr>
          <a:xfrm rot="5400000">
            <a:off x="9237909" y="361154"/>
            <a:ext cx="867012" cy="338554"/>
          </a:xfrm>
          <a:prstGeom prst="rect">
            <a:avLst/>
          </a:prstGeom>
          <a:noFill/>
        </p:spPr>
        <p:txBody>
          <a:bodyPr wrap="square" rtlCol="0" anchor="ctr">
            <a:spAutoFit/>
          </a:bodyPr>
          <a:lstStyle/>
          <a:p>
            <a:pPr algn="ctr"/>
            <a:r>
              <a:rPr lang="en-US" sz="800">
                <a:latin typeface="+mj-lt"/>
              </a:rPr>
              <a:t>Proof of passage</a:t>
            </a:r>
          </a:p>
        </p:txBody>
      </p:sp>
      <p:sp>
        <p:nvSpPr>
          <p:cNvPr id="27" name="Rectangle 26">
            <a:extLst>
              <a:ext uri="{FF2B5EF4-FFF2-40B4-BE49-F238E27FC236}">
                <a16:creationId xmlns:a16="http://schemas.microsoft.com/office/drawing/2014/main" id="{BF37DA15-3A13-4D49-834C-29A4068FD25C}"/>
              </a:ext>
            </a:extLst>
          </p:cNvPr>
          <p:cNvSpPr/>
          <p:nvPr/>
        </p:nvSpPr>
        <p:spPr>
          <a:xfrm>
            <a:off x="9012585" y="74870"/>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28" name="Rectangle 27">
            <a:extLst>
              <a:ext uri="{FF2B5EF4-FFF2-40B4-BE49-F238E27FC236}">
                <a16:creationId xmlns:a16="http://schemas.microsoft.com/office/drawing/2014/main" id="{332F554D-29A3-4032-A1DB-492350E20CB8}"/>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29" name="Rectangle 28">
            <a:extLst>
              <a:ext uri="{FF2B5EF4-FFF2-40B4-BE49-F238E27FC236}">
                <a16:creationId xmlns:a16="http://schemas.microsoft.com/office/drawing/2014/main" id="{9F302533-68A2-42B3-8D0B-4DC3B13ED3A2}"/>
              </a:ext>
            </a:extLst>
          </p:cNvPr>
          <p:cNvSpPr/>
          <p:nvPr/>
        </p:nvSpPr>
        <p:spPr>
          <a:xfrm>
            <a:off x="9012585" y="361154"/>
            <a:ext cx="419288" cy="2475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Operations</a:t>
            </a:r>
          </a:p>
        </p:txBody>
      </p:sp>
      <p:sp>
        <p:nvSpPr>
          <p:cNvPr id="17" name="ZoneTexte 1030">
            <a:extLst>
              <a:ext uri="{FF2B5EF4-FFF2-40B4-BE49-F238E27FC236}">
                <a16:creationId xmlns:a16="http://schemas.microsoft.com/office/drawing/2014/main" id="{3F4907E7-37BE-4491-B639-834E50ACF79E}"/>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latin typeface="+mj-lt"/>
              </a:rPr>
              <a:t>Sources: eleven research and analysis</a:t>
            </a:r>
          </a:p>
        </p:txBody>
      </p:sp>
    </p:spTree>
    <p:extLst>
      <p:ext uri="{BB962C8B-B14F-4D97-AF65-F5344CB8AC3E}">
        <p14:creationId xmlns:p14="http://schemas.microsoft.com/office/powerpoint/2010/main" val="337360286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4" y="1199073"/>
            <a:ext cx="7763688"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latin typeface="+mj-lt"/>
              </a:rPr>
              <a:t>Mobile CRM: CRM as a web or mobile application - </a:t>
            </a:r>
            <a:r>
              <a:rPr lang="en-US" sz="1000" err="1">
                <a:latin typeface="+mj-lt"/>
              </a:rPr>
              <a:t>Swingmobility</a:t>
            </a:r>
            <a:endParaRPr lang="en-US" sz="1000">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4508523" y="2812855"/>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32" name="ZoneTexte 31">
            <a:extLst>
              <a:ext uri="{FF2B5EF4-FFF2-40B4-BE49-F238E27FC236}">
                <a16:creationId xmlns:a16="http://schemas.microsoft.com/office/drawing/2014/main" id="{D28F6C03-B18D-4E9E-86A3-41D1A65809FB}"/>
              </a:ext>
            </a:extLst>
          </p:cNvPr>
          <p:cNvSpPr txBox="1"/>
          <p:nvPr/>
        </p:nvSpPr>
        <p:spPr>
          <a:xfrm>
            <a:off x="202339" y="2127230"/>
            <a:ext cx="4306181" cy="400110"/>
          </a:xfrm>
          <a:prstGeom prst="rect">
            <a:avLst/>
          </a:prstGeom>
          <a:noFill/>
        </p:spPr>
        <p:txBody>
          <a:bodyPr wrap="square" rtlCol="0">
            <a:spAutoFit/>
          </a:bodyPr>
          <a:lstStyle/>
          <a:p>
            <a:pPr algn="ctr"/>
            <a:r>
              <a:rPr lang="en-US" sz="1000" i="1">
                <a:latin typeface="+mj-lt"/>
              </a:rPr>
              <a:t>Multi-device CRM allowing the salesperson to use it even during customer meetings</a:t>
            </a:r>
          </a:p>
        </p:txBody>
      </p:sp>
      <p:sp>
        <p:nvSpPr>
          <p:cNvPr id="36" name="ZoneTexte 35">
            <a:extLst>
              <a:ext uri="{FF2B5EF4-FFF2-40B4-BE49-F238E27FC236}">
                <a16:creationId xmlns:a16="http://schemas.microsoft.com/office/drawing/2014/main" id="{941C059C-05F2-4579-8A10-7E2BEF493678}"/>
              </a:ext>
            </a:extLst>
          </p:cNvPr>
          <p:cNvSpPr txBox="1"/>
          <p:nvPr/>
        </p:nvSpPr>
        <p:spPr>
          <a:xfrm>
            <a:off x="4508521" y="2127230"/>
            <a:ext cx="5195140" cy="246221"/>
          </a:xfrm>
          <a:prstGeom prst="rect">
            <a:avLst/>
          </a:prstGeom>
          <a:noFill/>
        </p:spPr>
        <p:txBody>
          <a:bodyPr wrap="square" rtlCol="0">
            <a:spAutoFit/>
          </a:bodyPr>
          <a:lstStyle/>
          <a:p>
            <a:pPr algn="ctr"/>
            <a:r>
              <a:rPr lang="en-US" sz="1000" i="1">
                <a:latin typeface="+mj-lt"/>
              </a:rPr>
              <a:t>Dashboard for monitoring ongoing contracts or prospects</a:t>
            </a:r>
          </a:p>
        </p:txBody>
      </p:sp>
      <p:pic>
        <p:nvPicPr>
          <p:cNvPr id="30" name="Image 29">
            <a:extLst>
              <a:ext uri="{FF2B5EF4-FFF2-40B4-BE49-F238E27FC236}">
                <a16:creationId xmlns:a16="http://schemas.microsoft.com/office/drawing/2014/main" id="{1668BAF0-3E89-4219-B393-17BE42EE2B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849" y="1349431"/>
            <a:ext cx="1262769" cy="240284"/>
          </a:xfrm>
          <a:prstGeom prst="rect">
            <a:avLst/>
          </a:prstGeom>
        </p:spPr>
      </p:pic>
      <p:pic>
        <p:nvPicPr>
          <p:cNvPr id="9" name="Image 8">
            <a:extLst>
              <a:ext uri="{FF2B5EF4-FFF2-40B4-BE49-F238E27FC236}">
                <a16:creationId xmlns:a16="http://schemas.microsoft.com/office/drawing/2014/main" id="{2EAB19DA-3F5F-4C25-87EB-655DB776131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841" y="2589383"/>
            <a:ext cx="4489682" cy="2678902"/>
          </a:xfrm>
          <a:prstGeom prst="rect">
            <a:avLst/>
          </a:prstGeom>
        </p:spPr>
      </p:pic>
      <p:pic>
        <p:nvPicPr>
          <p:cNvPr id="12" name="Image 11">
            <a:extLst>
              <a:ext uri="{FF2B5EF4-FFF2-40B4-BE49-F238E27FC236}">
                <a16:creationId xmlns:a16="http://schemas.microsoft.com/office/drawing/2014/main" id="{27FC66F4-0F97-4AF8-9E4B-2BF8B44C276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00455" y="2478031"/>
            <a:ext cx="4625768" cy="2754768"/>
          </a:xfrm>
          <a:prstGeom prst="rect">
            <a:avLst/>
          </a:prstGeom>
        </p:spPr>
      </p:pic>
      <p:sp>
        <p:nvSpPr>
          <p:cNvPr id="39" name="Rectangle : coins arrondis 38">
            <a:extLst>
              <a:ext uri="{FF2B5EF4-FFF2-40B4-BE49-F238E27FC236}">
                <a16:creationId xmlns:a16="http://schemas.microsoft.com/office/drawing/2014/main" id="{3A88A2FA-FD49-4AEB-8EDF-9D840E609CC9}"/>
              </a:ext>
            </a:extLst>
          </p:cNvPr>
          <p:cNvSpPr/>
          <p:nvPr/>
        </p:nvSpPr>
        <p:spPr bwMode="auto">
          <a:xfrm>
            <a:off x="1988126" y="5484216"/>
            <a:ext cx="5929749" cy="634513"/>
          </a:xfrm>
          <a:prstGeom prst="roundRect">
            <a:avLst>
              <a:gd name="adj" fmla="val 0"/>
            </a:avLst>
          </a:prstGeom>
          <a:solidFill>
            <a:srgbClr val="E9F5EC"/>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171450" indent="-171450">
              <a:spcBef>
                <a:spcPts val="600"/>
              </a:spcBef>
              <a:buClr>
                <a:schemeClr val="tx1"/>
              </a:buClr>
              <a:buFont typeface="Wingdings" panose="05000000000000000000" pitchFamily="2" charset="2"/>
              <a:buChar char="§"/>
            </a:pPr>
            <a:r>
              <a:rPr lang="en-US" sz="1000">
                <a:solidFill>
                  <a:schemeClr val="tx2"/>
                </a:solidFill>
                <a:latin typeface="+mj-lt"/>
              </a:rPr>
              <a:t>Data exchange with the ERP in offline mode</a:t>
            </a:r>
          </a:p>
          <a:p>
            <a:pPr marL="171450" indent="-171450">
              <a:spcBef>
                <a:spcPts val="600"/>
              </a:spcBef>
              <a:buClr>
                <a:schemeClr val="tx1"/>
              </a:buClr>
              <a:buFont typeface="Wingdings" panose="05000000000000000000" pitchFamily="2" charset="2"/>
              <a:buChar char="§"/>
            </a:pPr>
            <a:r>
              <a:rPr lang="en-US" sz="1000">
                <a:solidFill>
                  <a:schemeClr val="tx2"/>
                </a:solidFill>
                <a:latin typeface="+mj-lt"/>
              </a:rPr>
              <a:t>Detection of opportunities thanks to an analysis of the customer's purchase history in order to renew a contract or to make cross-sell</a:t>
            </a:r>
          </a:p>
        </p:txBody>
      </p:sp>
      <p:sp>
        <p:nvSpPr>
          <p:cNvPr id="18" name="Titre 1">
            <a:extLst>
              <a:ext uri="{FF2B5EF4-FFF2-40B4-BE49-F238E27FC236}">
                <a16:creationId xmlns:a16="http://schemas.microsoft.com/office/drawing/2014/main" id="{05A43005-14D1-49C5-B286-0CBF49EF4C9A}"/>
              </a:ext>
            </a:extLst>
          </p:cNvPr>
          <p:cNvSpPr txBox="1">
            <a:spLocks/>
          </p:cNvSpPr>
          <p:nvPr/>
        </p:nvSpPr>
        <p:spPr>
          <a:xfrm>
            <a:off x="552293" y="147600"/>
            <a:ext cx="7798095"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US" sz="1300" i="1" kern="0">
                <a:solidFill>
                  <a:schemeClr val="tx2"/>
                </a:solidFill>
              </a:rPr>
              <a:t>Illustration</a:t>
            </a:r>
            <a:r>
              <a:rPr lang="en-US" sz="1300" kern="0"/>
              <a:t>: CRM solutions exist to monitor sales promotion and encourage cross-selling </a:t>
            </a:r>
            <a:endParaRPr lang="en-US" sz="1300"/>
          </a:p>
        </p:txBody>
      </p:sp>
      <p:pic>
        <p:nvPicPr>
          <p:cNvPr id="15" name="Graphic 14" descr="Magnifying glass with solid fill">
            <a:extLst>
              <a:ext uri="{FF2B5EF4-FFF2-40B4-BE49-F238E27FC236}">
                <a16:creationId xmlns:a16="http://schemas.microsoft.com/office/drawing/2014/main" id="{74A2E12A-3C2A-41F3-96B3-A3D370A5430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498" y="201198"/>
            <a:ext cx="387795" cy="387795"/>
          </a:xfrm>
          <a:prstGeom prst="rect">
            <a:avLst/>
          </a:prstGeom>
        </p:spPr>
      </p:pic>
      <p:sp>
        <p:nvSpPr>
          <p:cNvPr id="33" name="ZoneTexte 40">
            <a:extLst>
              <a:ext uri="{FF2B5EF4-FFF2-40B4-BE49-F238E27FC236}">
                <a16:creationId xmlns:a16="http://schemas.microsoft.com/office/drawing/2014/main" id="{35AC15E6-C7C2-4CF2-A1B8-A8E49DF23339}"/>
              </a:ext>
            </a:extLst>
          </p:cNvPr>
          <p:cNvSpPr txBox="1"/>
          <p:nvPr/>
        </p:nvSpPr>
        <p:spPr>
          <a:xfrm rot="5400000">
            <a:off x="9237909" y="422709"/>
            <a:ext cx="867012" cy="215444"/>
          </a:xfrm>
          <a:prstGeom prst="rect">
            <a:avLst/>
          </a:prstGeom>
          <a:noFill/>
        </p:spPr>
        <p:txBody>
          <a:bodyPr wrap="square" rtlCol="0" anchor="ctr">
            <a:spAutoFit/>
          </a:bodyPr>
          <a:lstStyle/>
          <a:p>
            <a:pPr algn="ctr"/>
            <a:r>
              <a:rPr lang="en-US" sz="800">
                <a:latin typeface="+mj-lt"/>
              </a:rPr>
              <a:t>Cross-sell</a:t>
            </a:r>
          </a:p>
        </p:txBody>
      </p:sp>
      <p:sp>
        <p:nvSpPr>
          <p:cNvPr id="34" name="Rectangle 33">
            <a:extLst>
              <a:ext uri="{FF2B5EF4-FFF2-40B4-BE49-F238E27FC236}">
                <a16:creationId xmlns:a16="http://schemas.microsoft.com/office/drawing/2014/main" id="{70795E82-5EEA-4DFB-A8D1-D6552FDE0A10}"/>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a:latin typeface="+mj-lt"/>
            </a:endParaRPr>
          </a:p>
        </p:txBody>
      </p:sp>
      <p:sp>
        <p:nvSpPr>
          <p:cNvPr id="35" name="Rectangle 34">
            <a:extLst>
              <a:ext uri="{FF2B5EF4-FFF2-40B4-BE49-F238E27FC236}">
                <a16:creationId xmlns:a16="http://schemas.microsoft.com/office/drawing/2014/main" id="{5D0765C0-1EFD-4AF1-BC9F-AB9F7015C9A6}"/>
              </a:ext>
            </a:extLst>
          </p:cNvPr>
          <p:cNvSpPr/>
          <p:nvPr/>
        </p:nvSpPr>
        <p:spPr>
          <a:xfrm>
            <a:off x="9012585" y="74870"/>
            <a:ext cx="419288" cy="2475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a:latin typeface="+mj-lt"/>
              </a:rPr>
              <a:t>Client-facing</a:t>
            </a:r>
          </a:p>
        </p:txBody>
      </p:sp>
      <p:sp>
        <p:nvSpPr>
          <p:cNvPr id="37" name="Rectangle 36">
            <a:extLst>
              <a:ext uri="{FF2B5EF4-FFF2-40B4-BE49-F238E27FC236}">
                <a16:creationId xmlns:a16="http://schemas.microsoft.com/office/drawing/2014/main" id="{BD0ECFF5-0F14-4767-AF81-94BD1CC69CDF}"/>
              </a:ext>
            </a:extLst>
          </p:cNvPr>
          <p:cNvSpPr/>
          <p:nvPr/>
        </p:nvSpPr>
        <p:spPr>
          <a:xfrm>
            <a:off x="9012585" y="361154"/>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a:latin typeface="+mj-lt"/>
            </a:endParaRPr>
          </a:p>
        </p:txBody>
      </p:sp>
      <p:sp>
        <p:nvSpPr>
          <p:cNvPr id="19" name="ZoneTexte 1030">
            <a:extLst>
              <a:ext uri="{FF2B5EF4-FFF2-40B4-BE49-F238E27FC236}">
                <a16:creationId xmlns:a16="http://schemas.microsoft.com/office/drawing/2014/main" id="{E5B76E7A-5B0F-4C72-9E90-D6674A382910}"/>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latin typeface="+mj-lt"/>
              </a:rPr>
              <a:t>Sources: eleven research and analysis</a:t>
            </a:r>
          </a:p>
        </p:txBody>
      </p:sp>
      <p:sp>
        <p:nvSpPr>
          <p:cNvPr id="22" name="Rectangle 21">
            <a:extLst>
              <a:ext uri="{FF2B5EF4-FFF2-40B4-BE49-F238E27FC236}">
                <a16:creationId xmlns:a16="http://schemas.microsoft.com/office/drawing/2014/main" id="{220AD9ED-7433-4122-B1D5-4276A01119DD}"/>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3" name="ZoneTexte 22">
            <a:extLst>
              <a:ext uri="{FF2B5EF4-FFF2-40B4-BE49-F238E27FC236}">
                <a16:creationId xmlns:a16="http://schemas.microsoft.com/office/drawing/2014/main" id="{7C8E2774-0785-49E3-A0EB-78CE89573309}"/>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Tree>
    <p:extLst>
      <p:ext uri="{BB962C8B-B14F-4D97-AF65-F5344CB8AC3E}">
        <p14:creationId xmlns:p14="http://schemas.microsoft.com/office/powerpoint/2010/main" val="114553511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908738" y="1199073"/>
            <a:ext cx="8666334"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latin typeface="+mj-lt"/>
              </a:rPr>
              <a:t>Multi-device and ergonomic application facilitating interventions in the field - </a:t>
            </a:r>
            <a:r>
              <a:rPr lang="en-US" sz="1000" err="1">
                <a:latin typeface="+mj-lt"/>
              </a:rPr>
              <a:t>Majik'Mobile</a:t>
            </a:r>
            <a:endParaRPr lang="en-US" sz="1000">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32" name="Image 31">
            <a:extLst>
              <a:ext uri="{FF2B5EF4-FFF2-40B4-BE49-F238E27FC236}">
                <a16:creationId xmlns:a16="http://schemas.microsoft.com/office/drawing/2014/main" id="{DAA7775E-29BB-4958-880C-3E11F598A8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2340" y="1277898"/>
            <a:ext cx="762694" cy="310257"/>
          </a:xfrm>
          <a:prstGeom prst="rect">
            <a:avLst/>
          </a:prstGeom>
        </p:spPr>
      </p:pic>
      <p:sp>
        <p:nvSpPr>
          <p:cNvPr id="39" name="Rectangle : coins arrondis 38">
            <a:extLst>
              <a:ext uri="{FF2B5EF4-FFF2-40B4-BE49-F238E27FC236}">
                <a16:creationId xmlns:a16="http://schemas.microsoft.com/office/drawing/2014/main" id="{D1E92CC9-5E3D-498B-9A2A-EAD16D7E172E}"/>
              </a:ext>
            </a:extLst>
          </p:cNvPr>
          <p:cNvSpPr/>
          <p:nvPr/>
        </p:nvSpPr>
        <p:spPr bwMode="auto">
          <a:xfrm>
            <a:off x="1749793" y="2213498"/>
            <a:ext cx="2160000" cy="173586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spcAft>
                <a:spcPts val="600"/>
              </a:spcAft>
              <a:buClr>
                <a:schemeClr val="tx1"/>
              </a:buClr>
            </a:pPr>
            <a:r>
              <a:rPr lang="en-US" sz="900">
                <a:latin typeface="+mj-lt"/>
              </a:rPr>
              <a:t>Consultation of the roadmap and the intervention rounds </a:t>
            </a:r>
          </a:p>
          <a:p>
            <a:pPr marL="171450" indent="-171450">
              <a:spcBef>
                <a:spcPts val="0"/>
              </a:spcBef>
              <a:spcAft>
                <a:spcPts val="600"/>
              </a:spcAft>
              <a:buClr>
                <a:schemeClr val="tx1"/>
              </a:buClr>
              <a:buFont typeface="Arial" panose="020B0604020202020204" pitchFamily="34" charset="0"/>
              <a:buChar char="•"/>
            </a:pPr>
            <a:r>
              <a:rPr lang="en-US" sz="900">
                <a:latin typeface="+mj-lt"/>
              </a:rPr>
              <a:t>Viewing the route sheet</a:t>
            </a:r>
          </a:p>
          <a:p>
            <a:pPr marL="171450" indent="-171450">
              <a:spcBef>
                <a:spcPts val="0"/>
              </a:spcBef>
              <a:spcAft>
                <a:spcPts val="600"/>
              </a:spcAft>
              <a:buClr>
                <a:schemeClr val="tx1"/>
              </a:buClr>
              <a:buFont typeface="Arial" panose="020B0604020202020204" pitchFamily="34" charset="0"/>
              <a:buChar char="•"/>
            </a:pPr>
            <a:r>
              <a:rPr lang="en-US" sz="900">
                <a:latin typeface="+mj-lt"/>
              </a:rPr>
              <a:t>View the schedule for the day, week or month,</a:t>
            </a:r>
          </a:p>
          <a:p>
            <a:pPr marL="171450" indent="-171450">
              <a:spcBef>
                <a:spcPts val="0"/>
              </a:spcBef>
              <a:spcAft>
                <a:spcPts val="600"/>
              </a:spcAft>
              <a:buClr>
                <a:schemeClr val="tx1"/>
              </a:buClr>
              <a:buFont typeface="Arial" panose="020B0604020202020204" pitchFamily="34" charset="0"/>
              <a:buChar char="•"/>
            </a:pPr>
            <a:r>
              <a:rPr lang="en-US" sz="900">
                <a:latin typeface="+mj-lt"/>
              </a:rPr>
              <a:t>Display of the schedule in list or map mode</a:t>
            </a:r>
          </a:p>
          <a:p>
            <a:pPr marL="171450" indent="-171450">
              <a:spcBef>
                <a:spcPts val="0"/>
              </a:spcBef>
              <a:spcAft>
                <a:spcPts val="600"/>
              </a:spcAft>
              <a:buClr>
                <a:schemeClr val="tx1"/>
              </a:buClr>
              <a:buFont typeface="Arial" panose="020B0604020202020204" pitchFamily="34" charset="0"/>
              <a:buChar char="•"/>
            </a:pPr>
            <a:r>
              <a:rPr lang="en-US" sz="900">
                <a:latin typeface="+mj-lt"/>
              </a:rPr>
              <a:t>Intervention form</a:t>
            </a:r>
          </a:p>
        </p:txBody>
      </p:sp>
      <p:sp>
        <p:nvSpPr>
          <p:cNvPr id="7" name="ZoneTexte 6">
            <a:extLst>
              <a:ext uri="{FF2B5EF4-FFF2-40B4-BE49-F238E27FC236}">
                <a16:creationId xmlns:a16="http://schemas.microsoft.com/office/drawing/2014/main" id="{249ECC30-4091-4186-A7DB-11A971BDA541}"/>
              </a:ext>
            </a:extLst>
          </p:cNvPr>
          <p:cNvSpPr txBox="1"/>
          <p:nvPr/>
        </p:nvSpPr>
        <p:spPr>
          <a:xfrm>
            <a:off x="302974" y="3718675"/>
            <a:ext cx="1515323" cy="369332"/>
          </a:xfrm>
          <a:prstGeom prst="rect">
            <a:avLst/>
          </a:prstGeom>
          <a:noFill/>
        </p:spPr>
        <p:txBody>
          <a:bodyPr wrap="square" rtlCol="0">
            <a:spAutoFit/>
          </a:bodyPr>
          <a:lstStyle/>
          <a:p>
            <a:pPr algn="ctr"/>
            <a:r>
              <a:rPr lang="en-US" sz="900" i="1">
                <a:latin typeface="+mj-lt"/>
              </a:rPr>
              <a:t>Viewing the schedule in list and map mode</a:t>
            </a:r>
          </a:p>
        </p:txBody>
      </p:sp>
      <p:sp>
        <p:nvSpPr>
          <p:cNvPr id="46" name="Rectangle : coins arrondis 45">
            <a:extLst>
              <a:ext uri="{FF2B5EF4-FFF2-40B4-BE49-F238E27FC236}">
                <a16:creationId xmlns:a16="http://schemas.microsoft.com/office/drawing/2014/main" id="{A8782A50-F7B1-478D-960D-B144BB7D57D7}"/>
              </a:ext>
            </a:extLst>
          </p:cNvPr>
          <p:cNvSpPr/>
          <p:nvPr/>
        </p:nvSpPr>
        <p:spPr bwMode="auto">
          <a:xfrm>
            <a:off x="1749793" y="4580520"/>
            <a:ext cx="2160000" cy="1064685"/>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0" lvl="1">
              <a:spcAft>
                <a:spcPts val="600"/>
              </a:spcAft>
              <a:buClr>
                <a:schemeClr val="tx1"/>
              </a:buClr>
            </a:pPr>
            <a:r>
              <a:rPr lang="en-US" sz="900">
                <a:latin typeface="+mj-lt"/>
              </a:rPr>
              <a:t>Geolocation and navigation assistance </a:t>
            </a:r>
          </a:p>
          <a:p>
            <a:pPr marL="171450" lvl="1" indent="-171450">
              <a:spcAft>
                <a:spcPts val="600"/>
              </a:spcAft>
              <a:buClr>
                <a:schemeClr val="tx1"/>
              </a:buClr>
              <a:buFont typeface="Arial" panose="020B0604020202020204" pitchFamily="34" charset="0"/>
              <a:buChar char="•"/>
            </a:pPr>
            <a:r>
              <a:rPr lang="en-US" sz="900">
                <a:latin typeface="+mj-lt"/>
              </a:rPr>
              <a:t>Sharing of the location can be configured according to time slots</a:t>
            </a:r>
          </a:p>
          <a:p>
            <a:pPr marL="171450" lvl="1" indent="-171450">
              <a:spcAft>
                <a:spcPts val="600"/>
              </a:spcAft>
              <a:buClr>
                <a:schemeClr val="tx1"/>
              </a:buClr>
              <a:buFont typeface="Arial" panose="020B0604020202020204" pitchFamily="34" charset="0"/>
              <a:buChar char="•"/>
            </a:pPr>
            <a:r>
              <a:rPr lang="en-US" sz="900">
                <a:latin typeface="+mj-lt"/>
              </a:rPr>
              <a:t>Launch of GPS guidance</a:t>
            </a:r>
            <a:endParaRPr lang="en-US" sz="1600">
              <a:latin typeface="+mj-lt"/>
            </a:endParaRPr>
          </a:p>
        </p:txBody>
      </p:sp>
      <p:pic>
        <p:nvPicPr>
          <p:cNvPr id="8" name="Image 7">
            <a:extLst>
              <a:ext uri="{FF2B5EF4-FFF2-40B4-BE49-F238E27FC236}">
                <a16:creationId xmlns:a16="http://schemas.microsoft.com/office/drawing/2014/main" id="{928AECAD-ACEE-4C6E-B18C-5B2A6187588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2155" y="4091172"/>
            <a:ext cx="856960" cy="1823925"/>
          </a:xfrm>
          <a:prstGeom prst="rect">
            <a:avLst/>
          </a:prstGeom>
        </p:spPr>
      </p:pic>
      <p:pic>
        <p:nvPicPr>
          <p:cNvPr id="45" name="Image 44">
            <a:extLst>
              <a:ext uri="{FF2B5EF4-FFF2-40B4-BE49-F238E27FC236}">
                <a16:creationId xmlns:a16="http://schemas.microsoft.com/office/drawing/2014/main" id="{936BE1D7-6896-4D10-B5A2-0BF5D439D56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72002" y="2001868"/>
            <a:ext cx="866147" cy="1735866"/>
          </a:xfrm>
          <a:prstGeom prst="rect">
            <a:avLst/>
          </a:prstGeom>
        </p:spPr>
      </p:pic>
      <p:cxnSp>
        <p:nvCxnSpPr>
          <p:cNvPr id="10" name="Connecteur droit 9">
            <a:extLst>
              <a:ext uri="{FF2B5EF4-FFF2-40B4-BE49-F238E27FC236}">
                <a16:creationId xmlns:a16="http://schemas.microsoft.com/office/drawing/2014/main" id="{CF41349A-C2B1-4309-9120-69A8D10B7851}"/>
              </a:ext>
            </a:extLst>
          </p:cNvPr>
          <p:cNvCxnSpPr>
            <a:cxnSpLocks/>
          </p:cNvCxnSpPr>
          <p:nvPr/>
        </p:nvCxnSpPr>
        <p:spPr bwMode="auto">
          <a:xfrm>
            <a:off x="4024086" y="1921316"/>
            <a:ext cx="0" cy="4331274"/>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6" name="ZoneTexte 1030">
            <a:extLst>
              <a:ext uri="{FF2B5EF4-FFF2-40B4-BE49-F238E27FC236}">
                <a16:creationId xmlns:a16="http://schemas.microsoft.com/office/drawing/2014/main" id="{B6A8ADCE-7C46-45C6-AB47-5B1FD46DEF1E}"/>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latin typeface="+mj-lt"/>
              </a:rPr>
              <a:t>Sources: eleven research and analysis</a:t>
            </a:r>
          </a:p>
        </p:txBody>
      </p:sp>
      <p:sp>
        <p:nvSpPr>
          <p:cNvPr id="21" name="Titre 1">
            <a:extLst>
              <a:ext uri="{FF2B5EF4-FFF2-40B4-BE49-F238E27FC236}">
                <a16:creationId xmlns:a16="http://schemas.microsoft.com/office/drawing/2014/main" id="{E4A8A4B2-0BC6-4BE9-BCAC-768C42F3F400}"/>
              </a:ext>
            </a:extLst>
          </p:cNvPr>
          <p:cNvSpPr txBox="1">
            <a:spLocks/>
          </p:cNvSpPr>
          <p:nvPr/>
        </p:nvSpPr>
        <p:spPr>
          <a:xfrm>
            <a:off x="552293" y="147600"/>
            <a:ext cx="7798095"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US" sz="1300" i="1" kern="0">
                <a:solidFill>
                  <a:schemeClr val="tx2"/>
                </a:solidFill>
              </a:rPr>
              <a:t>Illustration</a:t>
            </a:r>
            <a:r>
              <a:rPr lang="en-US" sz="1300" kern="0"/>
              <a:t>: Technician / craftsmen mobile app</a:t>
            </a:r>
          </a:p>
          <a:p>
            <a:endParaRPr lang="en-US" sz="1300"/>
          </a:p>
        </p:txBody>
      </p:sp>
      <p:pic>
        <p:nvPicPr>
          <p:cNvPr id="22" name="Graphic 14" descr="Magnifying glass with solid fill">
            <a:extLst>
              <a:ext uri="{FF2B5EF4-FFF2-40B4-BE49-F238E27FC236}">
                <a16:creationId xmlns:a16="http://schemas.microsoft.com/office/drawing/2014/main" id="{BB47061D-6AA8-4157-905D-0DCF58F7E0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498" y="201198"/>
            <a:ext cx="387795" cy="387795"/>
          </a:xfrm>
          <a:prstGeom prst="rect">
            <a:avLst/>
          </a:prstGeom>
        </p:spPr>
      </p:pic>
      <p:sp>
        <p:nvSpPr>
          <p:cNvPr id="23" name="Rectangle 22">
            <a:extLst>
              <a:ext uri="{FF2B5EF4-FFF2-40B4-BE49-F238E27FC236}">
                <a16:creationId xmlns:a16="http://schemas.microsoft.com/office/drawing/2014/main" id="{C1C57AEC-5D04-4707-991B-83BF7BEB6EC3}"/>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4" name="ZoneTexte 23">
            <a:extLst>
              <a:ext uri="{FF2B5EF4-FFF2-40B4-BE49-F238E27FC236}">
                <a16:creationId xmlns:a16="http://schemas.microsoft.com/office/drawing/2014/main" id="{EEAE2819-0901-4BB9-AC58-DCC02FFBE4E0}"/>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a:latin typeface="+mj-lt"/>
              </a:rPr>
              <a:t>Example of similar initiative</a:t>
            </a:r>
          </a:p>
        </p:txBody>
      </p:sp>
      <p:sp>
        <p:nvSpPr>
          <p:cNvPr id="26" name="ZoneTexte 25">
            <a:extLst>
              <a:ext uri="{FF2B5EF4-FFF2-40B4-BE49-F238E27FC236}">
                <a16:creationId xmlns:a16="http://schemas.microsoft.com/office/drawing/2014/main" id="{AA844280-6FCF-4E05-AAE5-74682CF8EDAA}"/>
              </a:ext>
            </a:extLst>
          </p:cNvPr>
          <p:cNvSpPr txBox="1"/>
          <p:nvPr/>
        </p:nvSpPr>
        <p:spPr>
          <a:xfrm>
            <a:off x="302974" y="5957327"/>
            <a:ext cx="1515323" cy="369332"/>
          </a:xfrm>
          <a:prstGeom prst="rect">
            <a:avLst/>
          </a:prstGeom>
          <a:noFill/>
        </p:spPr>
        <p:txBody>
          <a:bodyPr wrap="square" rtlCol="0">
            <a:spAutoFit/>
          </a:bodyPr>
          <a:lstStyle/>
          <a:p>
            <a:pPr algn="ctr"/>
            <a:r>
              <a:rPr lang="en-US" sz="900" i="1">
                <a:latin typeface="+mj-lt"/>
              </a:rPr>
              <a:t>Setting up location sharing</a:t>
            </a:r>
          </a:p>
        </p:txBody>
      </p:sp>
      <p:sp>
        <p:nvSpPr>
          <p:cNvPr id="28" name="ZoneTexte 27">
            <a:extLst>
              <a:ext uri="{FF2B5EF4-FFF2-40B4-BE49-F238E27FC236}">
                <a16:creationId xmlns:a16="http://schemas.microsoft.com/office/drawing/2014/main" id="{11345072-21BD-4708-A8A5-5018D9CAEAE4}"/>
              </a:ext>
            </a:extLst>
          </p:cNvPr>
          <p:cNvSpPr txBox="1"/>
          <p:nvPr/>
        </p:nvSpPr>
        <p:spPr>
          <a:xfrm>
            <a:off x="4378748" y="4182376"/>
            <a:ext cx="1515323" cy="230832"/>
          </a:xfrm>
          <a:prstGeom prst="rect">
            <a:avLst/>
          </a:prstGeom>
          <a:noFill/>
        </p:spPr>
        <p:txBody>
          <a:bodyPr wrap="square" rtlCol="0">
            <a:spAutoFit/>
          </a:bodyPr>
          <a:lstStyle/>
          <a:p>
            <a:pPr algn="ctr"/>
            <a:r>
              <a:rPr lang="en-US" sz="900" i="1">
                <a:latin typeface="+mj-lt"/>
              </a:rPr>
              <a:t>Status update</a:t>
            </a:r>
          </a:p>
        </p:txBody>
      </p:sp>
      <p:sp>
        <p:nvSpPr>
          <p:cNvPr id="29" name="ZoneTexte 28">
            <a:extLst>
              <a:ext uri="{FF2B5EF4-FFF2-40B4-BE49-F238E27FC236}">
                <a16:creationId xmlns:a16="http://schemas.microsoft.com/office/drawing/2014/main" id="{4570823D-5116-4FD5-B247-628356BA0E12}"/>
              </a:ext>
            </a:extLst>
          </p:cNvPr>
          <p:cNvSpPr txBox="1"/>
          <p:nvPr/>
        </p:nvSpPr>
        <p:spPr>
          <a:xfrm>
            <a:off x="6229298" y="4207532"/>
            <a:ext cx="1515323" cy="230832"/>
          </a:xfrm>
          <a:prstGeom prst="rect">
            <a:avLst/>
          </a:prstGeom>
          <a:noFill/>
        </p:spPr>
        <p:txBody>
          <a:bodyPr wrap="square" rtlCol="0">
            <a:spAutoFit/>
          </a:bodyPr>
          <a:lstStyle/>
          <a:p>
            <a:pPr algn="ctr"/>
            <a:r>
              <a:rPr lang="en-US" sz="900" i="1">
                <a:latin typeface="+mj-lt"/>
              </a:rPr>
              <a:t>Filling out reports</a:t>
            </a:r>
          </a:p>
        </p:txBody>
      </p:sp>
      <p:pic>
        <p:nvPicPr>
          <p:cNvPr id="30" name="Image 29">
            <a:extLst>
              <a:ext uri="{FF2B5EF4-FFF2-40B4-BE49-F238E27FC236}">
                <a16:creationId xmlns:a16="http://schemas.microsoft.com/office/drawing/2014/main" id="{8D758955-86C7-48F5-AC07-2D203E2330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406"/>
          <a:stretch/>
        </p:blipFill>
        <p:spPr>
          <a:xfrm>
            <a:off x="6365364" y="1937315"/>
            <a:ext cx="1243193" cy="2209470"/>
          </a:xfrm>
          <a:prstGeom prst="rect">
            <a:avLst/>
          </a:prstGeom>
        </p:spPr>
      </p:pic>
      <p:pic>
        <p:nvPicPr>
          <p:cNvPr id="31" name="Image 30">
            <a:extLst>
              <a:ext uri="{FF2B5EF4-FFF2-40B4-BE49-F238E27FC236}">
                <a16:creationId xmlns:a16="http://schemas.microsoft.com/office/drawing/2014/main" id="{1CBDC9D5-37D0-408D-9D8C-A11B5D5FE13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306120" y="2037278"/>
            <a:ext cx="1050793" cy="2088306"/>
          </a:xfrm>
          <a:prstGeom prst="rect">
            <a:avLst/>
          </a:prstGeom>
        </p:spPr>
      </p:pic>
      <p:pic>
        <p:nvPicPr>
          <p:cNvPr id="33" name="Image 32">
            <a:extLst>
              <a:ext uri="{FF2B5EF4-FFF2-40B4-BE49-F238E27FC236}">
                <a16:creationId xmlns:a16="http://schemas.microsoft.com/office/drawing/2014/main" id="{DBB72FAD-83C2-4C1A-AD8F-00AB99C28E6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575461" y="1992835"/>
            <a:ext cx="1102462" cy="2209470"/>
          </a:xfrm>
          <a:prstGeom prst="rect">
            <a:avLst/>
          </a:prstGeom>
        </p:spPr>
      </p:pic>
      <p:sp>
        <p:nvSpPr>
          <p:cNvPr id="34" name="ZoneTexte 33">
            <a:extLst>
              <a:ext uri="{FF2B5EF4-FFF2-40B4-BE49-F238E27FC236}">
                <a16:creationId xmlns:a16="http://schemas.microsoft.com/office/drawing/2014/main" id="{E4D33251-6BC8-4410-ACEB-628D9821088A}"/>
              </a:ext>
            </a:extLst>
          </p:cNvPr>
          <p:cNvSpPr txBox="1"/>
          <p:nvPr/>
        </p:nvSpPr>
        <p:spPr>
          <a:xfrm>
            <a:off x="8123963" y="4149684"/>
            <a:ext cx="1515323" cy="369332"/>
          </a:xfrm>
          <a:prstGeom prst="rect">
            <a:avLst/>
          </a:prstGeom>
          <a:noFill/>
        </p:spPr>
        <p:txBody>
          <a:bodyPr wrap="square" rtlCol="0">
            <a:spAutoFit/>
          </a:bodyPr>
          <a:lstStyle/>
          <a:p>
            <a:pPr algn="ctr"/>
            <a:r>
              <a:rPr lang="en-US" sz="900" i="1">
                <a:latin typeface="+mj-lt"/>
              </a:rPr>
              <a:t>Request for additional intervention</a:t>
            </a:r>
          </a:p>
        </p:txBody>
      </p:sp>
      <p:sp>
        <p:nvSpPr>
          <p:cNvPr id="35" name="Rectangle : coins arrondis 34">
            <a:extLst>
              <a:ext uri="{FF2B5EF4-FFF2-40B4-BE49-F238E27FC236}">
                <a16:creationId xmlns:a16="http://schemas.microsoft.com/office/drawing/2014/main" id="{C233882A-2860-4D82-8353-BEFC11AFD9F2}"/>
              </a:ext>
            </a:extLst>
          </p:cNvPr>
          <p:cNvSpPr/>
          <p:nvPr/>
        </p:nvSpPr>
        <p:spPr bwMode="auto">
          <a:xfrm>
            <a:off x="4195338" y="4584701"/>
            <a:ext cx="1882144" cy="1667889"/>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buClr>
                <a:schemeClr val="tx1"/>
              </a:buClr>
            </a:pPr>
            <a:r>
              <a:rPr lang="en-US" sz="900">
                <a:latin typeface="+mj-lt"/>
              </a:rPr>
              <a:t>Workflow for processing interventions</a:t>
            </a:r>
          </a:p>
          <a:p>
            <a:pPr marL="171450" indent="-171450">
              <a:spcBef>
                <a:spcPts val="0"/>
              </a:spcBef>
              <a:buClr>
                <a:schemeClr val="tx1"/>
              </a:buClr>
              <a:buFont typeface="Arial" panose="020B0604020202020204" pitchFamily="34" charset="0"/>
              <a:buChar char="•"/>
            </a:pPr>
            <a:r>
              <a:rPr lang="en-US" sz="900">
                <a:latin typeface="+mj-lt"/>
              </a:rPr>
              <a:t>Customization of the life cycle of an intervention order according to business needs</a:t>
            </a:r>
          </a:p>
          <a:p>
            <a:pPr marL="171450" indent="-171450">
              <a:spcBef>
                <a:spcPts val="0"/>
              </a:spcBef>
              <a:buClr>
                <a:schemeClr val="tx1"/>
              </a:buClr>
              <a:buFont typeface="Arial" panose="020B0604020202020204" pitchFamily="34" charset="0"/>
              <a:buChar char="•"/>
            </a:pPr>
            <a:r>
              <a:rPr lang="en-US" sz="900">
                <a:latin typeface="+mj-lt"/>
              </a:rPr>
              <a:t>Update of intervention status (in progress/finalized/</a:t>
            </a:r>
            <a:r>
              <a:rPr lang="en-US" sz="900" err="1">
                <a:latin typeface="+mj-lt"/>
              </a:rPr>
              <a:t>inax</a:t>
            </a:r>
            <a:r>
              <a:rPr lang="en-US" sz="900">
                <a:latin typeface="+mj-lt"/>
              </a:rPr>
              <a:t>)</a:t>
            </a:r>
          </a:p>
        </p:txBody>
      </p:sp>
      <p:sp>
        <p:nvSpPr>
          <p:cNvPr id="36" name="Rectangle : coins arrondis 35">
            <a:extLst>
              <a:ext uri="{FF2B5EF4-FFF2-40B4-BE49-F238E27FC236}">
                <a16:creationId xmlns:a16="http://schemas.microsoft.com/office/drawing/2014/main" id="{8C0CED51-10B2-4A3A-B007-473BC1F301CE}"/>
              </a:ext>
            </a:extLst>
          </p:cNvPr>
          <p:cNvSpPr/>
          <p:nvPr/>
        </p:nvSpPr>
        <p:spPr bwMode="auto">
          <a:xfrm>
            <a:off x="8059748" y="4556134"/>
            <a:ext cx="1515323" cy="169645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noAutofit/>
          </a:bodyPr>
          <a:lstStyle/>
          <a:p>
            <a:pPr>
              <a:spcBef>
                <a:spcPts val="0"/>
              </a:spcBef>
              <a:buClr>
                <a:schemeClr val="tx1"/>
              </a:buClr>
            </a:pPr>
            <a:r>
              <a:rPr lang="en-US" sz="900">
                <a:latin typeface="+mj-lt"/>
              </a:rPr>
              <a:t>Information feedback at the initiative of field agents</a:t>
            </a:r>
          </a:p>
          <a:p>
            <a:pPr marL="171450" indent="-171450">
              <a:spcBef>
                <a:spcPts val="0"/>
              </a:spcBef>
              <a:buClr>
                <a:schemeClr val="tx1"/>
              </a:buClr>
              <a:buFont typeface="Arial" panose="020B0604020202020204" pitchFamily="34" charset="0"/>
              <a:buChar char="•"/>
            </a:pPr>
            <a:r>
              <a:rPr lang="en-US" sz="900">
                <a:latin typeface="+mj-lt"/>
              </a:rPr>
              <a:t>Writing of a report for an unplanned intervention</a:t>
            </a:r>
          </a:p>
          <a:p>
            <a:pPr marL="171450" indent="-171450">
              <a:spcBef>
                <a:spcPts val="0"/>
              </a:spcBef>
              <a:buClr>
                <a:schemeClr val="tx1"/>
              </a:buClr>
              <a:buFont typeface="Arial" panose="020B0604020202020204" pitchFamily="34" charset="0"/>
              <a:buChar char="•"/>
            </a:pPr>
            <a:r>
              <a:rPr lang="en-US" sz="900">
                <a:latin typeface="+mj-lt"/>
              </a:rPr>
              <a:t>Transmission of a complementary intervention request</a:t>
            </a:r>
          </a:p>
        </p:txBody>
      </p:sp>
      <p:sp>
        <p:nvSpPr>
          <p:cNvPr id="37" name="Rectangle : coins arrondis 36">
            <a:extLst>
              <a:ext uri="{FF2B5EF4-FFF2-40B4-BE49-F238E27FC236}">
                <a16:creationId xmlns:a16="http://schemas.microsoft.com/office/drawing/2014/main" id="{4F1A8BFB-A53A-40F2-A2DE-3899C0C22746}"/>
              </a:ext>
            </a:extLst>
          </p:cNvPr>
          <p:cNvSpPr/>
          <p:nvPr/>
        </p:nvSpPr>
        <p:spPr bwMode="auto">
          <a:xfrm>
            <a:off x="6310953" y="4580520"/>
            <a:ext cx="1515323" cy="1672070"/>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buClr>
                <a:schemeClr val="tx1"/>
              </a:buClr>
            </a:pPr>
            <a:r>
              <a:rPr lang="en-US" sz="900">
                <a:latin typeface="+mj-lt"/>
              </a:rPr>
              <a:t>Reports and capture of intervention times</a:t>
            </a:r>
          </a:p>
          <a:p>
            <a:pPr marL="171450" indent="-171450">
              <a:spcBef>
                <a:spcPts val="0"/>
              </a:spcBef>
              <a:buClr>
                <a:schemeClr val="tx1"/>
              </a:buClr>
              <a:buFont typeface="Arial" panose="020B0604020202020204" pitchFamily="34" charset="0"/>
              <a:buChar char="•"/>
            </a:pPr>
            <a:r>
              <a:rPr lang="en-US" sz="900">
                <a:latin typeface="+mj-lt"/>
              </a:rPr>
              <a:t>Automatic capture of travel and intervention times</a:t>
            </a:r>
          </a:p>
          <a:p>
            <a:pPr marL="171450" indent="-171450">
              <a:spcBef>
                <a:spcPts val="0"/>
              </a:spcBef>
              <a:buClr>
                <a:schemeClr val="tx1"/>
              </a:buClr>
              <a:buFont typeface="Arial" panose="020B0604020202020204" pitchFamily="34" charset="0"/>
              <a:buChar char="•"/>
            </a:pPr>
            <a:r>
              <a:rPr lang="en-US" sz="900">
                <a:latin typeface="+mj-lt"/>
              </a:rPr>
              <a:t>Text or voice input of reports</a:t>
            </a:r>
          </a:p>
          <a:p>
            <a:pPr marL="171450" indent="-171450">
              <a:spcBef>
                <a:spcPts val="0"/>
              </a:spcBef>
              <a:buClr>
                <a:schemeClr val="tx1"/>
              </a:buClr>
              <a:buFont typeface="Arial" panose="020B0604020202020204" pitchFamily="34" charset="0"/>
              <a:buChar char="•"/>
            </a:pPr>
            <a:r>
              <a:rPr lang="en-US" sz="900">
                <a:latin typeface="+mj-lt"/>
              </a:rPr>
              <a:t>Addition of photos/videos</a:t>
            </a:r>
          </a:p>
        </p:txBody>
      </p:sp>
      <p:sp>
        <p:nvSpPr>
          <p:cNvPr id="38" name="Rectangle : coins arrondis 37">
            <a:extLst>
              <a:ext uri="{FF2B5EF4-FFF2-40B4-BE49-F238E27FC236}">
                <a16:creationId xmlns:a16="http://schemas.microsoft.com/office/drawing/2014/main" id="{5A142BE1-C2DD-4C6A-9B8A-0E197171F49A}"/>
              </a:ext>
            </a:extLst>
          </p:cNvPr>
          <p:cNvSpPr/>
          <p:nvPr/>
        </p:nvSpPr>
        <p:spPr bwMode="auto">
          <a:xfrm>
            <a:off x="358282" y="1742438"/>
            <a:ext cx="3513411" cy="217200"/>
          </a:xfrm>
          <a:prstGeom prst="roundRect">
            <a:avLst>
              <a:gd name="adj" fmla="val 0"/>
            </a:avLst>
          </a:prstGeom>
          <a:solidFill>
            <a:schemeClr val="accent5"/>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solidFill>
                  <a:schemeClr val="bg1"/>
                </a:solidFill>
                <a:latin typeface="+mj-lt"/>
              </a:rPr>
              <a:t>Before intervention</a:t>
            </a:r>
          </a:p>
        </p:txBody>
      </p:sp>
      <p:sp>
        <p:nvSpPr>
          <p:cNvPr id="42" name="Rectangle : coins arrondis 41">
            <a:extLst>
              <a:ext uri="{FF2B5EF4-FFF2-40B4-BE49-F238E27FC236}">
                <a16:creationId xmlns:a16="http://schemas.microsoft.com/office/drawing/2014/main" id="{5A92A72B-854C-4D05-875A-7DD0B1E32AD0}"/>
              </a:ext>
            </a:extLst>
          </p:cNvPr>
          <p:cNvSpPr/>
          <p:nvPr/>
        </p:nvSpPr>
        <p:spPr bwMode="auto">
          <a:xfrm>
            <a:off x="4164925" y="1742438"/>
            <a:ext cx="5410146" cy="190107"/>
          </a:xfrm>
          <a:prstGeom prst="roundRect">
            <a:avLst>
              <a:gd name="adj" fmla="val 0"/>
            </a:avLst>
          </a:prstGeom>
          <a:solidFill>
            <a:schemeClr val="accent5"/>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solidFill>
                  <a:schemeClr val="bg1"/>
                </a:solidFill>
                <a:latin typeface="+mj-lt"/>
              </a:rPr>
              <a:t>During and after intervention</a:t>
            </a:r>
          </a:p>
        </p:txBody>
      </p:sp>
    </p:spTree>
    <p:extLst>
      <p:ext uri="{BB962C8B-B14F-4D97-AF65-F5344CB8AC3E}">
        <p14:creationId xmlns:p14="http://schemas.microsoft.com/office/powerpoint/2010/main" val="311521210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E62728D1-C447-402F-9BDC-908745AC75D9}"/>
              </a:ext>
            </a:extLst>
          </p:cNvPr>
          <p:cNvGraphicFramePr>
            <a:graphicFrameLocks noChangeAspect="1"/>
          </p:cNvGraphicFramePr>
          <p:nvPr>
            <p:custDataLst>
              <p:tags r:id="rId1"/>
            </p:custDataLst>
            <p:extLst>
              <p:ext uri="{D42A27DB-BD31-4B8C-83A1-F6EECF244321}">
                <p14:modId xmlns:p14="http://schemas.microsoft.com/office/powerpoint/2010/main" val="1101367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9" name="Objet 8" hidden="1">
                        <a:extLst>
                          <a:ext uri="{FF2B5EF4-FFF2-40B4-BE49-F238E27FC236}">
                            <a16:creationId xmlns:a16="http://schemas.microsoft.com/office/drawing/2014/main" id="{E62728D1-C447-402F-9BDC-908745AC75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4">
            <a:extLst>
              <a:ext uri="{FF2B5EF4-FFF2-40B4-BE49-F238E27FC236}">
                <a16:creationId xmlns:a16="http://schemas.microsoft.com/office/drawing/2014/main" id="{5632EF48-BC7D-4B4E-98F6-021AD63468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61" t="20616" r="19375" b="7637"/>
          <a:stretch/>
        </p:blipFill>
        <p:spPr bwMode="auto">
          <a:xfrm>
            <a:off x="4271568" y="1534879"/>
            <a:ext cx="5513695" cy="4315396"/>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D076AD52-6905-4D67-8BA7-8F14F5DF2550}"/>
              </a:ext>
            </a:extLst>
          </p:cNvPr>
          <p:cNvPicPr>
            <a:picLocks noChangeAspect="1"/>
          </p:cNvPicPr>
          <p:nvPr/>
        </p:nvPicPr>
        <p:blipFill rotWithShape="1">
          <a:blip r:embed="rId6"/>
          <a:srcRect l="17711" r="18196"/>
          <a:stretch/>
        </p:blipFill>
        <p:spPr>
          <a:xfrm>
            <a:off x="184348" y="1497018"/>
            <a:ext cx="3967701" cy="4391118"/>
          </a:xfrm>
          <a:prstGeom prst="rect">
            <a:avLst/>
          </a:prstGeom>
          <a:effectLst>
            <a:outerShdw blurRad="50800" dist="38100" dir="2700000" algn="tl" rotWithShape="0">
              <a:schemeClr val="bg1">
                <a:lumMod val="75000"/>
                <a:alpha val="40000"/>
              </a:schemeClr>
            </a:outerShdw>
          </a:effectLst>
        </p:spPr>
      </p:pic>
      <p:sp>
        <p:nvSpPr>
          <p:cNvPr id="6" name="Titre 5">
            <a:extLst>
              <a:ext uri="{FF2B5EF4-FFF2-40B4-BE49-F238E27FC236}">
                <a16:creationId xmlns:a16="http://schemas.microsoft.com/office/drawing/2014/main" id="{94FCAA59-3122-4D3E-BB92-89E8DDA4E673}"/>
              </a:ext>
            </a:extLst>
          </p:cNvPr>
          <p:cNvSpPr>
            <a:spLocks noGrp="1"/>
          </p:cNvSpPr>
          <p:nvPr>
            <p:ph type="ctrTitle"/>
          </p:nvPr>
        </p:nvSpPr>
        <p:spPr/>
        <p:txBody>
          <a:bodyPr vert="horz"/>
          <a:lstStyle/>
          <a:p>
            <a:r>
              <a:rPr lang="en-US" sz="1300" b="0" i="1" kern="0">
                <a:solidFill>
                  <a:schemeClr val="tx2"/>
                </a:solidFill>
              </a:rPr>
              <a:t>Illustration</a:t>
            </a:r>
            <a:r>
              <a:rPr lang="en-US" sz="1300" b="0" kern="0"/>
              <a:t>: Renovation Man has developed a quotation tool allowing to describe their renovation projects and size it</a:t>
            </a:r>
            <a:endParaRPr lang="en-US" sz="1300" b="0"/>
          </a:p>
        </p:txBody>
      </p:sp>
      <p:pic>
        <p:nvPicPr>
          <p:cNvPr id="8" name="Graphic 14" descr="Magnifying glass with solid fill">
            <a:extLst>
              <a:ext uri="{FF2B5EF4-FFF2-40B4-BE49-F238E27FC236}">
                <a16:creationId xmlns:a16="http://schemas.microsoft.com/office/drawing/2014/main" id="{5EE3F0B1-C493-4B24-BC4B-0F70821C737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498" y="201198"/>
            <a:ext cx="387795" cy="387795"/>
          </a:xfrm>
          <a:prstGeom prst="rect">
            <a:avLst/>
          </a:prstGeom>
        </p:spPr>
      </p:pic>
      <p:cxnSp>
        <p:nvCxnSpPr>
          <p:cNvPr id="18" name="Connecteur droit 17">
            <a:extLst>
              <a:ext uri="{FF2B5EF4-FFF2-40B4-BE49-F238E27FC236}">
                <a16:creationId xmlns:a16="http://schemas.microsoft.com/office/drawing/2014/main" id="{2DDBD080-2766-499B-A23E-75B664EE94C3}"/>
              </a:ext>
            </a:extLst>
          </p:cNvPr>
          <p:cNvCxnSpPr>
            <a:cxnSpLocks/>
          </p:cNvCxnSpPr>
          <p:nvPr/>
        </p:nvCxnSpPr>
        <p:spPr>
          <a:xfrm>
            <a:off x="209006" y="1008075"/>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ZoneTexte 18">
            <a:extLst>
              <a:ext uri="{FF2B5EF4-FFF2-40B4-BE49-F238E27FC236}">
                <a16:creationId xmlns:a16="http://schemas.microsoft.com/office/drawing/2014/main" id="{4D7AAE71-D4C6-4985-9DEC-118E6DC22C57}"/>
              </a:ext>
            </a:extLst>
          </p:cNvPr>
          <p:cNvSpPr txBox="1"/>
          <p:nvPr/>
        </p:nvSpPr>
        <p:spPr>
          <a:xfrm>
            <a:off x="2005610" y="900353"/>
            <a:ext cx="5848416"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a:t>Snapshots of Renovation Man’s online quotation tool for individuals</a:t>
            </a:r>
          </a:p>
        </p:txBody>
      </p:sp>
      <p:sp>
        <p:nvSpPr>
          <p:cNvPr id="22" name="ZoneTexte 1030">
            <a:extLst>
              <a:ext uri="{FF2B5EF4-FFF2-40B4-BE49-F238E27FC236}">
                <a16:creationId xmlns:a16="http://schemas.microsoft.com/office/drawing/2014/main" id="{B9BD5E20-F2DD-4137-92F4-7D7F45ED8514}"/>
              </a:ext>
            </a:extLst>
          </p:cNvPr>
          <p:cNvSpPr txBox="1"/>
          <p:nvPr/>
        </p:nvSpPr>
        <p:spPr>
          <a:xfrm>
            <a:off x="5184396" y="6402970"/>
            <a:ext cx="4534370" cy="200055"/>
          </a:xfrm>
          <a:prstGeom prst="rect">
            <a:avLst/>
          </a:prstGeom>
          <a:noFill/>
        </p:spPr>
        <p:txBody>
          <a:bodyPr wrap="square" rtlCol="0">
            <a:spAutoFit/>
          </a:bodyPr>
          <a:lstStyle/>
          <a:p>
            <a:pPr algn="l"/>
            <a:r>
              <a:rPr lang="en-US" sz="700" i="1">
                <a:solidFill>
                  <a:schemeClr val="bg1"/>
                </a:solidFill>
              </a:rPr>
              <a:t>Sources: eleven research and analysis</a:t>
            </a:r>
          </a:p>
        </p:txBody>
      </p:sp>
    </p:spTree>
    <p:extLst>
      <p:ext uri="{BB962C8B-B14F-4D97-AF65-F5344CB8AC3E}">
        <p14:creationId xmlns:p14="http://schemas.microsoft.com/office/powerpoint/2010/main" val="736967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68" y="-1028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a:solidFill>
                  <a:schemeClr val="accent5"/>
                </a:solidFill>
              </a:rPr>
              <a:t>Project Hestia</a:t>
            </a:r>
            <a:endParaRPr lang="en-US" sz="2000" b="1" i="1">
              <a:solidFill>
                <a:schemeClr val="accent5"/>
              </a:solidFill>
            </a:endParaRPr>
          </a:p>
          <a:p>
            <a:endParaRPr lang="en-US" sz="2000" b="1" i="1">
              <a:solidFill>
                <a:schemeClr val="accent5"/>
              </a:solidFill>
            </a:endParaRPr>
          </a:p>
          <a:p>
            <a:r>
              <a:rPr lang="en-US" sz="1800" i="1">
                <a:solidFill>
                  <a:srgbClr val="4BACC6"/>
                </a:solidFill>
              </a:rPr>
              <a:t>Thank you</a:t>
            </a:r>
            <a:endParaRPr lang="en-US" sz="1800" b="1" i="1">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6630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a:extLst>
              <a:ext uri="{FF2B5EF4-FFF2-40B4-BE49-F238E27FC236}">
                <a16:creationId xmlns:a16="http://schemas.microsoft.com/office/drawing/2014/main" id="{D1AE76A2-14AC-488B-A886-218279B8D550}"/>
              </a:ext>
            </a:extLst>
          </p:cNvPr>
          <p:cNvGraphicFramePr>
            <a:graphicFrameLocks noChangeAspect="1"/>
          </p:cNvGraphicFramePr>
          <p:nvPr>
            <p:custDataLst>
              <p:tags r:id="rId1"/>
            </p:custDataLst>
            <p:extLst>
              <p:ext uri="{D42A27DB-BD31-4B8C-83A1-F6EECF244321}">
                <p14:modId xmlns:p14="http://schemas.microsoft.com/office/powerpoint/2010/main" val="3274755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45" name="Object 44" hidden="1">
                        <a:extLst>
                          <a:ext uri="{FF2B5EF4-FFF2-40B4-BE49-F238E27FC236}">
                            <a16:creationId xmlns:a16="http://schemas.microsoft.com/office/drawing/2014/main" id="{D1AE76A2-14AC-488B-A886-218279B8D5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E194A7-6D37-418C-9122-DDE304798BEF}"/>
              </a:ext>
            </a:extLst>
          </p:cNvPr>
          <p:cNvSpPr>
            <a:spLocks noGrp="1"/>
          </p:cNvSpPr>
          <p:nvPr>
            <p:ph type="ctrTitle"/>
          </p:nvPr>
        </p:nvSpPr>
        <p:spPr>
          <a:xfrm>
            <a:off x="584516" y="116632"/>
            <a:ext cx="8378056" cy="576064"/>
          </a:xfrm>
        </p:spPr>
        <p:txBody>
          <a:bodyPr vert="horz"/>
          <a:lstStyle/>
          <a:p>
            <a:r>
              <a:rPr lang="en-US" sz="1300" b="0"/>
              <a:t>REN providers are facing </a:t>
            </a:r>
            <a:r>
              <a:rPr lang="en-US" sz="1300" b="0">
                <a:solidFill>
                  <a:schemeClr val="accent5">
                    <a:lumMod val="75000"/>
                  </a:schemeClr>
                </a:solidFill>
              </a:rPr>
              <a:t>multiple customer expectations</a:t>
            </a:r>
            <a:r>
              <a:rPr lang="en-US" sz="1300" b="0"/>
              <a:t>, on the part of insurers and insured end-clients, such as providing an </a:t>
            </a:r>
            <a:r>
              <a:rPr lang="en-US" sz="1300" b="0">
                <a:solidFill>
                  <a:schemeClr val="accent5">
                    <a:lumMod val="75000"/>
                  </a:schemeClr>
                </a:solidFill>
              </a:rPr>
              <a:t>end-to-end management of the claim </a:t>
            </a:r>
          </a:p>
        </p:txBody>
      </p:sp>
      <p:sp>
        <p:nvSpPr>
          <p:cNvPr id="3" name="Rectangle 2">
            <a:extLst>
              <a:ext uri="{FF2B5EF4-FFF2-40B4-BE49-F238E27FC236}">
                <a16:creationId xmlns:a16="http://schemas.microsoft.com/office/drawing/2014/main" id="{8CF4F83C-DF06-481B-B47A-FD3FB9938753}"/>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Upstream</a:t>
            </a:r>
            <a:r>
              <a:rPr lang="en-US" sz="1000"/>
              <a:t>, facing the insurance company</a:t>
            </a:r>
          </a:p>
        </p:txBody>
      </p:sp>
      <p:sp>
        <p:nvSpPr>
          <p:cNvPr id="4" name="Rectangle 3">
            <a:extLst>
              <a:ext uri="{FF2B5EF4-FFF2-40B4-BE49-F238E27FC236}">
                <a16:creationId xmlns:a16="http://schemas.microsoft.com/office/drawing/2014/main" id="{9A211B58-FC94-42D9-B8A5-6D5DF998B3F7}"/>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Down-stream</a:t>
            </a:r>
            <a:r>
              <a:rPr lang="en-US" sz="1000"/>
              <a:t>, end-customer facing</a:t>
            </a:r>
          </a:p>
        </p:txBody>
      </p:sp>
      <p:sp>
        <p:nvSpPr>
          <p:cNvPr id="5" name="Rectangle 4">
            <a:extLst>
              <a:ext uri="{FF2B5EF4-FFF2-40B4-BE49-F238E27FC236}">
                <a16:creationId xmlns:a16="http://schemas.microsoft.com/office/drawing/2014/main" id="{C25708FA-3E9E-4816-9525-DFB86044AD07}"/>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Internal</a:t>
            </a:r>
            <a:r>
              <a:rPr lang="en-US" sz="1000"/>
              <a:t> (For the contractor</a:t>
            </a:r>
          </a:p>
          <a:p>
            <a:pPr algn="ctr"/>
            <a:r>
              <a:rPr lang="en-US" sz="1000"/>
              <a:t>/worker)</a:t>
            </a:r>
          </a:p>
        </p:txBody>
      </p:sp>
      <p:sp>
        <p:nvSpPr>
          <p:cNvPr id="7" name="Arrow: Chevron 8">
            <a:extLst>
              <a:ext uri="{FF2B5EF4-FFF2-40B4-BE49-F238E27FC236}">
                <a16:creationId xmlns:a16="http://schemas.microsoft.com/office/drawing/2014/main" id="{5FF043EB-3601-4C22-9167-48A1A3AE1F94}"/>
              </a:ext>
            </a:extLst>
          </p:cNvPr>
          <p:cNvSpPr/>
          <p:nvPr/>
        </p:nvSpPr>
        <p:spPr>
          <a:xfrm rot="5400000">
            <a:off x="3273442" y="1027583"/>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Contact with the insured</a:t>
            </a:r>
          </a:p>
        </p:txBody>
      </p:sp>
      <p:sp>
        <p:nvSpPr>
          <p:cNvPr id="8" name="Arrow: Chevron 9">
            <a:extLst>
              <a:ext uri="{FF2B5EF4-FFF2-40B4-BE49-F238E27FC236}">
                <a16:creationId xmlns:a16="http://schemas.microsoft.com/office/drawing/2014/main" id="{FFBB7020-4421-4CFB-9AD5-1893BFC8D2F0}"/>
              </a:ext>
            </a:extLst>
          </p:cNvPr>
          <p:cNvSpPr/>
          <p:nvPr/>
        </p:nvSpPr>
        <p:spPr>
          <a:xfrm rot="5400000">
            <a:off x="3273443" y="1453692"/>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Pre-repair visit</a:t>
            </a:r>
          </a:p>
        </p:txBody>
      </p:sp>
      <p:sp>
        <p:nvSpPr>
          <p:cNvPr id="9" name="Arrow: Chevron 12">
            <a:extLst>
              <a:ext uri="{FF2B5EF4-FFF2-40B4-BE49-F238E27FC236}">
                <a16:creationId xmlns:a16="http://schemas.microsoft.com/office/drawing/2014/main" id="{F751E742-ACE5-4311-BEC7-8D8A10732879}"/>
              </a:ext>
            </a:extLst>
          </p:cNvPr>
          <p:cNvSpPr/>
          <p:nvPr/>
        </p:nvSpPr>
        <p:spPr>
          <a:xfrm rot="5400000">
            <a:off x="3273443" y="1879804"/>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Drafting of the quotation</a:t>
            </a:r>
          </a:p>
        </p:txBody>
      </p:sp>
      <p:sp>
        <p:nvSpPr>
          <p:cNvPr id="10" name="Arrow: Chevron 13">
            <a:extLst>
              <a:ext uri="{FF2B5EF4-FFF2-40B4-BE49-F238E27FC236}">
                <a16:creationId xmlns:a16="http://schemas.microsoft.com/office/drawing/2014/main" id="{4DF43315-8157-40B9-831B-B3F41D276556}"/>
              </a:ext>
            </a:extLst>
          </p:cNvPr>
          <p:cNvSpPr/>
          <p:nvPr/>
        </p:nvSpPr>
        <p:spPr>
          <a:xfrm rot="5400000">
            <a:off x="3273443" y="2305916"/>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Design office control</a:t>
            </a:r>
          </a:p>
        </p:txBody>
      </p:sp>
      <p:sp>
        <p:nvSpPr>
          <p:cNvPr id="11" name="Arrow: Chevron 14">
            <a:extLst>
              <a:ext uri="{FF2B5EF4-FFF2-40B4-BE49-F238E27FC236}">
                <a16:creationId xmlns:a16="http://schemas.microsoft.com/office/drawing/2014/main" id="{C6B0A0A6-7DC1-446E-A970-1C78FE7B05E7}"/>
              </a:ext>
            </a:extLst>
          </p:cNvPr>
          <p:cNvSpPr/>
          <p:nvPr/>
        </p:nvSpPr>
        <p:spPr>
          <a:xfrm rot="5400000">
            <a:off x="3273443" y="2732026"/>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Sending of the quotation</a:t>
            </a:r>
          </a:p>
        </p:txBody>
      </p:sp>
      <p:sp>
        <p:nvSpPr>
          <p:cNvPr id="12" name="Arrow: Chevron 15">
            <a:extLst>
              <a:ext uri="{FF2B5EF4-FFF2-40B4-BE49-F238E27FC236}">
                <a16:creationId xmlns:a16="http://schemas.microsoft.com/office/drawing/2014/main" id="{67693F63-D872-4044-ADB2-C400E44ED05F}"/>
              </a:ext>
            </a:extLst>
          </p:cNvPr>
          <p:cNvSpPr/>
          <p:nvPr/>
        </p:nvSpPr>
        <p:spPr>
          <a:xfrm rot="5400000">
            <a:off x="3273443" y="3584248"/>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Reparation</a:t>
            </a:r>
          </a:p>
        </p:txBody>
      </p:sp>
      <p:sp>
        <p:nvSpPr>
          <p:cNvPr id="13" name="Arrow: Chevron 16">
            <a:extLst>
              <a:ext uri="{FF2B5EF4-FFF2-40B4-BE49-F238E27FC236}">
                <a16:creationId xmlns:a16="http://schemas.microsoft.com/office/drawing/2014/main" id="{FFD2313E-5B14-4DD1-BDBA-9C5889D66C73}"/>
              </a:ext>
            </a:extLst>
          </p:cNvPr>
          <p:cNvSpPr/>
          <p:nvPr/>
        </p:nvSpPr>
        <p:spPr>
          <a:xfrm rot="5400000">
            <a:off x="3273444" y="3158137"/>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Agreement and planning</a:t>
            </a:r>
          </a:p>
        </p:txBody>
      </p:sp>
      <p:sp>
        <p:nvSpPr>
          <p:cNvPr id="14" name="Arrow: Chevron 17">
            <a:extLst>
              <a:ext uri="{FF2B5EF4-FFF2-40B4-BE49-F238E27FC236}">
                <a16:creationId xmlns:a16="http://schemas.microsoft.com/office/drawing/2014/main" id="{329454EA-414E-4AC5-80E0-57789AEC3CB6}"/>
              </a:ext>
            </a:extLst>
          </p:cNvPr>
          <p:cNvSpPr/>
          <p:nvPr/>
        </p:nvSpPr>
        <p:spPr>
          <a:xfrm rot="5400000">
            <a:off x="3273443" y="4010360"/>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Signature and doc. receipt</a:t>
            </a:r>
          </a:p>
        </p:txBody>
      </p:sp>
      <p:sp>
        <p:nvSpPr>
          <p:cNvPr id="15" name="Arrow: Chevron 18">
            <a:extLst>
              <a:ext uri="{FF2B5EF4-FFF2-40B4-BE49-F238E27FC236}">
                <a16:creationId xmlns:a16="http://schemas.microsoft.com/office/drawing/2014/main" id="{74475D91-FAA9-4481-BB90-C143AB2CF6AD}"/>
              </a:ext>
            </a:extLst>
          </p:cNvPr>
          <p:cNvSpPr/>
          <p:nvPr/>
        </p:nvSpPr>
        <p:spPr>
          <a:xfrm rot="5400000">
            <a:off x="3273442" y="4436473"/>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Quality control, client satisfaction</a:t>
            </a:r>
          </a:p>
        </p:txBody>
      </p:sp>
      <p:sp>
        <p:nvSpPr>
          <p:cNvPr id="16" name="Rectangle 15">
            <a:extLst>
              <a:ext uri="{FF2B5EF4-FFF2-40B4-BE49-F238E27FC236}">
                <a16:creationId xmlns:a16="http://schemas.microsoft.com/office/drawing/2014/main" id="{C3B5A392-C953-443D-83BE-3BA88F87E568}"/>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Global Process (post-claim reparation)</a:t>
            </a:r>
          </a:p>
        </p:txBody>
      </p:sp>
      <p:sp>
        <p:nvSpPr>
          <p:cNvPr id="17" name="Rectangle 16">
            <a:extLst>
              <a:ext uri="{FF2B5EF4-FFF2-40B4-BE49-F238E27FC236}">
                <a16:creationId xmlns:a16="http://schemas.microsoft.com/office/drawing/2014/main" id="{08602E73-CEE9-4D0A-8C3F-5D734DA21856}"/>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Phase</a:t>
            </a:r>
          </a:p>
        </p:txBody>
      </p:sp>
      <p:pic>
        <p:nvPicPr>
          <p:cNvPr id="19" name="Graphique 8">
            <a:extLst>
              <a:ext uri="{FF2B5EF4-FFF2-40B4-BE49-F238E27FC236}">
                <a16:creationId xmlns:a16="http://schemas.microsoft.com/office/drawing/2014/main" id="{6977233C-DB92-442C-BBB8-99408DD90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831" y="1362016"/>
            <a:ext cx="304800" cy="381000"/>
          </a:xfrm>
          <a:prstGeom prst="rect">
            <a:avLst/>
          </a:prstGeom>
        </p:spPr>
      </p:pic>
      <p:pic>
        <p:nvPicPr>
          <p:cNvPr id="20" name="Graphique 10">
            <a:extLst>
              <a:ext uri="{FF2B5EF4-FFF2-40B4-BE49-F238E27FC236}">
                <a16:creationId xmlns:a16="http://schemas.microsoft.com/office/drawing/2014/main" id="{B7E541F4-3848-42B3-B882-7EB097454D2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508"/>
          <a:stretch/>
        </p:blipFill>
        <p:spPr>
          <a:xfrm>
            <a:off x="688092" y="3240878"/>
            <a:ext cx="290539" cy="277442"/>
          </a:xfrm>
          <a:prstGeom prst="rect">
            <a:avLst/>
          </a:prstGeom>
        </p:spPr>
      </p:pic>
      <p:pic>
        <p:nvPicPr>
          <p:cNvPr id="21" name="Graphique 13">
            <a:extLst>
              <a:ext uri="{FF2B5EF4-FFF2-40B4-BE49-F238E27FC236}">
                <a16:creationId xmlns:a16="http://schemas.microsoft.com/office/drawing/2014/main" id="{B131A9E4-9923-4B3A-9AD5-737A8D51610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939" y="4893375"/>
            <a:ext cx="236843" cy="236843"/>
          </a:xfrm>
          <a:prstGeom prst="rect">
            <a:avLst/>
          </a:prstGeom>
        </p:spPr>
      </p:pic>
      <p:sp>
        <p:nvSpPr>
          <p:cNvPr id="23" name="Rectangle 22">
            <a:extLst>
              <a:ext uri="{FF2B5EF4-FFF2-40B4-BE49-F238E27FC236}">
                <a16:creationId xmlns:a16="http://schemas.microsoft.com/office/drawing/2014/main" id="{B17B5902-BDE5-4C91-98D6-624AA4BD047A}"/>
              </a:ext>
            </a:extLst>
          </p:cNvPr>
          <p:cNvSpPr/>
          <p:nvPr/>
        </p:nvSpPr>
        <p:spPr>
          <a:xfrm>
            <a:off x="4389849" y="815149"/>
            <a:ext cx="5163726"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Market expectations / key stakes for post loss players</a:t>
            </a:r>
          </a:p>
        </p:txBody>
      </p:sp>
      <p:sp>
        <p:nvSpPr>
          <p:cNvPr id="30" name="ZoneTexte 79">
            <a:extLst>
              <a:ext uri="{FF2B5EF4-FFF2-40B4-BE49-F238E27FC236}">
                <a16:creationId xmlns:a16="http://schemas.microsoft.com/office/drawing/2014/main" id="{8781E301-2829-4212-BC5D-10A3652130A7}"/>
              </a:ext>
            </a:extLst>
          </p:cNvPr>
          <p:cNvSpPr txBox="1"/>
          <p:nvPr/>
        </p:nvSpPr>
        <p:spPr>
          <a:xfrm>
            <a:off x="6350001" y="2884147"/>
            <a:ext cx="3236048" cy="767326"/>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For all insurance companies, it is very hard to find skilled workers where you can be confident about the quality of their work.</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Home Product Manager at Allianz Partners</a:t>
            </a:r>
          </a:p>
        </p:txBody>
      </p:sp>
      <p:sp>
        <p:nvSpPr>
          <p:cNvPr id="31" name="ZoneTexte 79">
            <a:extLst>
              <a:ext uri="{FF2B5EF4-FFF2-40B4-BE49-F238E27FC236}">
                <a16:creationId xmlns:a16="http://schemas.microsoft.com/office/drawing/2014/main" id="{FC5D5549-3024-4706-A1D3-2EC5B6005011}"/>
              </a:ext>
            </a:extLst>
          </p:cNvPr>
          <p:cNvSpPr txBox="1"/>
          <p:nvPr/>
        </p:nvSpPr>
        <p:spPr>
          <a:xfrm>
            <a:off x="6350001" y="2079350"/>
            <a:ext cx="3236048" cy="764294"/>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The REN providers do not win money on repair (perhaps on the volume) but win money on workflow management.</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Home Product Manager at Allianz Partners</a:t>
            </a:r>
          </a:p>
        </p:txBody>
      </p:sp>
      <p:sp>
        <p:nvSpPr>
          <p:cNvPr id="32" name="ZoneTexte 79">
            <a:extLst>
              <a:ext uri="{FF2B5EF4-FFF2-40B4-BE49-F238E27FC236}">
                <a16:creationId xmlns:a16="http://schemas.microsoft.com/office/drawing/2014/main" id="{95C2A0B0-3C59-417F-A7AF-CB055F5691A9}"/>
              </a:ext>
            </a:extLst>
          </p:cNvPr>
          <p:cNvSpPr txBox="1"/>
          <p:nvPr/>
        </p:nvSpPr>
        <p:spPr>
          <a:xfrm>
            <a:off x="6350001" y="1274553"/>
            <a:ext cx="3236048" cy="764294"/>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Insurance companies are looking for end-to-end claim management with a REN provider handling all the process.</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Home Product Manager at Allianz Partners</a:t>
            </a:r>
          </a:p>
        </p:txBody>
      </p:sp>
      <p:sp>
        <p:nvSpPr>
          <p:cNvPr id="33" name="ZoneTexte 79">
            <a:extLst>
              <a:ext uri="{FF2B5EF4-FFF2-40B4-BE49-F238E27FC236}">
                <a16:creationId xmlns:a16="http://schemas.microsoft.com/office/drawing/2014/main" id="{9A17175B-3D0E-49D1-9772-511BEABBDF40}"/>
              </a:ext>
            </a:extLst>
          </p:cNvPr>
          <p:cNvSpPr txBox="1"/>
          <p:nvPr/>
        </p:nvSpPr>
        <p:spPr>
          <a:xfrm>
            <a:off x="6350001" y="4454818"/>
            <a:ext cx="3236048" cy="897487"/>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REN provider need to use their long-lasting data base to create management rules to increase both the margin and customer satisfaction.</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Home Product Manager at Allianz Partners</a:t>
            </a:r>
          </a:p>
        </p:txBody>
      </p:sp>
      <p:sp>
        <p:nvSpPr>
          <p:cNvPr id="34" name="ZoneTexte 79">
            <a:extLst>
              <a:ext uri="{FF2B5EF4-FFF2-40B4-BE49-F238E27FC236}">
                <a16:creationId xmlns:a16="http://schemas.microsoft.com/office/drawing/2014/main" id="{0D26BFCF-8441-4D95-B0FE-AB36CB9BE014}"/>
              </a:ext>
            </a:extLst>
          </p:cNvPr>
          <p:cNvSpPr txBox="1"/>
          <p:nvPr/>
        </p:nvSpPr>
        <p:spPr>
          <a:xfrm>
            <a:off x="6350001" y="5392807"/>
            <a:ext cx="3236048" cy="862042"/>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REN providers could provide tools for automated decision-making to offer the most advantageous choice to the insurance company.</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Home Product Manager at Allianz Partners</a:t>
            </a:r>
          </a:p>
        </p:txBody>
      </p:sp>
      <p:sp>
        <p:nvSpPr>
          <p:cNvPr id="36" name="Rectangle 35">
            <a:extLst>
              <a:ext uri="{FF2B5EF4-FFF2-40B4-BE49-F238E27FC236}">
                <a16:creationId xmlns:a16="http://schemas.microsoft.com/office/drawing/2014/main" id="{BBA214AC-0EE9-424B-BD2E-A4BE8AEC5800}"/>
              </a:ext>
            </a:extLst>
          </p:cNvPr>
          <p:cNvSpPr/>
          <p:nvPr/>
        </p:nvSpPr>
        <p:spPr>
          <a:xfrm>
            <a:off x="4389849" y="1249043"/>
            <a:ext cx="1960151" cy="966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a:solidFill>
                  <a:schemeClr val="tx1"/>
                </a:solidFill>
              </a:rPr>
              <a:t>Insurance companies expect a system that </a:t>
            </a:r>
            <a:r>
              <a:rPr lang="en-US" sz="900" b="1">
                <a:solidFill>
                  <a:schemeClr val="accent5">
                    <a:lumMod val="75000"/>
                  </a:schemeClr>
                </a:solidFill>
              </a:rPr>
              <a:t>simplifies the handling of claim file </a:t>
            </a:r>
            <a:r>
              <a:rPr lang="en-US" sz="900">
                <a:solidFill>
                  <a:schemeClr val="tx1"/>
                </a:solidFill>
              </a:rPr>
              <a:t>and provides them with an </a:t>
            </a:r>
            <a:r>
              <a:rPr lang="en-US" sz="900" b="1">
                <a:solidFill>
                  <a:schemeClr val="accent5">
                    <a:lumMod val="75000"/>
                  </a:schemeClr>
                </a:solidFill>
              </a:rPr>
              <a:t>end-to-end management</a:t>
            </a:r>
          </a:p>
        </p:txBody>
      </p:sp>
      <p:sp>
        <p:nvSpPr>
          <p:cNvPr id="37" name="Rectangle 36">
            <a:extLst>
              <a:ext uri="{FF2B5EF4-FFF2-40B4-BE49-F238E27FC236}">
                <a16:creationId xmlns:a16="http://schemas.microsoft.com/office/drawing/2014/main" id="{357BF76E-F609-4ABB-AF14-CA5912FE2D08}"/>
              </a:ext>
            </a:extLst>
          </p:cNvPr>
          <p:cNvSpPr/>
          <p:nvPr/>
        </p:nvSpPr>
        <p:spPr>
          <a:xfrm>
            <a:off x="4389849" y="5193579"/>
            <a:ext cx="1960151" cy="10545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a:solidFill>
                  <a:schemeClr val="tx1"/>
                </a:solidFill>
              </a:rPr>
              <a:t>Market stakeholders are looking for </a:t>
            </a:r>
            <a:r>
              <a:rPr lang="en-US" sz="900" b="1">
                <a:solidFill>
                  <a:schemeClr val="accent5">
                    <a:lumMod val="75000"/>
                  </a:schemeClr>
                </a:solidFill>
              </a:rPr>
              <a:t>decision-support tools </a:t>
            </a:r>
            <a:r>
              <a:rPr lang="en-US" sz="900">
                <a:solidFill>
                  <a:schemeClr val="tx1"/>
                </a:solidFill>
              </a:rPr>
              <a:t>with key aspects:</a:t>
            </a:r>
          </a:p>
          <a:p>
            <a:pPr marL="444500" lvl="1" indent="-165100">
              <a:buFont typeface="Wingdings" panose="05000000000000000000" pitchFamily="2" charset="2"/>
              <a:buChar char="§"/>
            </a:pPr>
            <a:r>
              <a:rPr lang="en-US" sz="900">
                <a:solidFill>
                  <a:schemeClr val="tx1"/>
                </a:solidFill>
              </a:rPr>
              <a:t>Price evaluation</a:t>
            </a:r>
            <a:endParaRPr lang="en-US" sz="900" b="1">
              <a:solidFill>
                <a:schemeClr val="accent5">
                  <a:lumMod val="75000"/>
                </a:schemeClr>
              </a:solidFill>
            </a:endParaRPr>
          </a:p>
          <a:p>
            <a:pPr marL="444500" lvl="1" indent="-165100">
              <a:buClr>
                <a:schemeClr val="tx1"/>
              </a:buClr>
              <a:buFont typeface="Wingdings" panose="05000000000000000000" pitchFamily="2" charset="2"/>
              <a:buChar char="§"/>
            </a:pPr>
            <a:r>
              <a:rPr lang="en-US" sz="900">
                <a:solidFill>
                  <a:schemeClr val="tx1"/>
                </a:solidFill>
              </a:rPr>
              <a:t>Repair follow-up</a:t>
            </a:r>
          </a:p>
        </p:txBody>
      </p:sp>
      <p:sp>
        <p:nvSpPr>
          <p:cNvPr id="38" name="Rectangle 37">
            <a:extLst>
              <a:ext uri="{FF2B5EF4-FFF2-40B4-BE49-F238E27FC236}">
                <a16:creationId xmlns:a16="http://schemas.microsoft.com/office/drawing/2014/main" id="{3D91B623-E5CB-4481-8380-8F078F4ED175}"/>
              </a:ext>
            </a:extLst>
          </p:cNvPr>
          <p:cNvSpPr/>
          <p:nvPr/>
        </p:nvSpPr>
        <p:spPr>
          <a:xfrm>
            <a:off x="4389849" y="2284434"/>
            <a:ext cx="1960151" cy="15574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a:solidFill>
                  <a:schemeClr val="tx1"/>
                </a:solidFill>
              </a:rPr>
              <a:t>End customer require a </a:t>
            </a:r>
            <a:r>
              <a:rPr lang="en-US" sz="900" b="1">
                <a:solidFill>
                  <a:schemeClr val="accent5">
                    <a:lumMod val="75000"/>
                  </a:schemeClr>
                </a:solidFill>
              </a:rPr>
              <a:t>better access </a:t>
            </a:r>
            <a:r>
              <a:rPr lang="en-US" sz="900">
                <a:solidFill>
                  <a:schemeClr val="tx1"/>
                </a:solidFill>
              </a:rPr>
              <a:t>with a digital platform to </a:t>
            </a:r>
            <a:r>
              <a:rPr lang="en-US" sz="900" b="1">
                <a:solidFill>
                  <a:schemeClr val="accent5">
                    <a:lumMod val="75000"/>
                  </a:schemeClr>
                </a:solidFill>
              </a:rPr>
              <a:t>follow their claim</a:t>
            </a:r>
            <a:r>
              <a:rPr lang="en-US" sz="900">
                <a:solidFill>
                  <a:schemeClr val="accent5">
                    <a:lumMod val="75000"/>
                  </a:schemeClr>
                </a:solidFill>
              </a:rPr>
              <a:t>, </a:t>
            </a:r>
            <a:r>
              <a:rPr lang="en-US" sz="900">
                <a:solidFill>
                  <a:schemeClr val="tx1"/>
                </a:solidFill>
              </a:rPr>
              <a:t>as demonstrated by a survey conducted by </a:t>
            </a:r>
            <a:r>
              <a:rPr lang="en-US" sz="900" err="1">
                <a:solidFill>
                  <a:schemeClr val="tx1"/>
                </a:solidFill>
              </a:rPr>
              <a:t>Multiasistencia</a:t>
            </a:r>
            <a:r>
              <a:rPr lang="en-US" sz="900">
                <a:solidFill>
                  <a:schemeClr val="tx1"/>
                </a:solidFill>
              </a:rPr>
              <a:t> where 58% of insured people place digitalization as their top priority</a:t>
            </a:r>
          </a:p>
        </p:txBody>
      </p:sp>
      <p:sp>
        <p:nvSpPr>
          <p:cNvPr id="46" name="ZoneTexte 45">
            <a:extLst>
              <a:ext uri="{FF2B5EF4-FFF2-40B4-BE49-F238E27FC236}">
                <a16:creationId xmlns:a16="http://schemas.microsoft.com/office/drawing/2014/main" id="{6AA55E8D-57AF-4945-9E94-DE7A7BE61822}"/>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expert calls</a:t>
            </a:r>
          </a:p>
        </p:txBody>
      </p:sp>
      <p:sp>
        <p:nvSpPr>
          <p:cNvPr id="49" name="Arrow: Chevron 26">
            <a:extLst>
              <a:ext uri="{FF2B5EF4-FFF2-40B4-BE49-F238E27FC236}">
                <a16:creationId xmlns:a16="http://schemas.microsoft.com/office/drawing/2014/main" id="{7F1A8DDF-BB9E-4E12-90EF-9A954D4E9527}"/>
              </a:ext>
            </a:extLst>
          </p:cNvPr>
          <p:cNvSpPr/>
          <p:nvPr/>
        </p:nvSpPr>
        <p:spPr>
          <a:xfrm rot="5400000">
            <a:off x="3273442" y="4862590"/>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After reparation</a:t>
            </a:r>
          </a:p>
        </p:txBody>
      </p:sp>
      <p:sp>
        <p:nvSpPr>
          <p:cNvPr id="50" name="Arrow: Chevron 275">
            <a:extLst>
              <a:ext uri="{FF2B5EF4-FFF2-40B4-BE49-F238E27FC236}">
                <a16:creationId xmlns:a16="http://schemas.microsoft.com/office/drawing/2014/main" id="{D983CBF4-656D-415F-A0E6-4EF1ECFA98D8}"/>
              </a:ext>
            </a:extLst>
          </p:cNvPr>
          <p:cNvSpPr/>
          <p:nvPr/>
        </p:nvSpPr>
        <p:spPr>
          <a:xfrm rot="5400000">
            <a:off x="3277813" y="5274042"/>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Non-claim situations</a:t>
            </a:r>
          </a:p>
        </p:txBody>
      </p:sp>
      <p:sp>
        <p:nvSpPr>
          <p:cNvPr id="51" name="Rectangle 50">
            <a:extLst>
              <a:ext uri="{FF2B5EF4-FFF2-40B4-BE49-F238E27FC236}">
                <a16:creationId xmlns:a16="http://schemas.microsoft.com/office/drawing/2014/main" id="{C518067F-36AA-4233-91AF-1B75DE764C1D}"/>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Non-core</a:t>
            </a:r>
          </a:p>
        </p:txBody>
      </p:sp>
      <p:sp>
        <p:nvSpPr>
          <p:cNvPr id="52" name="Rectangle 51">
            <a:extLst>
              <a:ext uri="{FF2B5EF4-FFF2-40B4-BE49-F238E27FC236}">
                <a16:creationId xmlns:a16="http://schemas.microsoft.com/office/drawing/2014/main" id="{CB183989-F33A-443E-A9EC-A3EA75137A1D}"/>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Stakeholders involved</a:t>
            </a:r>
          </a:p>
        </p:txBody>
      </p:sp>
      <p:pic>
        <p:nvPicPr>
          <p:cNvPr id="57" name="Graphique 25">
            <a:extLst>
              <a:ext uri="{FF2B5EF4-FFF2-40B4-BE49-F238E27FC236}">
                <a16:creationId xmlns:a16="http://schemas.microsoft.com/office/drawing/2014/main" id="{F74FA63A-A594-459B-8011-33B103A254E6}"/>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319951" y="6501177"/>
            <a:ext cx="252000" cy="292299"/>
          </a:xfrm>
          <a:prstGeom prst="rect">
            <a:avLst/>
          </a:prstGeom>
        </p:spPr>
      </p:pic>
      <p:pic>
        <p:nvPicPr>
          <p:cNvPr id="58" name="Graphic 70" descr="Mining tools with solid fill">
            <a:extLst>
              <a:ext uri="{FF2B5EF4-FFF2-40B4-BE49-F238E27FC236}">
                <a16:creationId xmlns:a16="http://schemas.microsoft.com/office/drawing/2014/main" id="{C18556EB-BEE3-4759-8509-8BAC9C7CF7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42481" y="6541476"/>
            <a:ext cx="252000" cy="252000"/>
          </a:xfrm>
          <a:prstGeom prst="rect">
            <a:avLst/>
          </a:prstGeom>
        </p:spPr>
      </p:pic>
      <p:pic>
        <p:nvPicPr>
          <p:cNvPr id="59" name="Graphique 58">
            <a:extLst>
              <a:ext uri="{FF2B5EF4-FFF2-40B4-BE49-F238E27FC236}">
                <a16:creationId xmlns:a16="http://schemas.microsoft.com/office/drawing/2014/main" id="{E0CC8DC4-6C89-43D7-9391-E1CB27F5385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95101" y="6509976"/>
            <a:ext cx="243839" cy="304799"/>
          </a:xfrm>
          <a:prstGeom prst="rect">
            <a:avLst/>
          </a:prstGeom>
        </p:spPr>
      </p:pic>
      <p:sp>
        <p:nvSpPr>
          <p:cNvPr id="60" name="ZoneTexte 79">
            <a:extLst>
              <a:ext uri="{FF2B5EF4-FFF2-40B4-BE49-F238E27FC236}">
                <a16:creationId xmlns:a16="http://schemas.microsoft.com/office/drawing/2014/main" id="{14D6537D-0B58-4DB6-B315-DB8469395B6C}"/>
              </a:ext>
            </a:extLst>
          </p:cNvPr>
          <p:cNvSpPr txBox="1"/>
          <p:nvPr/>
        </p:nvSpPr>
        <p:spPr>
          <a:xfrm>
            <a:off x="580426" y="6553381"/>
            <a:ext cx="665720" cy="240095"/>
          </a:xfrm>
          <a:prstGeom prst="rect">
            <a:avLst/>
          </a:prstGeom>
          <a:noFill/>
        </p:spPr>
        <p:txBody>
          <a:bodyPr wrap="square" lIns="36000" rIns="36000">
            <a:noAutofit/>
          </a:bodyPr>
          <a:lstStyle/>
          <a:p>
            <a:pPr marL="95250">
              <a:spcAft>
                <a:spcPts val="300"/>
              </a:spcAft>
              <a:buClr>
                <a:schemeClr val="tx1"/>
              </a:buClr>
              <a:defRPr/>
            </a:pPr>
            <a:r>
              <a:rPr lang="en-US" sz="900">
                <a:latin typeface="+mj-lt"/>
              </a:rPr>
              <a:t>Insurers</a:t>
            </a:r>
            <a:endParaRPr lang="en-US" sz="900">
              <a:solidFill>
                <a:schemeClr val="tx2"/>
              </a:solidFill>
              <a:latin typeface="+mj-lt"/>
            </a:endParaRPr>
          </a:p>
        </p:txBody>
      </p:sp>
      <p:sp>
        <p:nvSpPr>
          <p:cNvPr id="61" name="ZoneTexte 79">
            <a:extLst>
              <a:ext uri="{FF2B5EF4-FFF2-40B4-BE49-F238E27FC236}">
                <a16:creationId xmlns:a16="http://schemas.microsoft.com/office/drawing/2014/main" id="{97E650CB-FAC0-446C-B880-E44B6031DF36}"/>
              </a:ext>
            </a:extLst>
          </p:cNvPr>
          <p:cNvSpPr txBox="1"/>
          <p:nvPr/>
        </p:nvSpPr>
        <p:spPr>
          <a:xfrm>
            <a:off x="1754322" y="6553381"/>
            <a:ext cx="1388927" cy="240095"/>
          </a:xfrm>
          <a:prstGeom prst="rect">
            <a:avLst/>
          </a:prstGeom>
          <a:noFill/>
        </p:spPr>
        <p:txBody>
          <a:bodyPr wrap="square" lIns="36000" rIns="36000">
            <a:noAutofit/>
          </a:bodyPr>
          <a:lstStyle/>
          <a:p>
            <a:pPr marL="95250">
              <a:spcAft>
                <a:spcPts val="300"/>
              </a:spcAft>
              <a:buClr>
                <a:schemeClr val="tx1"/>
              </a:buClr>
              <a:defRPr/>
            </a:pPr>
            <a:r>
              <a:rPr lang="en-US" sz="900">
                <a:latin typeface="+mj-lt"/>
              </a:rPr>
              <a:t>Repair stakeholders</a:t>
            </a:r>
            <a:endParaRPr lang="en-US" sz="900">
              <a:solidFill>
                <a:schemeClr val="tx2"/>
              </a:solidFill>
              <a:latin typeface="+mj-lt"/>
            </a:endParaRPr>
          </a:p>
        </p:txBody>
      </p:sp>
      <p:sp>
        <p:nvSpPr>
          <p:cNvPr id="62" name="ZoneTexte 79">
            <a:extLst>
              <a:ext uri="{FF2B5EF4-FFF2-40B4-BE49-F238E27FC236}">
                <a16:creationId xmlns:a16="http://schemas.microsoft.com/office/drawing/2014/main" id="{D82C7EEA-6857-42BF-9A36-8E700C58E26A}"/>
              </a:ext>
            </a:extLst>
          </p:cNvPr>
          <p:cNvSpPr txBox="1"/>
          <p:nvPr/>
        </p:nvSpPr>
        <p:spPr>
          <a:xfrm>
            <a:off x="3393461" y="6553382"/>
            <a:ext cx="1086940" cy="232320"/>
          </a:xfrm>
          <a:prstGeom prst="rect">
            <a:avLst/>
          </a:prstGeom>
          <a:noFill/>
        </p:spPr>
        <p:txBody>
          <a:bodyPr wrap="square" lIns="36000" rIns="36000">
            <a:noAutofit/>
          </a:bodyPr>
          <a:lstStyle/>
          <a:p>
            <a:pPr marL="95250">
              <a:spcAft>
                <a:spcPts val="300"/>
              </a:spcAft>
              <a:buClr>
                <a:schemeClr val="tx1"/>
              </a:buClr>
              <a:defRPr/>
            </a:pPr>
            <a:r>
              <a:rPr lang="en-US" sz="900">
                <a:latin typeface="+mj-lt"/>
              </a:rPr>
              <a:t>Insured people</a:t>
            </a:r>
            <a:endParaRPr lang="en-US" sz="900">
              <a:solidFill>
                <a:schemeClr val="tx2"/>
              </a:solidFill>
              <a:latin typeface="+mj-lt"/>
            </a:endParaRPr>
          </a:p>
        </p:txBody>
      </p:sp>
      <p:sp>
        <p:nvSpPr>
          <p:cNvPr id="63" name="Rectangle 62">
            <a:extLst>
              <a:ext uri="{FF2B5EF4-FFF2-40B4-BE49-F238E27FC236}">
                <a16:creationId xmlns:a16="http://schemas.microsoft.com/office/drawing/2014/main" id="{B30BB911-AB18-464D-9C82-EC0D38A7511C}"/>
              </a:ext>
            </a:extLst>
          </p:cNvPr>
          <p:cNvSpPr/>
          <p:nvPr/>
        </p:nvSpPr>
        <p:spPr>
          <a:xfrm>
            <a:off x="4389849" y="3910589"/>
            <a:ext cx="1960151" cy="1214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a:solidFill>
                  <a:schemeClr val="tx1"/>
                </a:solidFill>
              </a:rPr>
              <a:t>Insurance companies trust REN providers to deliver </a:t>
            </a:r>
            <a:r>
              <a:rPr lang="en-US" sz="900" b="1">
                <a:solidFill>
                  <a:schemeClr val="accent5">
                    <a:lumMod val="75000"/>
                  </a:schemeClr>
                </a:solidFill>
              </a:rPr>
              <a:t>top quality interventions</a:t>
            </a:r>
            <a:r>
              <a:rPr lang="en-US" sz="900">
                <a:solidFill>
                  <a:schemeClr val="accent5">
                    <a:lumMod val="75000"/>
                  </a:schemeClr>
                </a:solidFill>
              </a:rPr>
              <a:t> </a:t>
            </a:r>
            <a:r>
              <a:rPr lang="en-US" sz="900">
                <a:solidFill>
                  <a:schemeClr val="tx1"/>
                </a:solidFill>
              </a:rPr>
              <a:t>(by meeting deadlines, adequate matching)</a:t>
            </a:r>
          </a:p>
        </p:txBody>
      </p:sp>
      <p:sp>
        <p:nvSpPr>
          <p:cNvPr id="85" name="ZoneTexte 99">
            <a:extLst>
              <a:ext uri="{FF2B5EF4-FFF2-40B4-BE49-F238E27FC236}">
                <a16:creationId xmlns:a16="http://schemas.microsoft.com/office/drawing/2014/main" id="{76BFCA86-39A2-4CAD-9C8C-1732C90C6871}"/>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sp>
        <p:nvSpPr>
          <p:cNvPr id="93" name="ZoneTexte 79">
            <a:extLst>
              <a:ext uri="{FF2B5EF4-FFF2-40B4-BE49-F238E27FC236}">
                <a16:creationId xmlns:a16="http://schemas.microsoft.com/office/drawing/2014/main" id="{1ABC16EC-E4C7-4FDB-91C6-850186F5860B}"/>
              </a:ext>
            </a:extLst>
          </p:cNvPr>
          <p:cNvSpPr txBox="1"/>
          <p:nvPr/>
        </p:nvSpPr>
        <p:spPr>
          <a:xfrm>
            <a:off x="6350001" y="3691976"/>
            <a:ext cx="3236048" cy="722339"/>
          </a:xfrm>
          <a:prstGeom prst="rect">
            <a:avLst/>
          </a:prstGeom>
          <a:noFill/>
        </p:spPr>
        <p:txBody>
          <a:bodyPr wrap="square" lIns="0" rIns="0">
            <a:noAutofit/>
          </a:bodyPr>
          <a:lstStyle/>
          <a:p>
            <a:pPr marL="95250">
              <a:spcAft>
                <a:spcPts val="300"/>
              </a:spcAft>
              <a:buClr>
                <a:schemeClr val="tx1"/>
              </a:buClr>
              <a:defRPr/>
            </a:pPr>
            <a:r>
              <a:rPr lang="en-US" sz="900">
                <a:latin typeface="+mj-lt"/>
              </a:rPr>
              <a:t>“</a:t>
            </a:r>
            <a:r>
              <a:rPr lang="en-US" sz="900" i="1">
                <a:latin typeface="+mj-lt"/>
              </a:rPr>
              <a:t>The REN providers have two ways to differentiate themselves: the service delivered through digital tools or the quality of the repair.</a:t>
            </a:r>
            <a:r>
              <a:rPr lang="en-US" sz="900">
                <a:latin typeface="+mj-lt"/>
              </a:rPr>
              <a:t>” </a:t>
            </a:r>
          </a:p>
          <a:p>
            <a:pPr marL="95250" algn="r">
              <a:spcAft>
                <a:spcPts val="300"/>
              </a:spcAft>
              <a:buClr>
                <a:schemeClr val="tx1"/>
              </a:buClr>
              <a:defRPr/>
            </a:pPr>
            <a:r>
              <a:rPr lang="en-US" sz="900">
                <a:latin typeface="+mj-lt"/>
              </a:rPr>
              <a:t>– </a:t>
            </a:r>
            <a:r>
              <a:rPr lang="en-US" sz="900">
                <a:solidFill>
                  <a:schemeClr val="tx2"/>
                </a:solidFill>
                <a:latin typeface="+mj-lt"/>
              </a:rPr>
              <a:t>CEO at Sedgwick</a:t>
            </a:r>
          </a:p>
        </p:txBody>
      </p:sp>
      <p:pic>
        <p:nvPicPr>
          <p:cNvPr id="116" name="Graphique 25">
            <a:extLst>
              <a:ext uri="{FF2B5EF4-FFF2-40B4-BE49-F238E27FC236}">
                <a16:creationId xmlns:a16="http://schemas.microsoft.com/office/drawing/2014/main" id="{D7080959-0EA4-495D-A7B6-BC0B4043C681}"/>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1284742"/>
            <a:ext cx="252000" cy="292299"/>
          </a:xfrm>
          <a:prstGeom prst="rect">
            <a:avLst/>
          </a:prstGeom>
        </p:spPr>
      </p:pic>
      <p:pic>
        <p:nvPicPr>
          <p:cNvPr id="117" name="Graphique 25">
            <a:extLst>
              <a:ext uri="{FF2B5EF4-FFF2-40B4-BE49-F238E27FC236}">
                <a16:creationId xmlns:a16="http://schemas.microsoft.com/office/drawing/2014/main" id="{A5812BB8-3D44-448E-9FA9-60DB61144C55}"/>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2989187"/>
            <a:ext cx="252000" cy="292299"/>
          </a:xfrm>
          <a:prstGeom prst="rect">
            <a:avLst/>
          </a:prstGeom>
        </p:spPr>
      </p:pic>
      <p:pic>
        <p:nvPicPr>
          <p:cNvPr id="118" name="Graphique 25">
            <a:extLst>
              <a:ext uri="{FF2B5EF4-FFF2-40B4-BE49-F238E27FC236}">
                <a16:creationId xmlns:a16="http://schemas.microsoft.com/office/drawing/2014/main" id="{CFD43BE1-E8DB-4D5B-8E0F-CB9CE899CF6A}"/>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3415297"/>
            <a:ext cx="252000" cy="292299"/>
          </a:xfrm>
          <a:prstGeom prst="rect">
            <a:avLst/>
          </a:prstGeom>
        </p:spPr>
      </p:pic>
      <p:pic>
        <p:nvPicPr>
          <p:cNvPr id="119" name="Graphique 25">
            <a:extLst>
              <a:ext uri="{FF2B5EF4-FFF2-40B4-BE49-F238E27FC236}">
                <a16:creationId xmlns:a16="http://schemas.microsoft.com/office/drawing/2014/main" id="{518522DE-AABF-4719-8AA6-5416F84E191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4693632"/>
            <a:ext cx="252000" cy="292299"/>
          </a:xfrm>
          <a:prstGeom prst="rect">
            <a:avLst/>
          </a:prstGeom>
        </p:spPr>
      </p:pic>
      <p:pic>
        <p:nvPicPr>
          <p:cNvPr id="120" name="Graphique 25">
            <a:extLst>
              <a:ext uri="{FF2B5EF4-FFF2-40B4-BE49-F238E27FC236}">
                <a16:creationId xmlns:a16="http://schemas.microsoft.com/office/drawing/2014/main" id="{E7E2575B-1ED7-4ED6-BC6C-D70A2840BDF4}"/>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5119744"/>
            <a:ext cx="252000" cy="292299"/>
          </a:xfrm>
          <a:prstGeom prst="rect">
            <a:avLst/>
          </a:prstGeom>
        </p:spPr>
      </p:pic>
      <p:pic>
        <p:nvPicPr>
          <p:cNvPr id="121" name="Graphique 25">
            <a:extLst>
              <a:ext uri="{FF2B5EF4-FFF2-40B4-BE49-F238E27FC236}">
                <a16:creationId xmlns:a16="http://schemas.microsoft.com/office/drawing/2014/main" id="{E219FB4C-2269-4578-BD5F-8AF3BCF11E4A}"/>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4267520"/>
            <a:ext cx="252000" cy="292299"/>
          </a:xfrm>
          <a:prstGeom prst="rect">
            <a:avLst/>
          </a:prstGeom>
        </p:spPr>
      </p:pic>
      <p:pic>
        <p:nvPicPr>
          <p:cNvPr id="122" name="Graphique 25">
            <a:extLst>
              <a:ext uri="{FF2B5EF4-FFF2-40B4-BE49-F238E27FC236}">
                <a16:creationId xmlns:a16="http://schemas.microsoft.com/office/drawing/2014/main" id="{EE81C77C-792B-49E2-B852-3EA8D3A5DF86}"/>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2563075"/>
            <a:ext cx="252000" cy="292299"/>
          </a:xfrm>
          <a:prstGeom prst="rect">
            <a:avLst/>
          </a:prstGeom>
        </p:spPr>
      </p:pic>
      <p:pic>
        <p:nvPicPr>
          <p:cNvPr id="123" name="Graphique 25">
            <a:extLst>
              <a:ext uri="{FF2B5EF4-FFF2-40B4-BE49-F238E27FC236}">
                <a16:creationId xmlns:a16="http://schemas.microsoft.com/office/drawing/2014/main" id="{23E70D93-5A15-47B9-8C9A-9E831BC86ED9}"/>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2136963"/>
            <a:ext cx="252000" cy="292299"/>
          </a:xfrm>
          <a:prstGeom prst="rect">
            <a:avLst/>
          </a:prstGeom>
        </p:spPr>
      </p:pic>
      <p:pic>
        <p:nvPicPr>
          <p:cNvPr id="124" name="Graphique 25">
            <a:extLst>
              <a:ext uri="{FF2B5EF4-FFF2-40B4-BE49-F238E27FC236}">
                <a16:creationId xmlns:a16="http://schemas.microsoft.com/office/drawing/2014/main" id="{CED4367E-C5E2-49A6-B921-3C5401449414}"/>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1710854"/>
            <a:ext cx="252000" cy="292299"/>
          </a:xfrm>
          <a:prstGeom prst="rect">
            <a:avLst/>
          </a:prstGeom>
        </p:spPr>
      </p:pic>
      <p:pic>
        <p:nvPicPr>
          <p:cNvPr id="125" name="Graphique 25">
            <a:extLst>
              <a:ext uri="{FF2B5EF4-FFF2-40B4-BE49-F238E27FC236}">
                <a16:creationId xmlns:a16="http://schemas.microsoft.com/office/drawing/2014/main" id="{FFAD2366-F8E4-482B-A533-6C7AF4D5C652}"/>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3841408"/>
            <a:ext cx="252000" cy="292299"/>
          </a:xfrm>
          <a:prstGeom prst="rect">
            <a:avLst/>
          </a:prstGeom>
        </p:spPr>
      </p:pic>
      <p:pic>
        <p:nvPicPr>
          <p:cNvPr id="126" name="Graphique 25">
            <a:extLst>
              <a:ext uri="{FF2B5EF4-FFF2-40B4-BE49-F238E27FC236}">
                <a16:creationId xmlns:a16="http://schemas.microsoft.com/office/drawing/2014/main" id="{6245F5DB-CEFC-42AE-B474-EA7E1003DD32}"/>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5545861"/>
            <a:ext cx="252000" cy="292299"/>
          </a:xfrm>
          <a:prstGeom prst="rect">
            <a:avLst/>
          </a:prstGeom>
        </p:spPr>
      </p:pic>
      <p:pic>
        <p:nvPicPr>
          <p:cNvPr id="127" name="Graphique 25">
            <a:extLst>
              <a:ext uri="{FF2B5EF4-FFF2-40B4-BE49-F238E27FC236}">
                <a16:creationId xmlns:a16="http://schemas.microsoft.com/office/drawing/2014/main" id="{41706AD6-EE48-40EB-9C37-952137CD2C60}"/>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5961684"/>
            <a:ext cx="252000" cy="292299"/>
          </a:xfrm>
          <a:prstGeom prst="rect">
            <a:avLst/>
          </a:prstGeom>
        </p:spPr>
      </p:pic>
      <p:pic>
        <p:nvPicPr>
          <p:cNvPr id="128" name="Graphic 127" descr="Mining tools with solid fill">
            <a:extLst>
              <a:ext uri="{FF2B5EF4-FFF2-40B4-BE49-F238E27FC236}">
                <a16:creationId xmlns:a16="http://schemas.microsoft.com/office/drawing/2014/main" id="{19DD3D2C-5979-4CC7-BAA4-3706C8BF766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2583224"/>
            <a:ext cx="252000" cy="252000"/>
          </a:xfrm>
          <a:prstGeom prst="rect">
            <a:avLst/>
          </a:prstGeom>
        </p:spPr>
      </p:pic>
      <p:pic>
        <p:nvPicPr>
          <p:cNvPr id="129" name="Graphic 128" descr="Mining tools with solid fill">
            <a:extLst>
              <a:ext uri="{FF2B5EF4-FFF2-40B4-BE49-F238E27FC236}">
                <a16:creationId xmlns:a16="http://schemas.microsoft.com/office/drawing/2014/main" id="{07EF49A3-1D4A-4C1D-851F-3533BA90FBF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4287669"/>
            <a:ext cx="252000" cy="252000"/>
          </a:xfrm>
          <a:prstGeom prst="rect">
            <a:avLst/>
          </a:prstGeom>
        </p:spPr>
      </p:pic>
      <p:pic>
        <p:nvPicPr>
          <p:cNvPr id="130" name="Graphic 129" descr="Mining tools with solid fill">
            <a:extLst>
              <a:ext uri="{FF2B5EF4-FFF2-40B4-BE49-F238E27FC236}">
                <a16:creationId xmlns:a16="http://schemas.microsoft.com/office/drawing/2014/main" id="{4DA6B956-F751-4F80-96A3-F4D328993B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3861557"/>
            <a:ext cx="252000" cy="252000"/>
          </a:xfrm>
          <a:prstGeom prst="rect">
            <a:avLst/>
          </a:prstGeom>
        </p:spPr>
      </p:pic>
      <p:pic>
        <p:nvPicPr>
          <p:cNvPr id="131" name="Graphic 68" descr="Mining tools with solid fill">
            <a:extLst>
              <a:ext uri="{FF2B5EF4-FFF2-40B4-BE49-F238E27FC236}">
                <a16:creationId xmlns:a16="http://schemas.microsoft.com/office/drawing/2014/main" id="{024F7311-B963-474D-98B9-FF4505E08A0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2157112"/>
            <a:ext cx="252000" cy="252000"/>
          </a:xfrm>
          <a:prstGeom prst="rect">
            <a:avLst/>
          </a:prstGeom>
        </p:spPr>
      </p:pic>
      <p:pic>
        <p:nvPicPr>
          <p:cNvPr id="132" name="Graphic 131" descr="Mining tools with solid fill">
            <a:extLst>
              <a:ext uri="{FF2B5EF4-FFF2-40B4-BE49-F238E27FC236}">
                <a16:creationId xmlns:a16="http://schemas.microsoft.com/office/drawing/2014/main" id="{830C2059-D659-4B85-89E8-DB278EF1A7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3"/>
            <a:ext cx="252000" cy="252000"/>
          </a:xfrm>
          <a:prstGeom prst="rect">
            <a:avLst/>
          </a:prstGeom>
        </p:spPr>
      </p:pic>
      <p:pic>
        <p:nvPicPr>
          <p:cNvPr id="133" name="Graphic 132" descr="Mining tools with solid fill">
            <a:extLst>
              <a:ext uri="{FF2B5EF4-FFF2-40B4-BE49-F238E27FC236}">
                <a16:creationId xmlns:a16="http://schemas.microsoft.com/office/drawing/2014/main" id="{69921898-B544-446E-AC1F-022C3D29340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134" name="Graphic 133" descr="Mining tools with solid fill">
            <a:extLst>
              <a:ext uri="{FF2B5EF4-FFF2-40B4-BE49-F238E27FC236}">
                <a16:creationId xmlns:a16="http://schemas.microsoft.com/office/drawing/2014/main" id="{BA60813B-1F3C-499D-BBE1-27D46184922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135" name="Graphic 134" descr="Mining tools with solid fill">
            <a:extLst>
              <a:ext uri="{FF2B5EF4-FFF2-40B4-BE49-F238E27FC236}">
                <a16:creationId xmlns:a16="http://schemas.microsoft.com/office/drawing/2014/main" id="{45AB76FF-7459-464D-866A-6C64640299D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136" name="Graphic 135" descr="Mining tools with solid fill">
            <a:extLst>
              <a:ext uri="{FF2B5EF4-FFF2-40B4-BE49-F238E27FC236}">
                <a16:creationId xmlns:a16="http://schemas.microsoft.com/office/drawing/2014/main" id="{C1E2BC90-3C26-4F18-B5D1-EEC5C9FA874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137" name="Graphic 136" descr="Mining tools with solid fill">
            <a:extLst>
              <a:ext uri="{FF2B5EF4-FFF2-40B4-BE49-F238E27FC236}">
                <a16:creationId xmlns:a16="http://schemas.microsoft.com/office/drawing/2014/main" id="{E9DA7EB6-04A7-40BB-8E8D-2FCD0AABA6C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138" name="Graphic 137" descr="Mining tools with solid fill">
            <a:extLst>
              <a:ext uri="{FF2B5EF4-FFF2-40B4-BE49-F238E27FC236}">
                <a16:creationId xmlns:a16="http://schemas.microsoft.com/office/drawing/2014/main" id="{E0A8EC5E-1180-41F4-916C-A970DD289DE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139" name="Graphic 138" descr="Mining tools with solid fill">
            <a:extLst>
              <a:ext uri="{FF2B5EF4-FFF2-40B4-BE49-F238E27FC236}">
                <a16:creationId xmlns:a16="http://schemas.microsoft.com/office/drawing/2014/main" id="{865222C7-C1EF-41D2-A63E-6275C2AF4FA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140" name="Graphique 21">
            <a:extLst>
              <a:ext uri="{FF2B5EF4-FFF2-40B4-BE49-F238E27FC236}">
                <a16:creationId xmlns:a16="http://schemas.microsoft.com/office/drawing/2014/main" id="{E95B3BAD-558E-49AF-AD76-4A9B97CA30B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1699503"/>
            <a:ext cx="252000" cy="315000"/>
          </a:xfrm>
          <a:prstGeom prst="rect">
            <a:avLst/>
          </a:prstGeom>
        </p:spPr>
      </p:pic>
      <p:pic>
        <p:nvPicPr>
          <p:cNvPr id="141" name="Graphique 47">
            <a:extLst>
              <a:ext uri="{FF2B5EF4-FFF2-40B4-BE49-F238E27FC236}">
                <a16:creationId xmlns:a16="http://schemas.microsoft.com/office/drawing/2014/main" id="{F33E639A-3388-40F6-A894-19FD05D8DBD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4256169"/>
            <a:ext cx="252000" cy="315000"/>
          </a:xfrm>
          <a:prstGeom prst="rect">
            <a:avLst/>
          </a:prstGeom>
        </p:spPr>
      </p:pic>
      <p:pic>
        <p:nvPicPr>
          <p:cNvPr id="142" name="Graphique 52">
            <a:extLst>
              <a:ext uri="{FF2B5EF4-FFF2-40B4-BE49-F238E27FC236}">
                <a16:creationId xmlns:a16="http://schemas.microsoft.com/office/drawing/2014/main" id="{CD73ADCC-432A-498C-A33E-14622409210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4682281"/>
            <a:ext cx="252000" cy="315000"/>
          </a:xfrm>
          <a:prstGeom prst="rect">
            <a:avLst/>
          </a:prstGeom>
        </p:spPr>
      </p:pic>
      <p:pic>
        <p:nvPicPr>
          <p:cNvPr id="143" name="Graphique 53">
            <a:extLst>
              <a:ext uri="{FF2B5EF4-FFF2-40B4-BE49-F238E27FC236}">
                <a16:creationId xmlns:a16="http://schemas.microsoft.com/office/drawing/2014/main" id="{52E33D4E-E700-4D1B-B959-5528A616E02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108393"/>
            <a:ext cx="252000" cy="315000"/>
          </a:xfrm>
          <a:prstGeom prst="rect">
            <a:avLst/>
          </a:prstGeom>
        </p:spPr>
      </p:pic>
      <p:pic>
        <p:nvPicPr>
          <p:cNvPr id="144" name="Graphique 54">
            <a:extLst>
              <a:ext uri="{FF2B5EF4-FFF2-40B4-BE49-F238E27FC236}">
                <a16:creationId xmlns:a16="http://schemas.microsoft.com/office/drawing/2014/main" id="{BD4953EC-75B7-453E-A677-BF85D06832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534510"/>
            <a:ext cx="252000" cy="315000"/>
          </a:xfrm>
          <a:prstGeom prst="rect">
            <a:avLst/>
          </a:prstGeom>
        </p:spPr>
      </p:pic>
      <p:pic>
        <p:nvPicPr>
          <p:cNvPr id="145" name="Graphique 55">
            <a:extLst>
              <a:ext uri="{FF2B5EF4-FFF2-40B4-BE49-F238E27FC236}">
                <a16:creationId xmlns:a16="http://schemas.microsoft.com/office/drawing/2014/main" id="{BA8F969C-3A1E-4DA2-8F04-9E38F849A07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950333"/>
            <a:ext cx="252000" cy="315000"/>
          </a:xfrm>
          <a:prstGeom prst="rect">
            <a:avLst/>
          </a:prstGeom>
        </p:spPr>
      </p:pic>
      <p:pic>
        <p:nvPicPr>
          <p:cNvPr id="146" name="Graphique 76">
            <a:extLst>
              <a:ext uri="{FF2B5EF4-FFF2-40B4-BE49-F238E27FC236}">
                <a16:creationId xmlns:a16="http://schemas.microsoft.com/office/drawing/2014/main" id="{9BE677D6-38AD-4109-8DA2-E9A1136E0E1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2125612"/>
            <a:ext cx="252000" cy="315000"/>
          </a:xfrm>
          <a:prstGeom prst="rect">
            <a:avLst/>
          </a:prstGeom>
        </p:spPr>
      </p:pic>
      <p:pic>
        <p:nvPicPr>
          <p:cNvPr id="147" name="Graphique 47">
            <a:extLst>
              <a:ext uri="{FF2B5EF4-FFF2-40B4-BE49-F238E27FC236}">
                <a16:creationId xmlns:a16="http://schemas.microsoft.com/office/drawing/2014/main" id="{5EA0D7FB-ED90-4AC2-823E-671828F651B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3830057"/>
            <a:ext cx="252000" cy="315000"/>
          </a:xfrm>
          <a:prstGeom prst="rect">
            <a:avLst/>
          </a:prstGeom>
        </p:spPr>
      </p:pic>
      <p:pic>
        <p:nvPicPr>
          <p:cNvPr id="148" name="Graphique 47">
            <a:extLst>
              <a:ext uri="{FF2B5EF4-FFF2-40B4-BE49-F238E27FC236}">
                <a16:creationId xmlns:a16="http://schemas.microsoft.com/office/drawing/2014/main" id="{69EF78D9-D693-43E7-8E8B-98DDF6C008A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3403946"/>
            <a:ext cx="252000" cy="315000"/>
          </a:xfrm>
          <a:prstGeom prst="rect">
            <a:avLst/>
          </a:prstGeom>
        </p:spPr>
      </p:pic>
      <p:pic>
        <p:nvPicPr>
          <p:cNvPr id="149" name="Graphique 47">
            <a:extLst>
              <a:ext uri="{FF2B5EF4-FFF2-40B4-BE49-F238E27FC236}">
                <a16:creationId xmlns:a16="http://schemas.microsoft.com/office/drawing/2014/main" id="{D7488B11-21BB-4BBD-9D89-8B40C5A6460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2977836"/>
            <a:ext cx="252000" cy="315000"/>
          </a:xfrm>
          <a:prstGeom prst="rect">
            <a:avLst/>
          </a:prstGeom>
        </p:spPr>
      </p:pic>
      <p:pic>
        <p:nvPicPr>
          <p:cNvPr id="150" name="Graphique 47">
            <a:extLst>
              <a:ext uri="{FF2B5EF4-FFF2-40B4-BE49-F238E27FC236}">
                <a16:creationId xmlns:a16="http://schemas.microsoft.com/office/drawing/2014/main" id="{37D683F6-013F-4244-A4A8-BD5447F1BB6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2551724"/>
            <a:ext cx="252000" cy="315000"/>
          </a:xfrm>
          <a:prstGeom prst="rect">
            <a:avLst/>
          </a:prstGeom>
        </p:spPr>
      </p:pic>
      <p:pic>
        <p:nvPicPr>
          <p:cNvPr id="151" name="Graphique 47">
            <a:extLst>
              <a:ext uri="{FF2B5EF4-FFF2-40B4-BE49-F238E27FC236}">
                <a16:creationId xmlns:a16="http://schemas.microsoft.com/office/drawing/2014/main" id="{0061FC71-EDE4-447B-B3B9-A59F23D4A6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1273391"/>
            <a:ext cx="252000" cy="315000"/>
          </a:xfrm>
          <a:prstGeom prst="rect">
            <a:avLst/>
          </a:prstGeom>
        </p:spPr>
      </p:pic>
      <p:sp>
        <p:nvSpPr>
          <p:cNvPr id="94" name="Arrow: Pentagon 7">
            <a:extLst>
              <a:ext uri="{FF2B5EF4-FFF2-40B4-BE49-F238E27FC236}">
                <a16:creationId xmlns:a16="http://schemas.microsoft.com/office/drawing/2014/main" id="{D17075F8-2FAF-4F7E-BC65-F4025CF0B0A7}"/>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Receipt of the mission order</a:t>
            </a:r>
          </a:p>
        </p:txBody>
      </p:sp>
      <p:sp>
        <p:nvSpPr>
          <p:cNvPr id="97" name="Arrow: Pentagon 13">
            <a:extLst>
              <a:ext uri="{FF2B5EF4-FFF2-40B4-BE49-F238E27FC236}">
                <a16:creationId xmlns:a16="http://schemas.microsoft.com/office/drawing/2014/main" id="{4EC5556A-DABE-4193-9B57-E797898C0620}"/>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98" name="Arrow: Pentagon 13">
            <a:extLst>
              <a:ext uri="{FF2B5EF4-FFF2-40B4-BE49-F238E27FC236}">
                <a16:creationId xmlns:a16="http://schemas.microsoft.com/office/drawing/2014/main" id="{506C1797-7D6B-44BE-BC07-93C21922C4B5}"/>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99" name="Arrow: Pentagon 13">
            <a:extLst>
              <a:ext uri="{FF2B5EF4-FFF2-40B4-BE49-F238E27FC236}">
                <a16:creationId xmlns:a16="http://schemas.microsoft.com/office/drawing/2014/main" id="{ADD59E09-F1BF-44A4-8A14-51EC3B527E84}"/>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Tree>
    <p:extLst>
      <p:ext uri="{BB962C8B-B14F-4D97-AF65-F5344CB8AC3E}">
        <p14:creationId xmlns:p14="http://schemas.microsoft.com/office/powerpoint/2010/main" val="211733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4234145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43922" cy="576064"/>
          </a:xfrm>
        </p:spPr>
        <p:txBody>
          <a:bodyPr vert="horz"/>
          <a:lstStyle/>
          <a:p>
            <a:r>
              <a:rPr lang="en-US" sz="1300" b="0"/>
              <a:t>These client expectations result in </a:t>
            </a:r>
            <a:r>
              <a:rPr lang="en-US" sz="1300" b="0">
                <a:solidFill>
                  <a:schemeClr val="accent5">
                    <a:lumMod val="75000"/>
                  </a:schemeClr>
                </a:solidFill>
              </a:rPr>
              <a:t>precise use-cases along the value chain</a:t>
            </a:r>
            <a:r>
              <a:rPr lang="en-US" sz="1300" b="0"/>
              <a:t>, where repair-in-kind players could differentiate themselves</a:t>
            </a:r>
          </a:p>
        </p:txBody>
      </p:sp>
      <p:sp>
        <p:nvSpPr>
          <p:cNvPr id="14" name="Rectangle 13">
            <a:extLst>
              <a:ext uri="{FF2B5EF4-FFF2-40B4-BE49-F238E27FC236}">
                <a16:creationId xmlns:a16="http://schemas.microsoft.com/office/drawing/2014/main" id="{BF99168B-58D2-49E3-9128-C54D5771CCAF}"/>
              </a:ext>
            </a:extLst>
          </p:cNvPr>
          <p:cNvSpPr/>
          <p:nvPr/>
        </p:nvSpPr>
        <p:spPr>
          <a:xfrm>
            <a:off x="4389848" y="815149"/>
            <a:ext cx="485652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Identified use-cases for a company such as Hestia</a:t>
            </a:r>
          </a:p>
        </p:txBody>
      </p:sp>
      <p:sp>
        <p:nvSpPr>
          <p:cNvPr id="15" name="Arrow: Pentagon 7">
            <a:extLst>
              <a:ext uri="{FF2B5EF4-FFF2-40B4-BE49-F238E27FC236}">
                <a16:creationId xmlns:a16="http://schemas.microsoft.com/office/drawing/2014/main" id="{05128460-7BFC-4307-97D3-8D6BCE648098}"/>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Receipt of the mission order</a:t>
            </a:r>
          </a:p>
        </p:txBody>
      </p:sp>
      <p:sp>
        <p:nvSpPr>
          <p:cNvPr id="16" name="Arrow: Chevron 8">
            <a:extLst>
              <a:ext uri="{FF2B5EF4-FFF2-40B4-BE49-F238E27FC236}">
                <a16:creationId xmlns:a16="http://schemas.microsoft.com/office/drawing/2014/main" id="{52DC22F7-50A1-4F9E-BDE2-AEB9287C6358}"/>
              </a:ext>
            </a:extLst>
          </p:cNvPr>
          <p:cNvSpPr/>
          <p:nvPr/>
        </p:nvSpPr>
        <p:spPr>
          <a:xfrm rot="5400000">
            <a:off x="3273442" y="1027584"/>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Contact with the insured</a:t>
            </a:r>
          </a:p>
        </p:txBody>
      </p:sp>
      <p:sp>
        <p:nvSpPr>
          <p:cNvPr id="17" name="Arrow: Chevron 9">
            <a:extLst>
              <a:ext uri="{FF2B5EF4-FFF2-40B4-BE49-F238E27FC236}">
                <a16:creationId xmlns:a16="http://schemas.microsoft.com/office/drawing/2014/main" id="{13362563-A54C-40FC-9CE3-98BEEED7C283}"/>
              </a:ext>
            </a:extLst>
          </p:cNvPr>
          <p:cNvSpPr/>
          <p:nvPr/>
        </p:nvSpPr>
        <p:spPr>
          <a:xfrm rot="5400000">
            <a:off x="3273443" y="1453693"/>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Pre-repair visit</a:t>
            </a:r>
          </a:p>
        </p:txBody>
      </p:sp>
      <p:sp>
        <p:nvSpPr>
          <p:cNvPr id="20" name="Arrow: Chevron 12">
            <a:extLst>
              <a:ext uri="{FF2B5EF4-FFF2-40B4-BE49-F238E27FC236}">
                <a16:creationId xmlns:a16="http://schemas.microsoft.com/office/drawing/2014/main" id="{2C72074C-EA62-427A-B807-7B4830414ADA}"/>
              </a:ext>
            </a:extLst>
          </p:cNvPr>
          <p:cNvSpPr/>
          <p:nvPr/>
        </p:nvSpPr>
        <p:spPr>
          <a:xfrm rot="5400000">
            <a:off x="3273443" y="1879805"/>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Drafting of the quotation</a:t>
            </a:r>
          </a:p>
        </p:txBody>
      </p:sp>
      <p:sp>
        <p:nvSpPr>
          <p:cNvPr id="21" name="Arrow: Chevron 13">
            <a:extLst>
              <a:ext uri="{FF2B5EF4-FFF2-40B4-BE49-F238E27FC236}">
                <a16:creationId xmlns:a16="http://schemas.microsoft.com/office/drawing/2014/main" id="{3CAD7744-8624-4211-8642-F7A97366903A}"/>
              </a:ext>
            </a:extLst>
          </p:cNvPr>
          <p:cNvSpPr/>
          <p:nvPr/>
        </p:nvSpPr>
        <p:spPr>
          <a:xfrm rot="5400000">
            <a:off x="3273443" y="2305917"/>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Design office control</a:t>
            </a:r>
          </a:p>
        </p:txBody>
      </p:sp>
      <p:sp>
        <p:nvSpPr>
          <p:cNvPr id="22" name="Arrow: Chevron 14">
            <a:extLst>
              <a:ext uri="{FF2B5EF4-FFF2-40B4-BE49-F238E27FC236}">
                <a16:creationId xmlns:a16="http://schemas.microsoft.com/office/drawing/2014/main" id="{0EE64BA2-0E59-4319-86FD-6DC0E3B07DC6}"/>
              </a:ext>
            </a:extLst>
          </p:cNvPr>
          <p:cNvSpPr/>
          <p:nvPr/>
        </p:nvSpPr>
        <p:spPr>
          <a:xfrm rot="5400000">
            <a:off x="3273443" y="2732027"/>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Sending of the quotation</a:t>
            </a:r>
          </a:p>
        </p:txBody>
      </p:sp>
      <p:sp>
        <p:nvSpPr>
          <p:cNvPr id="23" name="Arrow: Chevron 15">
            <a:extLst>
              <a:ext uri="{FF2B5EF4-FFF2-40B4-BE49-F238E27FC236}">
                <a16:creationId xmlns:a16="http://schemas.microsoft.com/office/drawing/2014/main" id="{C50B6671-D4B5-4C43-8259-C37662E047AC}"/>
              </a:ext>
            </a:extLst>
          </p:cNvPr>
          <p:cNvSpPr/>
          <p:nvPr/>
        </p:nvSpPr>
        <p:spPr>
          <a:xfrm rot="5400000">
            <a:off x="3273443" y="3584249"/>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Reparation</a:t>
            </a:r>
          </a:p>
        </p:txBody>
      </p:sp>
      <p:sp>
        <p:nvSpPr>
          <p:cNvPr id="24" name="Arrow: Chevron 16">
            <a:extLst>
              <a:ext uri="{FF2B5EF4-FFF2-40B4-BE49-F238E27FC236}">
                <a16:creationId xmlns:a16="http://schemas.microsoft.com/office/drawing/2014/main" id="{6FD5383A-D90F-4793-9EE4-978E5E77E6AE}"/>
              </a:ext>
            </a:extLst>
          </p:cNvPr>
          <p:cNvSpPr/>
          <p:nvPr/>
        </p:nvSpPr>
        <p:spPr>
          <a:xfrm rot="5400000">
            <a:off x="3273444" y="3158138"/>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Agreement and planning</a:t>
            </a:r>
          </a:p>
        </p:txBody>
      </p:sp>
      <p:sp>
        <p:nvSpPr>
          <p:cNvPr id="25" name="Arrow: Chevron 17">
            <a:extLst>
              <a:ext uri="{FF2B5EF4-FFF2-40B4-BE49-F238E27FC236}">
                <a16:creationId xmlns:a16="http://schemas.microsoft.com/office/drawing/2014/main" id="{E73D5AA9-9BED-4CFE-9B15-BA2CA34D3A8F}"/>
              </a:ext>
            </a:extLst>
          </p:cNvPr>
          <p:cNvSpPr/>
          <p:nvPr/>
        </p:nvSpPr>
        <p:spPr>
          <a:xfrm rot="5400000">
            <a:off x="3273443" y="4010361"/>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a:solidFill>
                  <a:schemeClr val="tx1"/>
                </a:solidFill>
              </a:rPr>
              <a:t>Signature and doc. receipt</a:t>
            </a:r>
          </a:p>
        </p:txBody>
      </p:sp>
      <p:sp>
        <p:nvSpPr>
          <p:cNvPr id="26" name="Arrow: Chevron 18">
            <a:extLst>
              <a:ext uri="{FF2B5EF4-FFF2-40B4-BE49-F238E27FC236}">
                <a16:creationId xmlns:a16="http://schemas.microsoft.com/office/drawing/2014/main" id="{1CF178C9-FA09-4B3B-8961-A7D3052DF2A2}"/>
              </a:ext>
            </a:extLst>
          </p:cNvPr>
          <p:cNvSpPr/>
          <p:nvPr/>
        </p:nvSpPr>
        <p:spPr>
          <a:xfrm rot="5400000">
            <a:off x="3273442" y="4436474"/>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Quality control, client satisfaction</a:t>
            </a:r>
          </a:p>
        </p:txBody>
      </p:sp>
      <p:sp>
        <p:nvSpPr>
          <p:cNvPr id="49" name="Rectangle 48">
            <a:extLst>
              <a:ext uri="{FF2B5EF4-FFF2-40B4-BE49-F238E27FC236}">
                <a16:creationId xmlns:a16="http://schemas.microsoft.com/office/drawing/2014/main" id="{D81D2065-13CD-4420-A58C-E72AE87D1A42}"/>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Workflow management</a:t>
            </a:r>
          </a:p>
        </p:txBody>
      </p:sp>
      <p:sp>
        <p:nvSpPr>
          <p:cNvPr id="50" name="Rectangle 49">
            <a:extLst>
              <a:ext uri="{FF2B5EF4-FFF2-40B4-BE49-F238E27FC236}">
                <a16:creationId xmlns:a16="http://schemas.microsoft.com/office/drawing/2014/main" id="{ACAAB4F1-8D2B-4B8D-A0C1-3794501DF384}"/>
              </a:ext>
            </a:extLst>
          </p:cNvPr>
          <p:cNvSpPr/>
          <p:nvPr/>
        </p:nvSpPr>
        <p:spPr>
          <a:xfrm>
            <a:off x="2503006" y="6523700"/>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Operations’ efficiency</a:t>
            </a:r>
          </a:p>
        </p:txBody>
      </p:sp>
      <p:sp>
        <p:nvSpPr>
          <p:cNvPr id="51" name="Rectangle 50">
            <a:extLst>
              <a:ext uri="{FF2B5EF4-FFF2-40B4-BE49-F238E27FC236}">
                <a16:creationId xmlns:a16="http://schemas.microsoft.com/office/drawing/2014/main" id="{CCA5A507-9498-412A-8734-37E9A0CAFBC2}"/>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Client-facing services</a:t>
            </a:r>
          </a:p>
        </p:txBody>
      </p:sp>
      <p:sp>
        <p:nvSpPr>
          <p:cNvPr id="52" name="Rectangle 51">
            <a:extLst>
              <a:ext uri="{FF2B5EF4-FFF2-40B4-BE49-F238E27FC236}">
                <a16:creationId xmlns:a16="http://schemas.microsoft.com/office/drawing/2014/main" id="{9926A3AA-BF17-44D4-8DE7-9339CF1BE6FD}"/>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Legend</a:t>
            </a:r>
          </a:p>
        </p:txBody>
      </p:sp>
      <p:sp>
        <p:nvSpPr>
          <p:cNvPr id="56" name="Rectangle 55">
            <a:extLst>
              <a:ext uri="{FF2B5EF4-FFF2-40B4-BE49-F238E27FC236}">
                <a16:creationId xmlns:a16="http://schemas.microsoft.com/office/drawing/2014/main" id="{2FB57385-9778-4E16-88A7-927D307E97B3}"/>
              </a:ext>
            </a:extLst>
          </p:cNvPr>
          <p:cNvSpPr/>
          <p:nvPr/>
        </p:nvSpPr>
        <p:spPr>
          <a:xfrm>
            <a:off x="10796321" y="1588305"/>
            <a:ext cx="1772650" cy="372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Management of repairers : KPI dashboards, contract management tool, webinars, mobile app</a:t>
            </a:r>
          </a:p>
          <a:p>
            <a:pPr algn="ctr"/>
            <a:endParaRPr lang="en-US" sz="900">
              <a:solidFill>
                <a:schemeClr val="tx1"/>
              </a:solidFill>
              <a:highlight>
                <a:srgbClr val="FFFF00"/>
              </a:highlight>
            </a:endParaRPr>
          </a:p>
          <a:p>
            <a:pPr algn="ctr"/>
            <a:r>
              <a:rPr lang="en-US" sz="900">
                <a:solidFill>
                  <a:schemeClr val="tx1"/>
                </a:solidFill>
                <a:highlight>
                  <a:srgbClr val="FFFF00"/>
                </a:highlight>
              </a:rPr>
              <a:t>First-time-right intake : assignment profiling through tele advice</a:t>
            </a:r>
          </a:p>
          <a:p>
            <a:pPr algn="ctr"/>
            <a:endParaRPr lang="en-US" sz="900">
              <a:solidFill>
                <a:schemeClr val="tx1"/>
              </a:solidFill>
              <a:highlight>
                <a:srgbClr val="FFFF00"/>
              </a:highlight>
            </a:endParaRPr>
          </a:p>
          <a:p>
            <a:pPr algn="ctr"/>
            <a:r>
              <a:rPr lang="en-US" sz="900">
                <a:solidFill>
                  <a:schemeClr val="tx1"/>
                </a:solidFill>
                <a:highlight>
                  <a:srgbClr val="FFFF00"/>
                </a:highlight>
              </a:rPr>
              <a:t>Assignment repairer fit : assignment matching on skills </a:t>
            </a:r>
            <a:r>
              <a:rPr lang="en-US" sz="900">
                <a:solidFill>
                  <a:schemeClr val="tx1"/>
                </a:solidFill>
                <a:highlight>
                  <a:srgbClr val="FFFF00"/>
                </a:highlight>
                <a:sym typeface="Wingdings" panose="05000000000000000000" pitchFamily="2" charset="2"/>
              </a:rPr>
              <a:t> capability database, matching algorithm, dynamic planning tool </a:t>
            </a:r>
          </a:p>
          <a:p>
            <a:pPr algn="ctr"/>
            <a:endParaRPr lang="en-US" sz="900">
              <a:solidFill>
                <a:schemeClr val="tx1"/>
              </a:solidFill>
              <a:highlight>
                <a:srgbClr val="FFFF00"/>
              </a:highlight>
              <a:sym typeface="Wingdings" panose="05000000000000000000" pitchFamily="2" charset="2"/>
            </a:endParaRPr>
          </a:p>
          <a:p>
            <a:pPr algn="ctr"/>
            <a:r>
              <a:rPr lang="en-US" sz="900">
                <a:solidFill>
                  <a:schemeClr val="tx1"/>
                </a:solidFill>
                <a:highlight>
                  <a:srgbClr val="FFFF00"/>
                </a:highlight>
                <a:sym typeface="Wingdings" panose="05000000000000000000" pitchFamily="2" charset="2"/>
              </a:rPr>
              <a:t>Quality monitoring : review systems</a:t>
            </a:r>
          </a:p>
          <a:p>
            <a:pPr algn="ctr"/>
            <a:endParaRPr lang="en-US" sz="900">
              <a:solidFill>
                <a:schemeClr val="tx1"/>
              </a:solidFill>
              <a:highlight>
                <a:srgbClr val="FFFF00"/>
              </a:highlight>
              <a:sym typeface="Wingdings" panose="05000000000000000000" pitchFamily="2" charset="2"/>
            </a:endParaRPr>
          </a:p>
          <a:p>
            <a:pPr algn="ctr"/>
            <a:r>
              <a:rPr lang="en-US" sz="900">
                <a:solidFill>
                  <a:schemeClr val="tx1"/>
                </a:solidFill>
                <a:highlight>
                  <a:srgbClr val="FFFF00"/>
                </a:highlight>
                <a:sym typeface="Wingdings" panose="05000000000000000000" pitchFamily="2" charset="2"/>
              </a:rPr>
              <a:t>Quality control : data pattern analysis</a:t>
            </a:r>
            <a:endParaRPr lang="en-US" sz="900">
              <a:solidFill>
                <a:schemeClr val="tx1"/>
              </a:solidFill>
              <a:highlight>
                <a:srgbClr val="FFFF00"/>
              </a:highlight>
            </a:endParaRPr>
          </a:p>
        </p:txBody>
      </p:sp>
      <p:sp>
        <p:nvSpPr>
          <p:cNvPr id="31" name="Rectangle 30">
            <a:extLst>
              <a:ext uri="{FF2B5EF4-FFF2-40B4-BE49-F238E27FC236}">
                <a16:creationId xmlns:a16="http://schemas.microsoft.com/office/drawing/2014/main" id="{0A21BF8A-4686-4FC7-B72A-00B5F9563C97}"/>
              </a:ext>
            </a:extLst>
          </p:cNvPr>
          <p:cNvSpPr/>
          <p:nvPr/>
        </p:nvSpPr>
        <p:spPr>
          <a:xfrm>
            <a:off x="4425883" y="4793946"/>
            <a:ext cx="2674756" cy="4424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Enhancement of selfcare journey (chatbots, </a:t>
            </a:r>
            <a:r>
              <a:rPr lang="en-US" sz="900" err="1">
                <a:solidFill>
                  <a:schemeClr val="tx1"/>
                </a:solidFill>
              </a:rPr>
              <a:t>voicebot</a:t>
            </a:r>
            <a:r>
              <a:rPr lang="en-US" sz="900">
                <a:solidFill>
                  <a:schemeClr val="tx1"/>
                </a:solidFill>
              </a:rPr>
              <a:t>, Q&amp;A, etc.)</a:t>
            </a:r>
          </a:p>
        </p:txBody>
      </p:sp>
      <p:sp>
        <p:nvSpPr>
          <p:cNvPr id="33" name="Rectangle 32">
            <a:extLst>
              <a:ext uri="{FF2B5EF4-FFF2-40B4-BE49-F238E27FC236}">
                <a16:creationId xmlns:a16="http://schemas.microsoft.com/office/drawing/2014/main" id="{6F619186-A29F-47FC-B4C9-60FE5B327007}"/>
              </a:ext>
            </a:extLst>
          </p:cNvPr>
          <p:cNvSpPr/>
          <p:nvPr/>
        </p:nvSpPr>
        <p:spPr>
          <a:xfrm>
            <a:off x="4425883" y="5361548"/>
            <a:ext cx="2674756" cy="9635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New cross-sell opportunities with existing clients</a:t>
            </a:r>
          </a:p>
        </p:txBody>
      </p:sp>
      <p:sp>
        <p:nvSpPr>
          <p:cNvPr id="38" name="Rectangle 37">
            <a:extLst>
              <a:ext uri="{FF2B5EF4-FFF2-40B4-BE49-F238E27FC236}">
                <a16:creationId xmlns:a16="http://schemas.microsoft.com/office/drawing/2014/main" id="{443D7E13-5E25-417A-AA2B-D37766447346}"/>
              </a:ext>
            </a:extLst>
          </p:cNvPr>
          <p:cNvSpPr/>
          <p:nvPr/>
        </p:nvSpPr>
        <p:spPr>
          <a:xfrm>
            <a:off x="4657990" y="5721419"/>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Design services</a:t>
            </a:r>
          </a:p>
          <a:p>
            <a:pPr algn="ctr"/>
            <a:endParaRPr lang="en-US" sz="900">
              <a:solidFill>
                <a:schemeClr val="tx1"/>
              </a:solidFill>
            </a:endParaRPr>
          </a:p>
        </p:txBody>
      </p:sp>
      <p:sp>
        <p:nvSpPr>
          <p:cNvPr id="46" name="Rectangle 45">
            <a:extLst>
              <a:ext uri="{FF2B5EF4-FFF2-40B4-BE49-F238E27FC236}">
                <a16:creationId xmlns:a16="http://schemas.microsoft.com/office/drawing/2014/main" id="{54AFC57A-2292-4CA3-B567-A14B5835A6E8}"/>
              </a:ext>
            </a:extLst>
          </p:cNvPr>
          <p:cNvSpPr/>
          <p:nvPr/>
        </p:nvSpPr>
        <p:spPr>
          <a:xfrm>
            <a:off x="4425883" y="1283944"/>
            <a:ext cx="2674756" cy="4680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Declaration of the claim and assistance in case of need</a:t>
            </a:r>
          </a:p>
        </p:txBody>
      </p:sp>
      <p:sp>
        <p:nvSpPr>
          <p:cNvPr id="48" name="Rectangle 47">
            <a:extLst>
              <a:ext uri="{FF2B5EF4-FFF2-40B4-BE49-F238E27FC236}">
                <a16:creationId xmlns:a16="http://schemas.microsoft.com/office/drawing/2014/main" id="{071ECFC0-1FE9-49A0-A0B0-4AFD8164EB62}"/>
              </a:ext>
            </a:extLst>
          </p:cNvPr>
          <p:cNvSpPr/>
          <p:nvPr/>
        </p:nvSpPr>
        <p:spPr>
          <a:xfrm>
            <a:off x="4657990" y="6005806"/>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a:p>
            <a:pPr algn="ctr"/>
            <a:r>
              <a:rPr lang="en-US" sz="900">
                <a:solidFill>
                  <a:schemeClr val="tx1"/>
                </a:solidFill>
              </a:rPr>
              <a:t>Pro-active maintenance tools</a:t>
            </a:r>
          </a:p>
          <a:p>
            <a:pPr algn="ctr"/>
            <a:endParaRPr lang="en-US" sz="900">
              <a:solidFill>
                <a:schemeClr val="tx1"/>
              </a:solidFill>
            </a:endParaRPr>
          </a:p>
        </p:txBody>
      </p:sp>
      <p:sp>
        <p:nvSpPr>
          <p:cNvPr id="3" name="Ellipse 2">
            <a:extLst>
              <a:ext uri="{FF2B5EF4-FFF2-40B4-BE49-F238E27FC236}">
                <a16:creationId xmlns:a16="http://schemas.microsoft.com/office/drawing/2014/main" id="{560625DF-BB9A-476B-B434-FFCE76A905DE}"/>
              </a:ext>
            </a:extLst>
          </p:cNvPr>
          <p:cNvSpPr/>
          <p:nvPr/>
        </p:nvSpPr>
        <p:spPr>
          <a:xfrm>
            <a:off x="4317755" y="124904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1</a:t>
            </a:r>
          </a:p>
        </p:txBody>
      </p:sp>
      <p:sp>
        <p:nvSpPr>
          <p:cNvPr id="47" name="Rectangle 46">
            <a:extLst>
              <a:ext uri="{FF2B5EF4-FFF2-40B4-BE49-F238E27FC236}">
                <a16:creationId xmlns:a16="http://schemas.microsoft.com/office/drawing/2014/main" id="{A14096DC-4CAE-4A32-BFA3-6DBFBDDF9334}"/>
              </a:ext>
            </a:extLst>
          </p:cNvPr>
          <p:cNvSpPr/>
          <p:nvPr/>
        </p:nvSpPr>
        <p:spPr>
          <a:xfrm>
            <a:off x="4408060" y="1948736"/>
            <a:ext cx="1003345" cy="264660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a:solidFill>
                  <a:schemeClr val="tx1"/>
                </a:solidFill>
              </a:rPr>
              <a:t>Seamless reporting advancement and follow-up through online portal</a:t>
            </a:r>
            <a:endParaRPr lang="en-US" sz="900">
              <a:solidFill>
                <a:schemeClr val="tx1"/>
              </a:solidFill>
              <a:highlight>
                <a:srgbClr val="FFFF00"/>
              </a:highlight>
            </a:endParaRPr>
          </a:p>
        </p:txBody>
      </p:sp>
      <p:sp>
        <p:nvSpPr>
          <p:cNvPr id="63" name="Ellipse 62">
            <a:extLst>
              <a:ext uri="{FF2B5EF4-FFF2-40B4-BE49-F238E27FC236}">
                <a16:creationId xmlns:a16="http://schemas.microsoft.com/office/drawing/2014/main" id="{CACC76FC-2977-4355-BF81-4E5EDB67542C}"/>
              </a:ext>
            </a:extLst>
          </p:cNvPr>
          <p:cNvSpPr/>
          <p:nvPr/>
        </p:nvSpPr>
        <p:spPr>
          <a:xfrm>
            <a:off x="4322364" y="1876725"/>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2</a:t>
            </a:r>
          </a:p>
        </p:txBody>
      </p:sp>
      <p:sp>
        <p:nvSpPr>
          <p:cNvPr id="64" name="Ellipse 63">
            <a:extLst>
              <a:ext uri="{FF2B5EF4-FFF2-40B4-BE49-F238E27FC236}">
                <a16:creationId xmlns:a16="http://schemas.microsoft.com/office/drawing/2014/main" id="{E69A6A78-2AD3-4D53-8B9B-27B1B6264317}"/>
              </a:ext>
            </a:extLst>
          </p:cNvPr>
          <p:cNvSpPr/>
          <p:nvPr/>
        </p:nvSpPr>
        <p:spPr>
          <a:xfrm>
            <a:off x="4322364" y="474267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3</a:t>
            </a:r>
          </a:p>
        </p:txBody>
      </p:sp>
      <p:sp>
        <p:nvSpPr>
          <p:cNvPr id="65" name="Ellipse 64">
            <a:extLst>
              <a:ext uri="{FF2B5EF4-FFF2-40B4-BE49-F238E27FC236}">
                <a16:creationId xmlns:a16="http://schemas.microsoft.com/office/drawing/2014/main" id="{B996472B-4494-4092-90D2-F9B0598EDA9B}"/>
              </a:ext>
            </a:extLst>
          </p:cNvPr>
          <p:cNvSpPr/>
          <p:nvPr/>
        </p:nvSpPr>
        <p:spPr>
          <a:xfrm>
            <a:off x="4322364" y="529072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4</a:t>
            </a:r>
          </a:p>
        </p:txBody>
      </p:sp>
      <p:sp>
        <p:nvSpPr>
          <p:cNvPr id="19" name="Rectangle 18">
            <a:extLst>
              <a:ext uri="{FF2B5EF4-FFF2-40B4-BE49-F238E27FC236}">
                <a16:creationId xmlns:a16="http://schemas.microsoft.com/office/drawing/2014/main" id="{53B1CD2F-0672-4E2A-A3D2-D816C1F3C13A}"/>
              </a:ext>
            </a:extLst>
          </p:cNvPr>
          <p:cNvSpPr/>
          <p:nvPr/>
        </p:nvSpPr>
        <p:spPr>
          <a:xfrm>
            <a:off x="5522911" y="1958848"/>
            <a:ext cx="1577728"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Loss data collection (</a:t>
            </a:r>
            <a:r>
              <a:rPr lang="en-US" sz="900" err="1">
                <a:solidFill>
                  <a:schemeClr val="tx1"/>
                </a:solidFill>
              </a:rPr>
              <a:t>visio</a:t>
            </a:r>
            <a:r>
              <a:rPr lang="en-US" sz="900">
                <a:solidFill>
                  <a:schemeClr val="tx1"/>
                </a:solidFill>
              </a:rPr>
              <a:t>, selfcare, drones)</a:t>
            </a:r>
          </a:p>
        </p:txBody>
      </p:sp>
      <p:sp>
        <p:nvSpPr>
          <p:cNvPr id="29" name="Rectangle 28">
            <a:extLst>
              <a:ext uri="{FF2B5EF4-FFF2-40B4-BE49-F238E27FC236}">
                <a16:creationId xmlns:a16="http://schemas.microsoft.com/office/drawing/2014/main" id="{4EBEFE44-2A14-4F09-A3EB-58ED287D0203}"/>
              </a:ext>
            </a:extLst>
          </p:cNvPr>
          <p:cNvSpPr/>
          <p:nvPr/>
        </p:nvSpPr>
        <p:spPr>
          <a:xfrm>
            <a:off x="5522911" y="2548897"/>
            <a:ext cx="1577728" cy="8332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claim analysis process, draft of quotation and price setting</a:t>
            </a:r>
          </a:p>
        </p:txBody>
      </p:sp>
      <p:sp>
        <p:nvSpPr>
          <p:cNvPr id="30" name="Rectangle 29">
            <a:extLst>
              <a:ext uri="{FF2B5EF4-FFF2-40B4-BE49-F238E27FC236}">
                <a16:creationId xmlns:a16="http://schemas.microsoft.com/office/drawing/2014/main" id="{0D81CDD6-14AC-4542-8189-57ADD3120D86}"/>
              </a:ext>
            </a:extLst>
          </p:cNvPr>
          <p:cNvSpPr/>
          <p:nvPr/>
        </p:nvSpPr>
        <p:spPr>
          <a:xfrm>
            <a:off x="5522911" y="4231400"/>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Monitoring of staff efficiency &amp; tools during intervention (fraud…)</a:t>
            </a:r>
          </a:p>
        </p:txBody>
      </p:sp>
      <p:sp>
        <p:nvSpPr>
          <p:cNvPr id="34" name="Rectangle 33">
            <a:extLst>
              <a:ext uri="{FF2B5EF4-FFF2-40B4-BE49-F238E27FC236}">
                <a16:creationId xmlns:a16="http://schemas.microsoft.com/office/drawing/2014/main" id="{7710F13B-8FD8-4679-A9E3-0FF42D7E205D}"/>
              </a:ext>
            </a:extLst>
          </p:cNvPr>
          <p:cNvSpPr/>
          <p:nvPr/>
        </p:nvSpPr>
        <p:spPr>
          <a:xfrm>
            <a:off x="5522911" y="3504200"/>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Optimization of resource planning : assignment repairer fit, dynamic planning tool…</a:t>
            </a:r>
          </a:p>
        </p:txBody>
      </p:sp>
      <p:sp>
        <p:nvSpPr>
          <p:cNvPr id="66" name="Ellipse 65">
            <a:extLst>
              <a:ext uri="{FF2B5EF4-FFF2-40B4-BE49-F238E27FC236}">
                <a16:creationId xmlns:a16="http://schemas.microsoft.com/office/drawing/2014/main" id="{580E88D8-DB2D-4BAA-87C9-C7877E27FD4E}"/>
              </a:ext>
            </a:extLst>
          </p:cNvPr>
          <p:cNvSpPr/>
          <p:nvPr/>
        </p:nvSpPr>
        <p:spPr>
          <a:xfrm>
            <a:off x="5419392" y="1876725"/>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5</a:t>
            </a:r>
          </a:p>
        </p:txBody>
      </p:sp>
      <p:sp>
        <p:nvSpPr>
          <p:cNvPr id="67" name="Ellipse 66">
            <a:extLst>
              <a:ext uri="{FF2B5EF4-FFF2-40B4-BE49-F238E27FC236}">
                <a16:creationId xmlns:a16="http://schemas.microsoft.com/office/drawing/2014/main" id="{29C19D83-CDAD-468C-B418-83C2D1E45543}"/>
              </a:ext>
            </a:extLst>
          </p:cNvPr>
          <p:cNvSpPr/>
          <p:nvPr/>
        </p:nvSpPr>
        <p:spPr>
          <a:xfrm>
            <a:off x="5419392" y="249405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6</a:t>
            </a:r>
          </a:p>
        </p:txBody>
      </p:sp>
      <p:sp>
        <p:nvSpPr>
          <p:cNvPr id="68" name="Ellipse 67">
            <a:extLst>
              <a:ext uri="{FF2B5EF4-FFF2-40B4-BE49-F238E27FC236}">
                <a16:creationId xmlns:a16="http://schemas.microsoft.com/office/drawing/2014/main" id="{7BD2CCAB-CCFD-487A-BBD3-6041900F9E7C}"/>
              </a:ext>
            </a:extLst>
          </p:cNvPr>
          <p:cNvSpPr/>
          <p:nvPr/>
        </p:nvSpPr>
        <p:spPr>
          <a:xfrm>
            <a:off x="5419392" y="342008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7</a:t>
            </a:r>
          </a:p>
        </p:txBody>
      </p:sp>
      <p:sp>
        <p:nvSpPr>
          <p:cNvPr id="69" name="Ellipse 68">
            <a:extLst>
              <a:ext uri="{FF2B5EF4-FFF2-40B4-BE49-F238E27FC236}">
                <a16:creationId xmlns:a16="http://schemas.microsoft.com/office/drawing/2014/main" id="{B7EBBC5A-DA14-4F74-B1F0-E98AF52DABD0}"/>
              </a:ext>
            </a:extLst>
          </p:cNvPr>
          <p:cNvSpPr/>
          <p:nvPr/>
        </p:nvSpPr>
        <p:spPr>
          <a:xfrm>
            <a:off x="5419392" y="4158604"/>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8</a:t>
            </a:r>
          </a:p>
        </p:txBody>
      </p:sp>
      <p:sp>
        <p:nvSpPr>
          <p:cNvPr id="18" name="Rectangle 17">
            <a:extLst>
              <a:ext uri="{FF2B5EF4-FFF2-40B4-BE49-F238E27FC236}">
                <a16:creationId xmlns:a16="http://schemas.microsoft.com/office/drawing/2014/main" id="{A0FC123E-1912-4BE1-A532-BD9FD91F6D4C}"/>
              </a:ext>
            </a:extLst>
          </p:cNvPr>
          <p:cNvSpPr/>
          <p:nvPr/>
        </p:nvSpPr>
        <p:spPr>
          <a:xfrm>
            <a:off x="7185342" y="1824844"/>
            <a:ext cx="2061029" cy="4487382"/>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highlight>
                <a:srgbClr val="FFFF00"/>
              </a:highlight>
            </a:endParaRPr>
          </a:p>
          <a:p>
            <a:pPr algn="ctr"/>
            <a:endParaRPr lang="en-US" sz="900">
              <a:solidFill>
                <a:schemeClr val="tx1"/>
              </a:solidFill>
              <a:highlight>
                <a:srgbClr val="FFFF00"/>
              </a:highlight>
            </a:endParaRPr>
          </a:p>
        </p:txBody>
      </p:sp>
      <p:sp>
        <p:nvSpPr>
          <p:cNvPr id="40" name="TextBox 36">
            <a:extLst>
              <a:ext uri="{FF2B5EF4-FFF2-40B4-BE49-F238E27FC236}">
                <a16:creationId xmlns:a16="http://schemas.microsoft.com/office/drawing/2014/main" id="{951BFB89-3A96-459C-8E4A-080B28FCA297}"/>
              </a:ext>
            </a:extLst>
          </p:cNvPr>
          <p:cNvSpPr txBox="1"/>
          <p:nvPr/>
        </p:nvSpPr>
        <p:spPr>
          <a:xfrm>
            <a:off x="7185342" y="1824844"/>
            <a:ext cx="2061029" cy="815608"/>
          </a:xfrm>
          <a:prstGeom prst="rect">
            <a:avLst/>
          </a:prstGeom>
          <a:noFill/>
        </p:spPr>
        <p:txBody>
          <a:bodyPr wrap="square" rtlCol="0">
            <a:spAutoFit/>
          </a:bodyPr>
          <a:lstStyle/>
          <a:p>
            <a:pPr algn="ctr"/>
            <a:r>
              <a:rPr lang="en-US" sz="1000">
                <a:solidFill>
                  <a:schemeClr val="tx2"/>
                </a:solidFill>
              </a:rPr>
              <a:t>Workflow management</a:t>
            </a:r>
          </a:p>
          <a:p>
            <a:pPr algn="ctr"/>
            <a:r>
              <a:rPr lang="en-US" sz="900">
                <a:solidFill>
                  <a:schemeClr val="tx1"/>
                </a:solidFill>
              </a:rPr>
              <a:t>Centralization of information for a given subject (API, ERP, 360° file overview, mail integration)</a:t>
            </a:r>
          </a:p>
          <a:p>
            <a:pPr algn="ctr"/>
            <a:endParaRPr lang="en-US" sz="1000">
              <a:solidFill>
                <a:schemeClr val="tx2"/>
              </a:solidFill>
            </a:endParaRPr>
          </a:p>
        </p:txBody>
      </p:sp>
      <p:sp>
        <p:nvSpPr>
          <p:cNvPr id="41" name="Rectangle 40">
            <a:extLst>
              <a:ext uri="{FF2B5EF4-FFF2-40B4-BE49-F238E27FC236}">
                <a16:creationId xmlns:a16="http://schemas.microsoft.com/office/drawing/2014/main" id="{8514CDF6-D3F3-4CEC-96D8-EB94AFEB3106}"/>
              </a:ext>
            </a:extLst>
          </p:cNvPr>
          <p:cNvSpPr/>
          <p:nvPr/>
        </p:nvSpPr>
        <p:spPr>
          <a:xfrm>
            <a:off x="7279025" y="2570283"/>
            <a:ext cx="1873663" cy="442911"/>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Claim reporting and first draft of the quotation</a:t>
            </a:r>
          </a:p>
        </p:txBody>
      </p:sp>
      <p:sp>
        <p:nvSpPr>
          <p:cNvPr id="42" name="Rectangle 41">
            <a:extLst>
              <a:ext uri="{FF2B5EF4-FFF2-40B4-BE49-F238E27FC236}">
                <a16:creationId xmlns:a16="http://schemas.microsoft.com/office/drawing/2014/main" id="{B14DB10B-7FE9-42ED-B303-F33106400EA9}"/>
              </a:ext>
            </a:extLst>
          </p:cNvPr>
          <p:cNvSpPr/>
          <p:nvPr/>
        </p:nvSpPr>
        <p:spPr>
          <a:xfrm>
            <a:off x="7279025" y="3279413"/>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Easy and quick validation step and follow-up by insurance company / other stakeholders (experts…)</a:t>
            </a:r>
          </a:p>
        </p:txBody>
      </p:sp>
      <p:sp>
        <p:nvSpPr>
          <p:cNvPr id="43" name="Rectangle 42">
            <a:extLst>
              <a:ext uri="{FF2B5EF4-FFF2-40B4-BE49-F238E27FC236}">
                <a16:creationId xmlns:a16="http://schemas.microsoft.com/office/drawing/2014/main" id="{E84EA5FA-08E9-40F6-A71F-8BA8F3E3ED99}"/>
              </a:ext>
            </a:extLst>
          </p:cNvPr>
          <p:cNvSpPr/>
          <p:nvPr/>
        </p:nvSpPr>
        <p:spPr>
          <a:xfrm>
            <a:off x="7279025" y="3988543"/>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Security and authentication (electronic signature for all stakeholders,…)</a:t>
            </a:r>
          </a:p>
        </p:txBody>
      </p:sp>
      <p:sp>
        <p:nvSpPr>
          <p:cNvPr id="44" name="Rectangle 43">
            <a:extLst>
              <a:ext uri="{FF2B5EF4-FFF2-40B4-BE49-F238E27FC236}">
                <a16:creationId xmlns:a16="http://schemas.microsoft.com/office/drawing/2014/main" id="{F595688A-2B2A-4B18-BC8F-3E1BBE846D86}"/>
              </a:ext>
            </a:extLst>
          </p:cNvPr>
          <p:cNvSpPr/>
          <p:nvPr/>
        </p:nvSpPr>
        <p:spPr>
          <a:xfrm>
            <a:off x="7279025" y="4620364"/>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Repairs’ reporting advancement and final documents received and stored with GED</a:t>
            </a:r>
          </a:p>
        </p:txBody>
      </p:sp>
      <p:sp>
        <p:nvSpPr>
          <p:cNvPr id="45" name="Rectangle 44">
            <a:extLst>
              <a:ext uri="{FF2B5EF4-FFF2-40B4-BE49-F238E27FC236}">
                <a16:creationId xmlns:a16="http://schemas.microsoft.com/office/drawing/2014/main" id="{7A651798-9873-484A-BCBC-F1732F254FCF}"/>
              </a:ext>
            </a:extLst>
          </p:cNvPr>
          <p:cNvSpPr/>
          <p:nvPr/>
        </p:nvSpPr>
        <p:spPr>
          <a:xfrm>
            <a:off x="7279025" y="5253045"/>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Finalization and clients’ feedback on the service quality</a:t>
            </a:r>
          </a:p>
        </p:txBody>
      </p:sp>
      <p:sp>
        <p:nvSpPr>
          <p:cNvPr id="58" name="Rectangle 57">
            <a:extLst>
              <a:ext uri="{FF2B5EF4-FFF2-40B4-BE49-F238E27FC236}">
                <a16:creationId xmlns:a16="http://schemas.microsoft.com/office/drawing/2014/main" id="{328B4C86-96DF-4F0B-9DF0-1048DA68F379}"/>
              </a:ext>
            </a:extLst>
          </p:cNvPr>
          <p:cNvSpPr/>
          <p:nvPr/>
        </p:nvSpPr>
        <p:spPr>
          <a:xfrm>
            <a:off x="7279025" y="5788382"/>
            <a:ext cx="1873663" cy="442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Other : Invoicing, capability data base of repairers…</a:t>
            </a:r>
          </a:p>
        </p:txBody>
      </p:sp>
      <p:sp>
        <p:nvSpPr>
          <p:cNvPr id="70" name="Ellipse 69">
            <a:extLst>
              <a:ext uri="{FF2B5EF4-FFF2-40B4-BE49-F238E27FC236}">
                <a16:creationId xmlns:a16="http://schemas.microsoft.com/office/drawing/2014/main" id="{3291AB25-490F-4B63-A46D-E02764883457}"/>
              </a:ext>
            </a:extLst>
          </p:cNvPr>
          <p:cNvSpPr/>
          <p:nvPr/>
        </p:nvSpPr>
        <p:spPr>
          <a:xfrm>
            <a:off x="7189405" y="2509261"/>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9</a:t>
            </a:r>
          </a:p>
        </p:txBody>
      </p:sp>
      <p:sp>
        <p:nvSpPr>
          <p:cNvPr id="71" name="Ellipse 70">
            <a:extLst>
              <a:ext uri="{FF2B5EF4-FFF2-40B4-BE49-F238E27FC236}">
                <a16:creationId xmlns:a16="http://schemas.microsoft.com/office/drawing/2014/main" id="{075BD30D-D6B5-4502-AB64-F5EF3A546F22}"/>
              </a:ext>
            </a:extLst>
          </p:cNvPr>
          <p:cNvSpPr/>
          <p:nvPr/>
        </p:nvSpPr>
        <p:spPr>
          <a:xfrm>
            <a:off x="7189405" y="32047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10</a:t>
            </a:r>
          </a:p>
        </p:txBody>
      </p:sp>
      <p:sp>
        <p:nvSpPr>
          <p:cNvPr id="72" name="Ellipse 71">
            <a:extLst>
              <a:ext uri="{FF2B5EF4-FFF2-40B4-BE49-F238E27FC236}">
                <a16:creationId xmlns:a16="http://schemas.microsoft.com/office/drawing/2014/main" id="{B8A5B5FA-956D-4336-94C9-315F1C4DA686}"/>
              </a:ext>
            </a:extLst>
          </p:cNvPr>
          <p:cNvSpPr/>
          <p:nvPr/>
        </p:nvSpPr>
        <p:spPr>
          <a:xfrm>
            <a:off x="7189405" y="386410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11</a:t>
            </a:r>
          </a:p>
        </p:txBody>
      </p:sp>
      <p:sp>
        <p:nvSpPr>
          <p:cNvPr id="73" name="Ellipse 72">
            <a:extLst>
              <a:ext uri="{FF2B5EF4-FFF2-40B4-BE49-F238E27FC236}">
                <a16:creationId xmlns:a16="http://schemas.microsoft.com/office/drawing/2014/main" id="{BB81862D-1352-415B-9794-C265DDB814EE}"/>
              </a:ext>
            </a:extLst>
          </p:cNvPr>
          <p:cNvSpPr/>
          <p:nvPr/>
        </p:nvSpPr>
        <p:spPr>
          <a:xfrm>
            <a:off x="7189405" y="45346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12</a:t>
            </a:r>
          </a:p>
        </p:txBody>
      </p:sp>
      <p:sp>
        <p:nvSpPr>
          <p:cNvPr id="74" name="Ellipse 73">
            <a:extLst>
              <a:ext uri="{FF2B5EF4-FFF2-40B4-BE49-F238E27FC236}">
                <a16:creationId xmlns:a16="http://schemas.microsoft.com/office/drawing/2014/main" id="{5013318F-F7B4-4AAF-ADC5-C66BF396BB1E}"/>
              </a:ext>
            </a:extLst>
          </p:cNvPr>
          <p:cNvSpPr/>
          <p:nvPr/>
        </p:nvSpPr>
        <p:spPr>
          <a:xfrm>
            <a:off x="7189405" y="515348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chemeClr val="tx1"/>
                </a:solidFill>
              </a:rPr>
              <a:t>13</a:t>
            </a:r>
          </a:p>
        </p:txBody>
      </p:sp>
      <p:sp>
        <p:nvSpPr>
          <p:cNvPr id="83" name="TextBox 25">
            <a:extLst>
              <a:ext uri="{FF2B5EF4-FFF2-40B4-BE49-F238E27FC236}">
                <a16:creationId xmlns:a16="http://schemas.microsoft.com/office/drawing/2014/main" id="{B022D544-F72E-4747-A8CA-168E2A57EA0D}"/>
              </a:ext>
            </a:extLst>
          </p:cNvPr>
          <p:cNvSpPr txBox="1"/>
          <p:nvPr/>
        </p:nvSpPr>
        <p:spPr>
          <a:xfrm>
            <a:off x="6195734" y="6658727"/>
            <a:ext cx="2102108" cy="127286"/>
          </a:xfrm>
          <a:prstGeom prst="rect">
            <a:avLst/>
          </a:prstGeom>
          <a:solidFill>
            <a:schemeClr val="bg1"/>
          </a:solidFill>
        </p:spPr>
        <p:txBody>
          <a:bodyPr wrap="square" rtlCol="0">
            <a:noAutofit/>
          </a:bodyPr>
          <a:lstStyle/>
          <a:p>
            <a:pPr algn="ctr"/>
            <a:r>
              <a:rPr lang="en-US" sz="900" i="1"/>
              <a:t>More details in core document</a:t>
            </a:r>
          </a:p>
        </p:txBody>
      </p:sp>
      <p:sp>
        <p:nvSpPr>
          <p:cNvPr id="85" name="Arrow: Chevron 26">
            <a:extLst>
              <a:ext uri="{FF2B5EF4-FFF2-40B4-BE49-F238E27FC236}">
                <a16:creationId xmlns:a16="http://schemas.microsoft.com/office/drawing/2014/main" id="{C88CFD24-A3E1-478D-B34C-1E0ECF85A40D}"/>
              </a:ext>
            </a:extLst>
          </p:cNvPr>
          <p:cNvSpPr/>
          <p:nvPr/>
        </p:nvSpPr>
        <p:spPr>
          <a:xfrm rot="5400000">
            <a:off x="3273442" y="4862591"/>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After reparation</a:t>
            </a:r>
          </a:p>
        </p:txBody>
      </p:sp>
      <p:sp>
        <p:nvSpPr>
          <p:cNvPr id="86" name="Arrow: Chevron 275">
            <a:extLst>
              <a:ext uri="{FF2B5EF4-FFF2-40B4-BE49-F238E27FC236}">
                <a16:creationId xmlns:a16="http://schemas.microsoft.com/office/drawing/2014/main" id="{6CB430ED-F66D-45D4-8301-C9F93105C4D1}"/>
              </a:ext>
            </a:extLst>
          </p:cNvPr>
          <p:cNvSpPr/>
          <p:nvPr/>
        </p:nvSpPr>
        <p:spPr>
          <a:xfrm rot="5400000">
            <a:off x="3277813" y="5274043"/>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a:solidFill>
                  <a:schemeClr val="tx1"/>
                </a:solidFill>
              </a:rPr>
              <a:t>Non-claim situations</a:t>
            </a:r>
          </a:p>
        </p:txBody>
      </p:sp>
      <p:sp>
        <p:nvSpPr>
          <p:cNvPr id="87" name="Rectangle 86">
            <a:extLst>
              <a:ext uri="{FF2B5EF4-FFF2-40B4-BE49-F238E27FC236}">
                <a16:creationId xmlns:a16="http://schemas.microsoft.com/office/drawing/2014/main" id="{C2862B83-240F-4A1D-B35E-91B2A481B969}"/>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Upstream</a:t>
            </a:r>
            <a:r>
              <a:rPr lang="en-US" sz="1000"/>
              <a:t>, facing the insurance company</a:t>
            </a:r>
          </a:p>
        </p:txBody>
      </p:sp>
      <p:sp>
        <p:nvSpPr>
          <p:cNvPr id="88" name="Rectangle 87">
            <a:extLst>
              <a:ext uri="{FF2B5EF4-FFF2-40B4-BE49-F238E27FC236}">
                <a16:creationId xmlns:a16="http://schemas.microsoft.com/office/drawing/2014/main" id="{7FB8AE25-3C90-4AC1-A2A5-ADD97D79DB6C}"/>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Down-stream</a:t>
            </a:r>
            <a:r>
              <a:rPr lang="en-US" sz="1000"/>
              <a:t>, end-customer facing</a:t>
            </a:r>
          </a:p>
        </p:txBody>
      </p:sp>
      <p:sp>
        <p:nvSpPr>
          <p:cNvPr id="89" name="Rectangle 88">
            <a:extLst>
              <a:ext uri="{FF2B5EF4-FFF2-40B4-BE49-F238E27FC236}">
                <a16:creationId xmlns:a16="http://schemas.microsoft.com/office/drawing/2014/main" id="{7889FD5A-6C5A-4272-B1C1-B8A724F2B10F}"/>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a:t>Internal</a:t>
            </a:r>
            <a:r>
              <a:rPr lang="en-US" sz="1000"/>
              <a:t> (For the contractor</a:t>
            </a:r>
          </a:p>
          <a:p>
            <a:pPr algn="ctr"/>
            <a:r>
              <a:rPr lang="en-US" sz="1000"/>
              <a:t>/worker)</a:t>
            </a:r>
          </a:p>
        </p:txBody>
      </p:sp>
      <p:sp>
        <p:nvSpPr>
          <p:cNvPr id="90" name="Rectangle 89">
            <a:extLst>
              <a:ext uri="{FF2B5EF4-FFF2-40B4-BE49-F238E27FC236}">
                <a16:creationId xmlns:a16="http://schemas.microsoft.com/office/drawing/2014/main" id="{77F48DB9-7925-4FD7-8D0B-8F07F8491523}"/>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Phase</a:t>
            </a:r>
          </a:p>
        </p:txBody>
      </p:sp>
      <p:pic>
        <p:nvPicPr>
          <p:cNvPr id="91" name="Graphique 8">
            <a:extLst>
              <a:ext uri="{FF2B5EF4-FFF2-40B4-BE49-F238E27FC236}">
                <a16:creationId xmlns:a16="http://schemas.microsoft.com/office/drawing/2014/main" id="{76662782-376E-4BA5-8214-A7251DCEC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831" y="1362016"/>
            <a:ext cx="304800" cy="381000"/>
          </a:xfrm>
          <a:prstGeom prst="rect">
            <a:avLst/>
          </a:prstGeom>
        </p:spPr>
      </p:pic>
      <p:pic>
        <p:nvPicPr>
          <p:cNvPr id="92" name="Graphique 10">
            <a:extLst>
              <a:ext uri="{FF2B5EF4-FFF2-40B4-BE49-F238E27FC236}">
                <a16:creationId xmlns:a16="http://schemas.microsoft.com/office/drawing/2014/main" id="{1ECE2B24-81F5-40BD-AE19-39BC10E4A56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508"/>
          <a:stretch/>
        </p:blipFill>
        <p:spPr>
          <a:xfrm>
            <a:off x="688092" y="3240878"/>
            <a:ext cx="290539" cy="277442"/>
          </a:xfrm>
          <a:prstGeom prst="rect">
            <a:avLst/>
          </a:prstGeom>
        </p:spPr>
      </p:pic>
      <p:pic>
        <p:nvPicPr>
          <p:cNvPr id="93" name="Graphique 13">
            <a:extLst>
              <a:ext uri="{FF2B5EF4-FFF2-40B4-BE49-F238E27FC236}">
                <a16:creationId xmlns:a16="http://schemas.microsoft.com/office/drawing/2014/main" id="{E5A016FB-8830-4F33-BDDF-18B283A4798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939" y="4893375"/>
            <a:ext cx="236843" cy="236843"/>
          </a:xfrm>
          <a:prstGeom prst="rect">
            <a:avLst/>
          </a:prstGeom>
        </p:spPr>
      </p:pic>
      <p:sp>
        <p:nvSpPr>
          <p:cNvPr id="94" name="Rectangle 93">
            <a:extLst>
              <a:ext uri="{FF2B5EF4-FFF2-40B4-BE49-F238E27FC236}">
                <a16:creationId xmlns:a16="http://schemas.microsoft.com/office/drawing/2014/main" id="{0F4F10F5-977E-4EB0-91A1-B96246179616}"/>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a:t>Stakeholders involved</a:t>
            </a:r>
          </a:p>
        </p:txBody>
      </p:sp>
      <p:sp>
        <p:nvSpPr>
          <p:cNvPr id="111" name="Rectangle 110">
            <a:extLst>
              <a:ext uri="{FF2B5EF4-FFF2-40B4-BE49-F238E27FC236}">
                <a16:creationId xmlns:a16="http://schemas.microsoft.com/office/drawing/2014/main" id="{AAE2193E-2CF1-466B-885D-77842A9A9102}"/>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Global Process (post-claim reparation)</a:t>
            </a:r>
          </a:p>
        </p:txBody>
      </p:sp>
      <p:sp>
        <p:nvSpPr>
          <p:cNvPr id="112" name="Rectangle 111">
            <a:extLst>
              <a:ext uri="{FF2B5EF4-FFF2-40B4-BE49-F238E27FC236}">
                <a16:creationId xmlns:a16="http://schemas.microsoft.com/office/drawing/2014/main" id="{58F1BE0C-A14B-42E1-B182-64C59CD08680}"/>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Non-core</a:t>
            </a:r>
          </a:p>
        </p:txBody>
      </p:sp>
      <p:grpSp>
        <p:nvGrpSpPr>
          <p:cNvPr id="113" name="Groupe 112">
            <a:extLst>
              <a:ext uri="{FF2B5EF4-FFF2-40B4-BE49-F238E27FC236}">
                <a16:creationId xmlns:a16="http://schemas.microsoft.com/office/drawing/2014/main" id="{26176979-829B-4768-90D5-1114392336A7}"/>
              </a:ext>
            </a:extLst>
          </p:cNvPr>
          <p:cNvGrpSpPr/>
          <p:nvPr/>
        </p:nvGrpSpPr>
        <p:grpSpPr>
          <a:xfrm>
            <a:off x="6106134" y="6648883"/>
            <a:ext cx="179200" cy="184969"/>
            <a:chOff x="8611950" y="2143094"/>
            <a:chExt cx="288149" cy="288149"/>
          </a:xfrm>
        </p:grpSpPr>
        <p:pic>
          <p:nvPicPr>
            <p:cNvPr id="114" name="Graphic 30" descr="Magnifying glass with solid fill">
              <a:extLst>
                <a:ext uri="{FF2B5EF4-FFF2-40B4-BE49-F238E27FC236}">
                  <a16:creationId xmlns:a16="http://schemas.microsoft.com/office/drawing/2014/main" id="{3278B3DA-6010-4CB6-96BE-2A6017074D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11950" y="2143094"/>
              <a:ext cx="288149" cy="288149"/>
            </a:xfrm>
            <a:prstGeom prst="rect">
              <a:avLst/>
            </a:prstGeom>
          </p:spPr>
        </p:pic>
        <p:sp>
          <p:nvSpPr>
            <p:cNvPr id="115" name="Ellipse 114">
              <a:extLst>
                <a:ext uri="{FF2B5EF4-FFF2-40B4-BE49-F238E27FC236}">
                  <a16:creationId xmlns:a16="http://schemas.microsoft.com/office/drawing/2014/main" id="{4C8FA9C8-0FBF-4037-96F3-8EFAF86EDF43}"/>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B0F0"/>
                </a:solidFill>
              </a:endParaRPr>
            </a:p>
          </p:txBody>
        </p:sp>
      </p:grpSp>
      <p:sp>
        <p:nvSpPr>
          <p:cNvPr id="116" name="ZoneTexte 99">
            <a:extLst>
              <a:ext uri="{FF2B5EF4-FFF2-40B4-BE49-F238E27FC236}">
                <a16:creationId xmlns:a16="http://schemas.microsoft.com/office/drawing/2014/main" id="{E9EB210A-3C43-464B-B1D9-552CCCE3C790}"/>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a:ln>
                  <a:noFill/>
                </a:ln>
                <a:effectLst/>
                <a:latin typeface="+mj-lt"/>
              </a:rPr>
              <a:t>1. Digital projects’ assessment</a:t>
            </a:r>
          </a:p>
        </p:txBody>
      </p:sp>
      <p:pic>
        <p:nvPicPr>
          <p:cNvPr id="124" name="Graphique 25">
            <a:extLst>
              <a:ext uri="{FF2B5EF4-FFF2-40B4-BE49-F238E27FC236}">
                <a16:creationId xmlns:a16="http://schemas.microsoft.com/office/drawing/2014/main" id="{3572F95A-8749-44FD-9591-EEF9D337D609}"/>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1284742"/>
            <a:ext cx="252000" cy="292299"/>
          </a:xfrm>
          <a:prstGeom prst="rect">
            <a:avLst/>
          </a:prstGeom>
        </p:spPr>
      </p:pic>
      <p:pic>
        <p:nvPicPr>
          <p:cNvPr id="125" name="Graphique 25">
            <a:extLst>
              <a:ext uri="{FF2B5EF4-FFF2-40B4-BE49-F238E27FC236}">
                <a16:creationId xmlns:a16="http://schemas.microsoft.com/office/drawing/2014/main" id="{62717F0B-84D6-4B67-BA87-AFC1372E115A}"/>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2989187"/>
            <a:ext cx="252000" cy="292299"/>
          </a:xfrm>
          <a:prstGeom prst="rect">
            <a:avLst/>
          </a:prstGeom>
        </p:spPr>
      </p:pic>
      <p:pic>
        <p:nvPicPr>
          <p:cNvPr id="126" name="Graphique 25">
            <a:extLst>
              <a:ext uri="{FF2B5EF4-FFF2-40B4-BE49-F238E27FC236}">
                <a16:creationId xmlns:a16="http://schemas.microsoft.com/office/drawing/2014/main" id="{6A53BC93-02E1-4EF8-8585-5B6033A0279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3415297"/>
            <a:ext cx="252000" cy="292299"/>
          </a:xfrm>
          <a:prstGeom prst="rect">
            <a:avLst/>
          </a:prstGeom>
        </p:spPr>
      </p:pic>
      <p:pic>
        <p:nvPicPr>
          <p:cNvPr id="127" name="Graphique 25">
            <a:extLst>
              <a:ext uri="{FF2B5EF4-FFF2-40B4-BE49-F238E27FC236}">
                <a16:creationId xmlns:a16="http://schemas.microsoft.com/office/drawing/2014/main" id="{5AF6010B-FBFA-435B-A147-F270D16C0E5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4693632"/>
            <a:ext cx="252000" cy="292299"/>
          </a:xfrm>
          <a:prstGeom prst="rect">
            <a:avLst/>
          </a:prstGeom>
        </p:spPr>
      </p:pic>
      <p:pic>
        <p:nvPicPr>
          <p:cNvPr id="128" name="Graphique 25">
            <a:extLst>
              <a:ext uri="{FF2B5EF4-FFF2-40B4-BE49-F238E27FC236}">
                <a16:creationId xmlns:a16="http://schemas.microsoft.com/office/drawing/2014/main" id="{4D25401D-4EC4-4ACF-948E-EACD17F2F09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5119744"/>
            <a:ext cx="252000" cy="292299"/>
          </a:xfrm>
          <a:prstGeom prst="rect">
            <a:avLst/>
          </a:prstGeom>
        </p:spPr>
      </p:pic>
      <p:pic>
        <p:nvPicPr>
          <p:cNvPr id="129" name="Graphique 25">
            <a:extLst>
              <a:ext uri="{FF2B5EF4-FFF2-40B4-BE49-F238E27FC236}">
                <a16:creationId xmlns:a16="http://schemas.microsoft.com/office/drawing/2014/main" id="{5CDD1128-6516-4EF0-873D-BACD93A7A01A}"/>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4267520"/>
            <a:ext cx="252000" cy="292299"/>
          </a:xfrm>
          <a:prstGeom prst="rect">
            <a:avLst/>
          </a:prstGeom>
        </p:spPr>
      </p:pic>
      <p:pic>
        <p:nvPicPr>
          <p:cNvPr id="130" name="Graphique 25">
            <a:extLst>
              <a:ext uri="{FF2B5EF4-FFF2-40B4-BE49-F238E27FC236}">
                <a16:creationId xmlns:a16="http://schemas.microsoft.com/office/drawing/2014/main" id="{881AB8E9-A35D-4724-BBD5-8F7EB198FD72}"/>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563075"/>
            <a:ext cx="252000" cy="292299"/>
          </a:xfrm>
          <a:prstGeom prst="rect">
            <a:avLst/>
          </a:prstGeom>
        </p:spPr>
      </p:pic>
      <p:pic>
        <p:nvPicPr>
          <p:cNvPr id="131" name="Graphique 25">
            <a:extLst>
              <a:ext uri="{FF2B5EF4-FFF2-40B4-BE49-F238E27FC236}">
                <a16:creationId xmlns:a16="http://schemas.microsoft.com/office/drawing/2014/main" id="{739705FF-D323-4D9D-B1A0-89411307D8A4}"/>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136963"/>
            <a:ext cx="252000" cy="292299"/>
          </a:xfrm>
          <a:prstGeom prst="rect">
            <a:avLst/>
          </a:prstGeom>
        </p:spPr>
      </p:pic>
      <p:pic>
        <p:nvPicPr>
          <p:cNvPr id="132" name="Graphique 25">
            <a:extLst>
              <a:ext uri="{FF2B5EF4-FFF2-40B4-BE49-F238E27FC236}">
                <a16:creationId xmlns:a16="http://schemas.microsoft.com/office/drawing/2014/main" id="{D0D56E5F-FEFD-4677-8EBF-C5CF6E5444E5}"/>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1710853"/>
            <a:ext cx="252000" cy="292299"/>
          </a:xfrm>
          <a:prstGeom prst="rect">
            <a:avLst/>
          </a:prstGeom>
        </p:spPr>
      </p:pic>
      <p:pic>
        <p:nvPicPr>
          <p:cNvPr id="133" name="Graphique 25">
            <a:extLst>
              <a:ext uri="{FF2B5EF4-FFF2-40B4-BE49-F238E27FC236}">
                <a16:creationId xmlns:a16="http://schemas.microsoft.com/office/drawing/2014/main" id="{EA03ECFB-3CEF-4C8A-BF55-050C45414D2B}"/>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3841408"/>
            <a:ext cx="252000" cy="292299"/>
          </a:xfrm>
          <a:prstGeom prst="rect">
            <a:avLst/>
          </a:prstGeom>
        </p:spPr>
      </p:pic>
      <p:pic>
        <p:nvPicPr>
          <p:cNvPr id="134" name="Graphique 25">
            <a:extLst>
              <a:ext uri="{FF2B5EF4-FFF2-40B4-BE49-F238E27FC236}">
                <a16:creationId xmlns:a16="http://schemas.microsoft.com/office/drawing/2014/main" id="{7EFF7DCD-75EB-41EB-98B4-77DB49AE054D}"/>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545861"/>
            <a:ext cx="252000" cy="292299"/>
          </a:xfrm>
          <a:prstGeom prst="rect">
            <a:avLst/>
          </a:prstGeom>
        </p:spPr>
      </p:pic>
      <p:pic>
        <p:nvPicPr>
          <p:cNvPr id="135" name="Graphique 25">
            <a:extLst>
              <a:ext uri="{FF2B5EF4-FFF2-40B4-BE49-F238E27FC236}">
                <a16:creationId xmlns:a16="http://schemas.microsoft.com/office/drawing/2014/main" id="{68849F3C-6098-48C5-93E2-98EA9C1EB1E9}"/>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961684"/>
            <a:ext cx="252000" cy="292299"/>
          </a:xfrm>
          <a:prstGeom prst="rect">
            <a:avLst/>
          </a:prstGeom>
        </p:spPr>
      </p:pic>
      <p:pic>
        <p:nvPicPr>
          <p:cNvPr id="136" name="Graphic 135" descr="Mining tools with solid fill">
            <a:extLst>
              <a:ext uri="{FF2B5EF4-FFF2-40B4-BE49-F238E27FC236}">
                <a16:creationId xmlns:a16="http://schemas.microsoft.com/office/drawing/2014/main" id="{4D1D3612-ED5F-4B34-8798-C6AF872923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583224"/>
            <a:ext cx="252000" cy="252000"/>
          </a:xfrm>
          <a:prstGeom prst="rect">
            <a:avLst/>
          </a:prstGeom>
        </p:spPr>
      </p:pic>
      <p:pic>
        <p:nvPicPr>
          <p:cNvPr id="137" name="Graphic 136" descr="Mining tools with solid fill">
            <a:extLst>
              <a:ext uri="{FF2B5EF4-FFF2-40B4-BE49-F238E27FC236}">
                <a16:creationId xmlns:a16="http://schemas.microsoft.com/office/drawing/2014/main" id="{E40FE92C-D6F1-4586-B1C0-89EDD367F9F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4287669"/>
            <a:ext cx="252000" cy="252000"/>
          </a:xfrm>
          <a:prstGeom prst="rect">
            <a:avLst/>
          </a:prstGeom>
        </p:spPr>
      </p:pic>
      <p:pic>
        <p:nvPicPr>
          <p:cNvPr id="138" name="Graphic 137" descr="Mining tools with solid fill">
            <a:extLst>
              <a:ext uri="{FF2B5EF4-FFF2-40B4-BE49-F238E27FC236}">
                <a16:creationId xmlns:a16="http://schemas.microsoft.com/office/drawing/2014/main" id="{654714C0-7FAA-471A-ADA2-54F13B7F1C4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3861557"/>
            <a:ext cx="252000" cy="252000"/>
          </a:xfrm>
          <a:prstGeom prst="rect">
            <a:avLst/>
          </a:prstGeom>
        </p:spPr>
      </p:pic>
      <p:pic>
        <p:nvPicPr>
          <p:cNvPr id="139" name="Graphic 68" descr="Mining tools with solid fill">
            <a:extLst>
              <a:ext uri="{FF2B5EF4-FFF2-40B4-BE49-F238E27FC236}">
                <a16:creationId xmlns:a16="http://schemas.microsoft.com/office/drawing/2014/main" id="{74733073-BDEF-4604-B2D0-B6E9A626307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157112"/>
            <a:ext cx="252000" cy="252000"/>
          </a:xfrm>
          <a:prstGeom prst="rect">
            <a:avLst/>
          </a:prstGeom>
        </p:spPr>
      </p:pic>
      <p:pic>
        <p:nvPicPr>
          <p:cNvPr id="140" name="Graphic 139" descr="Mining tools with solid fill">
            <a:extLst>
              <a:ext uri="{FF2B5EF4-FFF2-40B4-BE49-F238E27FC236}">
                <a16:creationId xmlns:a16="http://schemas.microsoft.com/office/drawing/2014/main" id="{803043B7-34F7-4ABF-94A2-11EDB7165E7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2"/>
            <a:ext cx="252000" cy="252000"/>
          </a:xfrm>
          <a:prstGeom prst="rect">
            <a:avLst/>
          </a:prstGeom>
        </p:spPr>
      </p:pic>
      <p:pic>
        <p:nvPicPr>
          <p:cNvPr id="141" name="Graphic 140" descr="Mining tools with solid fill">
            <a:extLst>
              <a:ext uri="{FF2B5EF4-FFF2-40B4-BE49-F238E27FC236}">
                <a16:creationId xmlns:a16="http://schemas.microsoft.com/office/drawing/2014/main" id="{042158D2-D54C-47EA-9247-A617FCD6A40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142" name="Graphic 141" descr="Mining tools with solid fill">
            <a:extLst>
              <a:ext uri="{FF2B5EF4-FFF2-40B4-BE49-F238E27FC236}">
                <a16:creationId xmlns:a16="http://schemas.microsoft.com/office/drawing/2014/main" id="{40CC04C2-4B3F-4FD0-B32C-65C76A303ED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143" name="Graphic 142" descr="Mining tools with solid fill">
            <a:extLst>
              <a:ext uri="{FF2B5EF4-FFF2-40B4-BE49-F238E27FC236}">
                <a16:creationId xmlns:a16="http://schemas.microsoft.com/office/drawing/2014/main" id="{E2B9354A-4AB8-4528-897B-4BED78BF0E5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144" name="Graphic 143" descr="Mining tools with solid fill">
            <a:extLst>
              <a:ext uri="{FF2B5EF4-FFF2-40B4-BE49-F238E27FC236}">
                <a16:creationId xmlns:a16="http://schemas.microsoft.com/office/drawing/2014/main" id="{2FD45A53-5121-4FF0-AF71-ADB095359BE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145" name="Graphic 144" descr="Mining tools with solid fill">
            <a:extLst>
              <a:ext uri="{FF2B5EF4-FFF2-40B4-BE49-F238E27FC236}">
                <a16:creationId xmlns:a16="http://schemas.microsoft.com/office/drawing/2014/main" id="{61521F4C-F61A-4112-867A-A3DA881D9B4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146" name="Graphic 145" descr="Mining tools with solid fill">
            <a:extLst>
              <a:ext uri="{FF2B5EF4-FFF2-40B4-BE49-F238E27FC236}">
                <a16:creationId xmlns:a16="http://schemas.microsoft.com/office/drawing/2014/main" id="{E3D1FEEA-E5D8-4FC4-9869-3DCAE8DB712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147" name="Graphic 146" descr="Mining tools with solid fill">
            <a:extLst>
              <a:ext uri="{FF2B5EF4-FFF2-40B4-BE49-F238E27FC236}">
                <a16:creationId xmlns:a16="http://schemas.microsoft.com/office/drawing/2014/main" id="{7818EC20-F4B9-476C-B105-1FA9DAD47F8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148" name="Graphique 21">
            <a:extLst>
              <a:ext uri="{FF2B5EF4-FFF2-40B4-BE49-F238E27FC236}">
                <a16:creationId xmlns:a16="http://schemas.microsoft.com/office/drawing/2014/main" id="{2975E2E5-5197-4717-84D2-D1F88B2C6E0D}"/>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1699502"/>
            <a:ext cx="252000" cy="315000"/>
          </a:xfrm>
          <a:prstGeom prst="rect">
            <a:avLst/>
          </a:prstGeom>
        </p:spPr>
      </p:pic>
      <p:pic>
        <p:nvPicPr>
          <p:cNvPr id="149" name="Graphique 47">
            <a:extLst>
              <a:ext uri="{FF2B5EF4-FFF2-40B4-BE49-F238E27FC236}">
                <a16:creationId xmlns:a16="http://schemas.microsoft.com/office/drawing/2014/main" id="{D3C86416-6F10-4BDA-8333-909F3640E1EA}"/>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256169"/>
            <a:ext cx="252000" cy="315000"/>
          </a:xfrm>
          <a:prstGeom prst="rect">
            <a:avLst/>
          </a:prstGeom>
        </p:spPr>
      </p:pic>
      <p:pic>
        <p:nvPicPr>
          <p:cNvPr id="150" name="Graphique 52">
            <a:extLst>
              <a:ext uri="{FF2B5EF4-FFF2-40B4-BE49-F238E27FC236}">
                <a16:creationId xmlns:a16="http://schemas.microsoft.com/office/drawing/2014/main" id="{46387771-B71B-49FA-8F30-E02BB73C023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682281"/>
            <a:ext cx="252000" cy="315000"/>
          </a:xfrm>
          <a:prstGeom prst="rect">
            <a:avLst/>
          </a:prstGeom>
        </p:spPr>
      </p:pic>
      <p:pic>
        <p:nvPicPr>
          <p:cNvPr id="151" name="Graphique 53">
            <a:extLst>
              <a:ext uri="{FF2B5EF4-FFF2-40B4-BE49-F238E27FC236}">
                <a16:creationId xmlns:a16="http://schemas.microsoft.com/office/drawing/2014/main" id="{518AB09D-8C1C-4CA6-95DD-644823830A0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108393"/>
            <a:ext cx="252000" cy="315000"/>
          </a:xfrm>
          <a:prstGeom prst="rect">
            <a:avLst/>
          </a:prstGeom>
        </p:spPr>
      </p:pic>
      <p:pic>
        <p:nvPicPr>
          <p:cNvPr id="152" name="Graphique 54">
            <a:extLst>
              <a:ext uri="{FF2B5EF4-FFF2-40B4-BE49-F238E27FC236}">
                <a16:creationId xmlns:a16="http://schemas.microsoft.com/office/drawing/2014/main" id="{8099AC2E-4448-4675-9AC4-E240F352D60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534510"/>
            <a:ext cx="252000" cy="315000"/>
          </a:xfrm>
          <a:prstGeom prst="rect">
            <a:avLst/>
          </a:prstGeom>
        </p:spPr>
      </p:pic>
      <p:pic>
        <p:nvPicPr>
          <p:cNvPr id="153" name="Graphique 55">
            <a:extLst>
              <a:ext uri="{FF2B5EF4-FFF2-40B4-BE49-F238E27FC236}">
                <a16:creationId xmlns:a16="http://schemas.microsoft.com/office/drawing/2014/main" id="{2E553736-8EB1-458D-A042-71649967F99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950333"/>
            <a:ext cx="252000" cy="315000"/>
          </a:xfrm>
          <a:prstGeom prst="rect">
            <a:avLst/>
          </a:prstGeom>
        </p:spPr>
      </p:pic>
      <p:pic>
        <p:nvPicPr>
          <p:cNvPr id="154" name="Graphique 76">
            <a:extLst>
              <a:ext uri="{FF2B5EF4-FFF2-40B4-BE49-F238E27FC236}">
                <a16:creationId xmlns:a16="http://schemas.microsoft.com/office/drawing/2014/main" id="{14C03036-7D21-4B7E-8018-293F5BD9099F}"/>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2125612"/>
            <a:ext cx="252000" cy="315000"/>
          </a:xfrm>
          <a:prstGeom prst="rect">
            <a:avLst/>
          </a:prstGeom>
        </p:spPr>
      </p:pic>
      <p:pic>
        <p:nvPicPr>
          <p:cNvPr id="155" name="Graphique 47">
            <a:extLst>
              <a:ext uri="{FF2B5EF4-FFF2-40B4-BE49-F238E27FC236}">
                <a16:creationId xmlns:a16="http://schemas.microsoft.com/office/drawing/2014/main" id="{67C95FD4-7D39-4145-8C44-C279B1FADCD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830057"/>
            <a:ext cx="252000" cy="315000"/>
          </a:xfrm>
          <a:prstGeom prst="rect">
            <a:avLst/>
          </a:prstGeom>
        </p:spPr>
      </p:pic>
      <p:pic>
        <p:nvPicPr>
          <p:cNvPr id="156" name="Graphique 47">
            <a:extLst>
              <a:ext uri="{FF2B5EF4-FFF2-40B4-BE49-F238E27FC236}">
                <a16:creationId xmlns:a16="http://schemas.microsoft.com/office/drawing/2014/main" id="{573FAE15-F1F1-4DFA-A918-F47E70F91F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403946"/>
            <a:ext cx="252000" cy="315000"/>
          </a:xfrm>
          <a:prstGeom prst="rect">
            <a:avLst/>
          </a:prstGeom>
        </p:spPr>
      </p:pic>
      <p:pic>
        <p:nvPicPr>
          <p:cNvPr id="157" name="Graphique 47">
            <a:extLst>
              <a:ext uri="{FF2B5EF4-FFF2-40B4-BE49-F238E27FC236}">
                <a16:creationId xmlns:a16="http://schemas.microsoft.com/office/drawing/2014/main" id="{C262A318-FA22-4B99-BDA6-272EF6707D29}"/>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977836"/>
            <a:ext cx="252000" cy="315000"/>
          </a:xfrm>
          <a:prstGeom prst="rect">
            <a:avLst/>
          </a:prstGeom>
        </p:spPr>
      </p:pic>
      <p:pic>
        <p:nvPicPr>
          <p:cNvPr id="158" name="Graphique 47">
            <a:extLst>
              <a:ext uri="{FF2B5EF4-FFF2-40B4-BE49-F238E27FC236}">
                <a16:creationId xmlns:a16="http://schemas.microsoft.com/office/drawing/2014/main" id="{5BC39710-E85E-419A-A856-F3E0213C177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551724"/>
            <a:ext cx="252000" cy="315000"/>
          </a:xfrm>
          <a:prstGeom prst="rect">
            <a:avLst/>
          </a:prstGeom>
        </p:spPr>
      </p:pic>
      <p:pic>
        <p:nvPicPr>
          <p:cNvPr id="159" name="Graphique 47">
            <a:extLst>
              <a:ext uri="{FF2B5EF4-FFF2-40B4-BE49-F238E27FC236}">
                <a16:creationId xmlns:a16="http://schemas.microsoft.com/office/drawing/2014/main" id="{9308B296-0D91-4EA3-9D21-88F24882D5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49140" y="1273391"/>
            <a:ext cx="252000" cy="315000"/>
          </a:xfrm>
          <a:prstGeom prst="rect">
            <a:avLst/>
          </a:prstGeom>
        </p:spPr>
      </p:pic>
      <p:sp>
        <p:nvSpPr>
          <p:cNvPr id="160" name="ZoneTexte 159">
            <a:extLst>
              <a:ext uri="{FF2B5EF4-FFF2-40B4-BE49-F238E27FC236}">
                <a16:creationId xmlns:a16="http://schemas.microsoft.com/office/drawing/2014/main" id="{4520D56D-3B79-43CB-B84B-E057C5EA703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a:solidFill>
                  <a:schemeClr val="bg1"/>
                </a:solidFill>
              </a:rPr>
              <a:t>Sources: eleven research and analysis, Hestia’s IM</a:t>
            </a:r>
          </a:p>
        </p:txBody>
      </p:sp>
      <p:sp>
        <p:nvSpPr>
          <p:cNvPr id="163" name="Arrow: Pentagon 13">
            <a:extLst>
              <a:ext uri="{FF2B5EF4-FFF2-40B4-BE49-F238E27FC236}">
                <a16:creationId xmlns:a16="http://schemas.microsoft.com/office/drawing/2014/main" id="{C9BC372D-27E0-4C61-9FF9-BB8CEF98E767}"/>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mj-lt"/>
              </a:rPr>
              <a:t>1</a:t>
            </a:r>
          </a:p>
        </p:txBody>
      </p:sp>
      <p:sp>
        <p:nvSpPr>
          <p:cNvPr id="164" name="Arrow: Pentagon 13">
            <a:extLst>
              <a:ext uri="{FF2B5EF4-FFF2-40B4-BE49-F238E27FC236}">
                <a16:creationId xmlns:a16="http://schemas.microsoft.com/office/drawing/2014/main" id="{9115E2E4-D1D6-48E2-8A7C-9F6D62B1EF33}"/>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65" name="Arrow: Pentagon 13">
            <a:extLst>
              <a:ext uri="{FF2B5EF4-FFF2-40B4-BE49-F238E27FC236}">
                <a16:creationId xmlns:a16="http://schemas.microsoft.com/office/drawing/2014/main" id="{4215182C-EDD8-446A-9ED2-694EBD52371C}"/>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a:solidFill>
                <a:srgbClr val="009DB0"/>
              </a:solidFill>
              <a:latin typeface="+mj-lt"/>
              <a:cs typeface="Arial"/>
            </a:endParaRPr>
          </a:p>
        </p:txBody>
      </p:sp>
      <p:sp>
        <p:nvSpPr>
          <p:cNvPr id="166" name="Rectangle 165">
            <a:extLst>
              <a:ext uri="{FF2B5EF4-FFF2-40B4-BE49-F238E27FC236}">
                <a16:creationId xmlns:a16="http://schemas.microsoft.com/office/drawing/2014/main" id="{66B7A34F-AB5D-426F-B1C8-20B0860BD288}"/>
              </a:ext>
            </a:extLst>
          </p:cNvPr>
          <p:cNvSpPr/>
          <p:nvPr/>
        </p:nvSpPr>
        <p:spPr>
          <a:xfrm>
            <a:off x="7185342" y="1283944"/>
            <a:ext cx="2046827" cy="468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Workers sourcing and validation for REN providers’ network</a:t>
            </a:r>
          </a:p>
        </p:txBody>
      </p:sp>
      <p:sp>
        <p:nvSpPr>
          <p:cNvPr id="167" name="Ellipse 2">
            <a:extLst>
              <a:ext uri="{FF2B5EF4-FFF2-40B4-BE49-F238E27FC236}">
                <a16:creationId xmlns:a16="http://schemas.microsoft.com/office/drawing/2014/main" id="{85343B7B-FA9F-423E-9110-E022B7AB66AB}"/>
              </a:ext>
            </a:extLst>
          </p:cNvPr>
          <p:cNvSpPr/>
          <p:nvPr/>
        </p:nvSpPr>
        <p:spPr>
          <a:xfrm>
            <a:off x="7077342" y="1216766"/>
            <a:ext cx="216000" cy="216000"/>
          </a:xfrm>
          <a:prstGeom prst="ellipse">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0</a:t>
            </a:r>
          </a:p>
        </p:txBody>
      </p:sp>
    </p:spTree>
    <p:extLst>
      <p:ext uri="{BB962C8B-B14F-4D97-AF65-F5344CB8AC3E}">
        <p14:creationId xmlns:p14="http://schemas.microsoft.com/office/powerpoint/2010/main" val="3463901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12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4&quot;&gt;&lt;elem m_fUsage=&quot;2.71414578641300252571E+00&quot;&gt;&lt;m_msothmcolidx val=&quot;0&quot;/&gt;&lt;m_rgb r=&quot;00&quot; g=&quot;9D&quot; b=&quot;B0&quot;/&gt;&lt;m_nBrightness endver=&quot;26206&quot; val=&quot;0&quot;/&gt;&lt;/elem&gt;&lt;elem m_fUsage=&quot;1.35483060875715910498E+00&quot;&gt;&lt;m_msothmcolidx val=&quot;0&quot;/&gt;&lt;m_rgb r=&quot;32&quot; g=&quot;A3&quot; b=&quot;AF&quot;/&gt;&lt;m_nBrightness endver=&quot;26206&quot; val=&quot;0&quot;/&gt;&lt;/elem&gt;&lt;elem m_fUsage=&quot;1.17137055068487172527E+00&quot;&gt;&lt;m_msothmcolidx val=&quot;0&quot;/&gt;&lt;m_rgb r=&quot;13&quot; g=&quot;9B&quot; b=&quot;A6&quot;/&gt;&lt;m_nBrightness endver=&quot;26206&quot; val=&quot;0&quot;/&gt;&lt;/elem&gt;&lt;elem m_fUsage=&quot;8.84867924549610163076E-01&quot;&gt;&lt;m_msothmcolidx val=&quot;0&quot;/&gt;&lt;m_rgb r=&quot;63&quot; g=&quot;CA&quot; b=&quot;E4&quot;/&gt;&lt;m_nBrightness endver=&quot;26206&quot; val=&quot;0&quot;/&gt;&lt;/elem&gt;&lt;elem m_fUsage=&quot;8.17887699000000023553E-01&quot;&gt;&lt;m_msothmcolidx val=&quot;0&quot;/&gt;&lt;m_rgb r=&quot;57&quot; g=&quot;A8&quot; b=&quot;31&quot;/&gt;&lt;m_nBrightness endver=&quot;26206&quot; val=&quot;0&quot;/&gt;&lt;/elem&gt;&lt;elem m_fUsage=&quot;7.37332132094649206344E-01&quot;&gt;&lt;m_msothmcolidx val=&quot;0&quot;/&gt;&lt;m_rgb r=&quot;C6&quot; g=&quot;21&quot; b=&quot;27&quot;/&gt;&lt;m_nBrightness endver=&quot;26206&quot; val=&quot;0&quot;/&gt;&lt;/elem&gt;&lt;elem m_fUsage=&quot;6.70484245440166048979E-01&quot;&gt;&lt;m_msothmcolidx val=&quot;0&quot;/&gt;&lt;m_rgb r=&quot;FF&quot; g=&quot;79&quot; b=&quot;00&quot;/&gt;&lt;m_nBrightness endver=&quot;26206&quot; val=&quot;0&quot;/&gt;&lt;/elem&gt;&lt;elem m_fUsage=&quot;5.90490000000000181402E-01&quot;&gt;&lt;m_msothmcolidx val=&quot;0&quot;/&gt;&lt;m_rgb r=&quot;F0&quot; g=&quot;51&quot; b=&quot;27&quot;/&gt;&lt;m_nBrightness endver=&quot;26206&quot; val=&quot;0&quot;/&gt;&lt;/elem&gt;&lt;elem m_fUsage=&quot;2.66872914491758816968E-01&quot;&gt;&lt;m_msothmcolidx val=&quot;0&quot;/&gt;&lt;m_rgb r=&quot;FF&quot; g=&quot;C7&quot; b=&quot;21&quot;/&gt;&lt;m_nBrightness endver=&quot;26206&quot; val=&quot;0&quot;/&gt;&lt;/elem&gt;&lt;elem m_fUsage=&quot;1.66771816996665767086E-01&quot;&gt;&lt;m_msothmcolidx val=&quot;0&quot;/&gt;&lt;m_rgb r=&quot;76&quot; g=&quot;8F&quot; b=&quot;AD&quot;/&gt;&lt;m_nBrightness endver=&quot;26206&quot; val=&quot;0&quot;/&gt;&lt;/elem&gt;&lt;elem m_fUsage=&quot;1.50094635296999207030E-01&quot;&gt;&lt;m_msothmcolidx val=&quot;0&quot;/&gt;&lt;m_rgb r=&quot;F4&quot; g=&quot;8C&quot; b=&quot;00&quot;/&gt;&lt;m_nBrightness endver=&quot;26206&quot; val=&quot;0&quot;/&gt;&lt;/elem&gt;&lt;elem m_fUsage=&quot;1.35085171767299283552E-01&quot;&gt;&lt;m_msothmcolidx val=&quot;0&quot;/&gt;&lt;m_rgb r=&quot;11&quot; g=&quot;11&quot; b=&quot;11&quot;/&gt;&lt;m_nBrightness endver=&quot;26206&quot; val=&quot;0&quot;/&gt;&lt;/elem&gt;&lt;elem m_fUsage=&quot;7.84557038688719898811E-02&quot;&gt;&lt;m_msothmcolidx val=&quot;0&quot;/&gt;&lt;m_rgb r=&quot;79&quot; g=&quot;63&quot; b=&quot;32&quot;/&gt;&lt;m_nBrightness endver=&quot;26206&quot; val=&quot;0&quot;/&gt;&lt;/elem&gt;&lt;elem m_fUsage=&quot;4.71012869724624916312E-02&quot;&gt;&lt;m_msothmcolidx val=&quot;0&quot;/&gt;&lt;m_rgb r=&quot;BC&quot; g=&quot;49&quot; b=&quot;61&quot;/&gt;&lt;m_nBrightness endver=&quot;26206&quot; val=&quot;0&quot;/&gt;&lt;/elem&gt;&lt;elem m_fUsage=&quot;4.23911582752162438559E-02&quot;&gt;&lt;m_msothmcolidx val=&quot;0&quot;/&gt;&lt;m_rgb r=&quot;CD&quot; g=&quot;79&quot; b=&quot;76&quot;/&gt;&lt;m_nBrightness endver=&quot;26206&quot; val=&quot;0&quot;/&gt;&lt;/elem&gt;&lt;elem m_fUsage=&quot;3.81520424476946215520E-02&quot;&gt;&lt;m_msothmcolidx val=&quot;0&quot;/&gt;&lt;m_rgb r=&quot;D8&quot; g=&quot;9A&quot; b=&quot;98&quot;/&gt;&lt;m_nBrightness endver=&quot;26206&quot; val=&quot;0&quot;/&gt;&lt;/elem&gt;&lt;elem m_fUsage=&quot;2.94037494770665944199E-02&quot;&gt;&lt;m_msothmcolidx val=&quot;0&quot;/&gt;&lt;m_rgb r=&quot;00&quot; g=&quot;B9&quot; b=&quot;AF&quot;/&gt;&lt;m_nBrightness endver=&quot;26206&quot; val=&quot;0&quot;/&gt;&lt;/elem&gt;&lt;elem m_fUsage=&quot;2.40780583115969698538E-02&quot;&gt;&lt;m_msothmcolidx val=&quot;0&quot;/&gt;&lt;m_rgb r=&quot;B5&quot; g=&quot;94&quot; b=&quot;4B&quot;/&gt;&lt;m_nBrightness endver=&quot;26206&quot; val=&quot;0&quot;/&gt;&lt;/elem&gt;&lt;elem m_fUsage=&quot;1.99104458101607359466E-02&quot;&gt;&lt;m_msothmcolidx val=&quot;0&quot;/&gt;&lt;m_rgb r=&quot;D9&quot; g=&quot;96&quot; b=&quot;94&quot;/&gt;&lt;m_nBrightness endver=&quot;26206&quot; val=&quot;0&quot;/&gt;&lt;/elem&gt;&lt;elem m_fUsage=&quot;1.84664781319291530781E-02&quot;&gt;&lt;m_msothmcolidx val=&quot;0&quot;/&gt;&lt;m_rgb r=&quot;F1&quot; g=&quot;78&quot; b=&quot;30&quot;/&gt;&lt;m_nBrightness endver=&quot;26206&quot; val=&quot;0&quot;/&gt;&lt;/elem&gt;&lt;elem m_fUsage=&quot;1.49687171024028044253E-02&quot;&gt;&lt;m_msothmcolidx val=&quot;0&quot;/&gt;&lt;m_rgb r=&quot;28&quot; g=&quot;6F&quot; b=&quot;80&quot;/&gt;&lt;m_nBrightness endver=&quot;26206&quot; val=&quot;0&quot;/&gt;&lt;/elem&gt;&lt;elem m_fUsage=&quot;1.19725151825620327456E-02&quot;&gt;&lt;m_msothmcolidx val=&quot;0&quot;/&gt;&lt;m_rgb r=&quot;E8&quot; g=&quot;6D&quot; b=&quot;09&quot;/&gt;&lt;m_nBrightness endver=&quot;26206&quot; val=&quot;0&quot;/&gt;&lt;/elem&gt;&lt;elem m_fUsage=&quot;8.72796356808772273717E-03&quot;&gt;&lt;m_msothmcolidx val=&quot;0&quot;/&gt;&lt;m_rgb r=&quot;83&quot; g=&quot;3E&quot; b=&quot;05&quot;/&gt;&lt;m_nBrightness endver=&quot;26206&quot; val=&quot;0&quot;/&gt;&lt;/elem&gt;&lt;elem m_fUsage=&quot;3.75710212613636698742E-03&quot;&gt;&lt;m_msothmcolidx val=&quot;0&quot;/&gt;&lt;m_rgb r=&quot;2F&quot; g=&quot;82&quot; b=&quot;97&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uRo8xQ4Di3ObCe2voNAGl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TTzWmITZyycKUT3.Ycm8k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dVcrTD.mlYzMEyaTcWEU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uNtiM4BQhrTgqGjPC.ZRF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YO4f3N2PCEZmQ9gQUBqRZ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SnyXVYpQUR6iPg3IBbrwZ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aVm8QgbGXCcdEFH7PyNkx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NfQ81vJMANiwaklN1Wt_O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AL.SkFx_Cbl3iDgwy6fh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ZE0Mucp.3SfBcDA0XM1Z4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on1MQ8o0lGzhqeP.Vyh_s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MO8e6MBMkoagNfvKPU1c3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AfasQYDVBIWz86MRO.4em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AL.SkFx_Cbl3iDgwy6fhT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ZE0Mucp.3SfBcDA0XM1Z4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ff.TKGhBCkIwVlrvW7T6i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on1MQ8o0lGzhqeP.Vyh_s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ZYEk1mpSnfweclgvRiKl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aVm8QgbGXCcdEFH7PyNkx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NfQ81vJMANiwaklN1Wt_O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rzb3yjOh9Nkr_GhBqQHfB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URpy1nwCYtrwYcKYu84dG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UXDKUED8f1ZVL0kYk0czd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rqtubm.QMlLHXZUsnCkq7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F7uy0LeDbbGJxBwEkWKgo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BoAg1HlKnaYEQWWtHCWTr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Bu5kiQVmr3TbM1Vyg.1a3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9G7L7.gXmcpqOFbTuoEHy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Yw..ht08N2a1Vv3y0lKl3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3OFNDzgVESQEKcPn2LLCa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JJ0uIiYdj.M2VuRUtiinT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yBRucYWbWev3upbhTxOPa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XSuuZhr_2QBMEvs5M6BDa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_i5n3LhjCQyotKXnpq7R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OXtUXxB2yfxuic0bKnwf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W0Yp2cp1tn1hX5vIWQYtb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ETc8cs7CcTPI4i0imN1nN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F_iHauHadZrJhE6ivAuAG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R.hcLfsGmDLNViSTs8fO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bEkoq4nliv2yVaKPqb2_c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FtEDVwQ4uAlnvKtXyMfcI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wUY1YE58xXc.LATds41ua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82yAG8lrtBjBHmrMW5puz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E1WyGuKsfiVZ6eMw7ivXj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jDtrjSIetANeYEHYcI1Rj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A1uDIskQejpBVxjPEn8O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bupjyy1RR.fmpLlOqsl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oA1uDIskQejpBVxjPEn8O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yJ8EUGR0G46xiu6OVDw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CqtflX.S0ua2DOJta.7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mL0f1O_DLl9KlQntJAjJY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3RRv1lcUpy33sK0l744W6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IXZpPT1vLKvdjf_IZEBiq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ArY1SJn2OQpyU94JnDp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uQ29izMR3.dGQMTnWuGp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B0ZAhrHuD817kuBGGdKq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f93N2RAgGECW1__PUkWYA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VC0viexccLqc.TOn_yg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nNkIRf.hiACCNMkBaz4.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77SSApVhHU8TN1KFJyzKr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MDHF4fYXVwLJQE6qmT_Zt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meZMvccwHcFejHNLnCP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ldq9K_ooIbBd6TNlGOaG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wj53foREafCHE68_LHblu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6j5.._FMHBIG774WPpuG1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skXvMMBBx4z6pzQFE_Q5T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K76eut.b0YYqvoDTd6nBZw"/>
</p:tagLst>
</file>

<file path=ppt/tags/tag9.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UpszS17tft6udfAweZLk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N0r3P.IeS0mJrs.IdUBB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YJ9rxd3IfB5HelHcFTos.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zZQEP1Bug.xuIpahl7ac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F.6RYSnT0V9XTrMv_0ID2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KYlnlbF2GzLItU1T13BRO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WwvBEbwh1x6wdeVUXcoyA"/>
</p:tagLst>
</file>

<file path=ppt/theme/theme1.xml><?xml version="1.0" encoding="utf-8"?>
<a:theme xmlns:a="http://schemas.openxmlformats.org/drawingml/2006/main" name="Masque_Corporate_Surfe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12700">
          <a:noFill/>
        </a:ln>
      </a:spPr>
      <a:bodyPr rtlCol="0" anchor="ctr"/>
      <a:lstStyle>
        <a:defPPr marL="171450" indent="-171450" algn="l">
          <a:buFont typeface="Arial" panose="020B0604020202020204" pitchFamily="34" charset="0"/>
          <a:buChar char="•"/>
          <a:defRPr sz="10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050" dirty="0" err="1" smtClean="0"/>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5DD9B85DC3D64DA4C09FAE94B19CE9" ma:contentTypeVersion="2" ma:contentTypeDescription="Crée un document." ma:contentTypeScope="" ma:versionID="e77dc2b7f893ca56da63f59f8852b278">
  <xsd:schema xmlns:xsd="http://www.w3.org/2001/XMLSchema" xmlns:xs="http://www.w3.org/2001/XMLSchema" xmlns:p="http://schemas.microsoft.com/office/2006/metadata/properties" xmlns:ns2="26e32319-7881-4f6a-8fad-7be2ed818946" targetNamespace="http://schemas.microsoft.com/office/2006/metadata/properties" ma:root="true" ma:fieldsID="1c526f61627e22743df393ffa102e9b3" ns2:_="">
    <xsd:import namespace="26e32319-7881-4f6a-8fad-7be2ed81894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e32319-7881-4f6a-8fad-7be2ed8189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2175CB-F170-4365-9AFA-31DBE7694686}">
  <ds:schemaRefs>
    <ds:schemaRef ds:uri="http://schemas.microsoft.com/sharepoint/v3/contenttype/forms"/>
  </ds:schemaRefs>
</ds:datastoreItem>
</file>

<file path=customXml/itemProps2.xml><?xml version="1.0" encoding="utf-8"?>
<ds:datastoreItem xmlns:ds="http://schemas.openxmlformats.org/officeDocument/2006/customXml" ds:itemID="{E2B7C1AA-1C57-4C77-8A30-8162F5B84A0E}">
  <ds:schemaRefs>
    <ds:schemaRef ds:uri="26e32319-7881-4f6a-8fad-7be2ed818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6417EB-B4C8-4B41-9161-897E4D9AE177}">
  <ds:schemaRefs>
    <ds:schemaRef ds:uri="26e32319-7881-4f6a-8fad-7be2ed8189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Masque_Corporate_Surfeur</Template>
  <TotalTime>0</TotalTime>
  <Words>17975</Words>
  <Application>Microsoft Office PowerPoint</Application>
  <PresentationFormat>A4 Paper (210x297 mm)</PresentationFormat>
  <Paragraphs>2715</Paragraphs>
  <Slides>78</Slides>
  <Notes>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7" baseType="lpstr">
      <vt:lpstr>Arial</vt:lpstr>
      <vt:lpstr>Calibri</vt:lpstr>
      <vt:lpstr>Courier New</vt:lpstr>
      <vt:lpstr>Open Sans</vt:lpstr>
      <vt:lpstr>Trebuchet MS</vt:lpstr>
      <vt:lpstr>Verdana</vt:lpstr>
      <vt:lpstr>Wingdings</vt:lpstr>
      <vt:lpstr>Masque_Corporate_Surfeur</vt:lpstr>
      <vt:lpstr>think-cell Slide</vt:lpstr>
      <vt:lpstr>PowerPoint Presentation</vt:lpstr>
      <vt:lpstr>DISCLAIMER</vt:lpstr>
      <vt:lpstr>Both external expert interviews and reference materials coming from internal and external sources have been leveraged throughout eleven’s analyses</vt:lpstr>
      <vt:lpstr>Glossary of key terms</vt:lpstr>
      <vt:lpstr>PowerPoint Presentation</vt:lpstr>
      <vt:lpstr>PowerPoint Presentation</vt:lpstr>
      <vt:lpstr>In the key moment of the claim within customer relationship, the repair-in-kind market revolves around a complex ecosystem– with an increasing need for transparency, communication and operational efficiency</vt:lpstr>
      <vt:lpstr>REN providers are facing multiple customer expectations, on the part of insurers and insured end-clients, such as providing an end-to-end management of the claim </vt:lpstr>
      <vt:lpstr>These client expectations result in precise use-cases along the value chain, where repair-in-kind players could differentiate themselves</vt:lpstr>
      <vt:lpstr>A first priorization of these use-cases can be carried out, depending on their complexity (capabilities, distance from core business) and their impact for repair-in-kind players, showing two priority clusters</vt:lpstr>
      <vt:lpstr>Hestia demonstrates significant ambition by covering main use-cases, yet few are fully deployed to date</vt:lpstr>
      <vt:lpstr>Digital maturity seems to be a key factor in the growth of market players and in the consolidation of competitive position, especially when they reach a critical size through peers’ acquisitions</vt:lpstr>
      <vt:lpstr>Peers / Competitors – Multiasistencia Multiasistencia has chosen to focus on digital early on and provide a set of self-managing and personalized solutions to the customer, by automating its workflow</vt:lpstr>
      <vt:lpstr>Hestia wishes to overcome the first barriers to entry with its digital transformation while anticipating the incoming one regarding operational tools </vt:lpstr>
      <vt:lpstr>Technical evolutions are leading to the emergence of new digital players such as on-demand renovation platforms, as well as new technical solutions to facilitate exchanges between stakeholders and workflow management</vt:lpstr>
      <vt:lpstr>In this ecosystem, eleven has identified and assessed 4 major risks coming from either B2B and B2B platforms or from Darva’s Sinapps tool, as well as 5 opportunities related to Frizbiz</vt:lpstr>
      <vt:lpstr>Risks 1 &amp; 2 - To further pursue the digitalization of industry and improve end-user’s experience, Darva has developed a software solution dedicated at smoothing the information exchange between all parties</vt:lpstr>
      <vt:lpstr>Risks 3 &amp; 4 - The digital platform ecosystem seems to reveal a market with strong competition and structural specificities leading to low profitability while it appears to have limited synergies with the REN world as of today</vt:lpstr>
      <vt:lpstr>Risks 3 &amp; 4 – Therefore, the identified risks of growing competition and disintermediation from online platforms seems rather limited, since they delegate the execution responsibility to external craftsmen</vt:lpstr>
      <vt:lpstr>Frizbiz opportunity - Hestia could leverage Frizbiz acquisition both to increase its productive capacity and to create new services and business opportunities</vt:lpstr>
      <vt:lpstr>Frizbiz opportunity - While Frizbiz should enable Hestia to increase its productive capacity, the launch of new services would be more complex and should be investigated further </vt:lpstr>
      <vt:lpstr>PowerPoint Presentation</vt:lpstr>
      <vt:lpstr>New client expectations result in precise use-cases along the value chain, where repair-in-kind players could differentiate themselves</vt:lpstr>
      <vt:lpstr>These use-cases testify to an underlying market reality since REN players address them through internal or on-the-shelves solutions</vt:lpstr>
      <vt:lpstr>Illustration 1: Web and mobile solutions allowing to collaboratively follow the progress of reparation or construction sites are emerging on the market</vt:lpstr>
      <vt:lpstr>Illustration 2: Mobile solutions are also emerging to assist craftsmen during their interventions (1/2)</vt:lpstr>
      <vt:lpstr>Illustration 2: Mobile solutions are also emerging to assist craftsmen during their interventions (2/2)</vt:lpstr>
      <vt:lpstr>Illustration 3: Solutions on the market now use drone images to model and analyze construction sites</vt:lpstr>
      <vt:lpstr>Illustration 4: Some market players are developing features allowing customers to easily recontract, and propose complementary offers to foster cross-sell opportunities</vt:lpstr>
      <vt:lpstr>Illustration 5: Some players develop comprehensive client portal to overcome lack of clarity and accessibility of information by the client on past, current and future interventions</vt:lpstr>
      <vt:lpstr>Illustration 6: Acolad, a B2B platform connecting corporate clients with a pool of freelance translators, has built a fine-tuned delivery workflow made of three main steps: sales process, project order, and project delivery, supported by a number of technological tools</vt:lpstr>
      <vt:lpstr>PowerPoint Presentation</vt:lpstr>
      <vt:lpstr>Use cases differ on the value or expectation from stakeholders, the technological complexity to implement them and finally their market maturity</vt:lpstr>
      <vt:lpstr>On most identified use cases, Hestia has already deployed or initiated several initiatives, as part of Hestia’s intervention scope</vt:lpstr>
      <vt:lpstr>Eleven proposes to combine the use case importance and the quality of the solution chosen by Hestia to evaluate digital projects impact for each stakeholders</vt:lpstr>
      <vt:lpstr>Use case category #1: Client Facing (both insurers and insured)</vt:lpstr>
      <vt:lpstr>Use case category #1: Client Facing (both insurers and insured)</vt:lpstr>
      <vt:lpstr>Use case category #2: Operations</vt:lpstr>
      <vt:lpstr>Use case category #2: Operations</vt:lpstr>
      <vt:lpstr>Use case category #3: Workflow management</vt:lpstr>
      <vt:lpstr>Digital maturity seems to be a key factor in the growth of market players and in the consolidation of competitive position, especially when they reach a critical size through peers’ acquisitions</vt:lpstr>
      <vt:lpstr>Peers / Competitors – Stelliant Stelliant has chosen to grow thanks to acquisitions such as GEOP Assistance or AAD Phenix but also to reorganize itself as a group and to develop common technological tools</vt:lpstr>
      <vt:lpstr>Peers / Competitors – HomeServe HomeServe has made the shift to being a home service provider, close to the customer (IoT, voice assistants…) while acquiring peers to develop its network of craftsmen</vt:lpstr>
      <vt:lpstr>Peers / Competitors – CED CED has developed a solid technological base on which modules for the insurer and the insured can be plugged, and has leveraged AI capabilities to automate most of claims’ management</vt:lpstr>
      <vt:lpstr>Peers / Competitors – Multiasistencia Multiasistencia has chosen to focus on digital early on and to provide a set of self-managing and personalized solutions to the customer, by automating its workflow</vt:lpstr>
      <vt:lpstr>Peers / Competitors – Other peers’ initiatives (Polygon Group, Belfor) Belfor optimizes claims management with virtual reality claims processing, while Polygon has developed a service ease communication between its clients and the end-customers</vt:lpstr>
      <vt:lpstr>PowerPoint Presentation</vt:lpstr>
      <vt:lpstr>Hestia wishes to overcome the first barriers to entry with its digital transformation while anticipating the incoming one regarding operational tools </vt:lpstr>
      <vt:lpstr>Future evolutions could help Hestia industrialize frequent expertise thanks to selfcare and automated response before personalize it at the end of the process</vt:lpstr>
      <vt:lpstr>PowerPoint Presentation</vt:lpstr>
      <vt:lpstr>Technical evolutions are leading to the emergence of new digital players such as on-demand renovation platforms, as well as new technical solutions to facilitate exchanges between stakeholders and workflow management</vt:lpstr>
      <vt:lpstr>Darva has developed a tool, Sinapps, that simplifies the connection to insurances and post loss stakeholders’ workflow management, which could reduce barriers to entry and facilitate the emergence of small REN providers</vt:lpstr>
      <vt:lpstr>In an attempt to achieve the digital transformation of the post-loss industry, insurers have modernized the DARVA software used by service providers to create Sinapps, a shared cloud space where all stakeholders can collaborate</vt:lpstr>
      <vt:lpstr>Sinapps IRD’s envisioned offer is to offer collaborative business tools to REN stakeholders, which could then facilitate the emergence of smaller REN players and thus represents a moderate risk for Hestia</vt:lpstr>
      <vt:lpstr>The risk of Sinapps becoming a post-loss renovation platform appears highly improbable as it would require Sinapps to change its software editor activities into REN activities: unify a craftsmen network, monitor worksite and carry the execution risk</vt:lpstr>
      <vt:lpstr>To offer a REN platform where insurances could directly contract with craftsmen, Sinapps would have to develop skills that are far away from its current core activities </vt:lpstr>
      <vt:lpstr>PowerPoint Presentation</vt:lpstr>
      <vt:lpstr>The emergence of on-demand renovation platforms might increase « over-the-counter » and « on-estimate » compensation which would be cheaper for insurances but ultimately seems limited as most platforms are not yet profitable and suffer from craftsmen shortage </vt:lpstr>
      <vt:lpstr>The on-demand renovation platform ecosystem seems to be fragmented, with only a handful of players having found a sustainable model when the rest struggles to be profitable</vt:lpstr>
      <vt:lpstr>Amongst on-demand renovation B2C platforms two business models coexist and differentiate mainly on the level of customer support they provide </vt:lpstr>
      <vt:lpstr>Illustration – Renovation Man: The model of the B2C platform emphasizes on providing services that increase end-customers’ peace-of-mind and satisfaction, notably through an online portal and dedicated customer support</vt:lpstr>
      <vt:lpstr>Illustration – Porch: Initially providing a B2C platform to connect homeowners with home improvement services, Porch has developed a SaaS platform for home improvement companies in order to reduce high end-customers acquisition costs </vt:lpstr>
      <vt:lpstr>C2C platforms provide both an affordable repair services to individuals and a convenient additional revenue source to jobbers but still struggle to be profitable </vt:lpstr>
      <vt:lpstr>The risk of B2C platform positioning as « in-kind » reparation providers remains low since platforms do not match insurance expectations in term of both risk delegation and quality standards </vt:lpstr>
      <vt:lpstr>Although insurance companies and digital home renovation platforms may have some common interests, it seems that both parties are reluctant to collaborate for post-loss renovation</vt:lpstr>
      <vt:lpstr>Indeed, REN players provide a comprehensive range of services from client case creation to work validation, while platforms activities focus on the renovation part, reducing the platform competition threat </vt:lpstr>
      <vt:lpstr>PowerPoint Presentation</vt:lpstr>
      <vt:lpstr>Ultimately the level of guarantees offered by platforms to end-users differ according to each player but remains lower than what REN players are able to commit to, thus playing in favor of REN providers</vt:lpstr>
      <vt:lpstr>PowerPoint Presentation</vt:lpstr>
      <vt:lpstr>Frizbiz opportunity - Hestia could leverage Frizbiz acquisition both to increase its productive capacity and to create new services and business opportunities</vt:lpstr>
      <vt:lpstr>Frizbiz opportunity - While Frizbiz should enable Hestia to increase its productive capacity, the launch of new services would be more complex and should be investigated further </vt:lpstr>
      <vt:lpstr>PowerPoint Presentation</vt:lpstr>
      <vt:lpstr>Illustration: Solutions for monitoring progress and optimizing site productivity are also being developed based on the collection and analysis of video images</vt:lpstr>
      <vt:lpstr>Illustration: Solutions for providing proof of passage based on the scanning of an RFID / QR code tag associated with the equipment have been developed on the market</vt:lpstr>
      <vt:lpstr>PowerPoint Presentation</vt:lpstr>
      <vt:lpstr>PowerPoint Presentation</vt:lpstr>
      <vt:lpstr>Illustration: Renovation Man has developed a quotation tool allowing to describe their renovation projects and size it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Diamond</dc:title>
  <dc:creator>Thomas Simon;thibaut.watrigant@eleven-strategy.com</dc:creator>
  <cp:lastModifiedBy>Ugo MANTEL</cp:lastModifiedBy>
  <cp:revision>1</cp:revision>
  <cp:lastPrinted>2021-05-25T17:51:02Z</cp:lastPrinted>
  <dcterms:created xsi:type="dcterms:W3CDTF">2012-08-31T17:39:25Z</dcterms:created>
  <dcterms:modified xsi:type="dcterms:W3CDTF">2021-11-17T10:16:47Z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0x0101002B5DD9B85DC3D64DA4C09FAE94B19CE9</vt:lpwstr>
  </property>
</Properties>
</file>